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317" r:id="rId3"/>
    <p:sldId id="318" r:id="rId4"/>
    <p:sldId id="319" r:id="rId5"/>
    <p:sldId id="320" r:id="rId6"/>
    <p:sldId id="321" r:id="rId7"/>
    <p:sldId id="322" r:id="rId8"/>
    <p:sldId id="258" r:id="rId9"/>
    <p:sldId id="259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68" r:id="rId18"/>
    <p:sldId id="324" r:id="rId19"/>
    <p:sldId id="325" r:id="rId20"/>
    <p:sldId id="326" r:id="rId21"/>
    <p:sldId id="327" r:id="rId22"/>
    <p:sldId id="328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315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90" r:id="rId44"/>
    <p:sldId id="291" r:id="rId45"/>
    <p:sldId id="292" r:id="rId46"/>
    <p:sldId id="293" r:id="rId47"/>
    <p:sldId id="294" r:id="rId48"/>
    <p:sldId id="295" r:id="rId49"/>
    <p:sldId id="296" r:id="rId50"/>
    <p:sldId id="297" r:id="rId51"/>
    <p:sldId id="299" r:id="rId52"/>
    <p:sldId id="298" r:id="rId53"/>
    <p:sldId id="300" r:id="rId54"/>
    <p:sldId id="301" r:id="rId55"/>
    <p:sldId id="302" r:id="rId56"/>
    <p:sldId id="303" r:id="rId57"/>
    <p:sldId id="304" r:id="rId58"/>
    <p:sldId id="305" r:id="rId59"/>
    <p:sldId id="313" r:id="rId60"/>
    <p:sldId id="307" r:id="rId61"/>
    <p:sldId id="308" r:id="rId62"/>
    <p:sldId id="309" r:id="rId6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20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1010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769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273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5551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9697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169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149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73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1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21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69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55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02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1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95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E59FD0C-5451-4CA0-86AF-E70AE3279989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2607703"/>
          </a:xfrm>
        </p:spPr>
        <p:txBody>
          <a:bodyPr>
            <a:noAutofit/>
          </a:bodyPr>
          <a:lstStyle/>
          <a:p>
            <a:pPr algn="ctr"/>
            <a:r>
              <a:rPr lang="bg-BG" sz="4800" b="1" dirty="0" smtClean="0"/>
              <a:t>ПРАКТИЧЕСКИ ПРОБЛЕМИ НА ЗАКОНА ЗА УСТРОЙСТВО НА ТЕРИТОРИЯТА</a:t>
            </a:r>
            <a:endParaRPr lang="bg-BG" sz="4800" b="1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039091" y="4800600"/>
            <a:ext cx="10365971" cy="1691640"/>
          </a:xfrm>
        </p:spPr>
        <p:txBody>
          <a:bodyPr/>
          <a:lstStyle/>
          <a:p>
            <a:pPr algn="ctr"/>
            <a:r>
              <a:rPr lang="bg-BG" dirty="0" smtClean="0"/>
              <a:t>СОФИЯ, </a:t>
            </a:r>
            <a:r>
              <a:rPr lang="bg-BG" dirty="0" smtClean="0"/>
              <a:t>27.</a:t>
            </a:r>
            <a:r>
              <a:rPr lang="bg-BG" dirty="0" smtClean="0"/>
              <a:t>ОКТОМВРИ</a:t>
            </a:r>
            <a:r>
              <a:rPr lang="bg-BG" dirty="0" smtClean="0"/>
              <a:t>. 2017 г.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07649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06829" y="207819"/>
            <a:ext cx="11280371" cy="121365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ПОДРОБНИЯТ УСТРОЙСТВЕН ПЛАН ПО ЧЛ.16 ЗУТ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22961" y="1421476"/>
            <a:ext cx="10873046" cy="5203767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/>
              <a:t>Чл. 16а. </a:t>
            </a:r>
            <a:r>
              <a:rPr lang="ru-RU" sz="2800" b="1" dirty="0" smtClean="0"/>
              <a:t>За </a:t>
            </a:r>
            <a:r>
              <a:rPr lang="ru-RU" sz="2800" b="1" dirty="0" err="1"/>
              <a:t>територии</a:t>
            </a:r>
            <a:r>
              <a:rPr lang="ru-RU" sz="2800" b="1" dirty="0"/>
              <a:t> с </a:t>
            </a:r>
            <a:r>
              <a:rPr lang="ru-RU" sz="2800" b="1" dirty="0" err="1"/>
              <a:t>неурегулирани</a:t>
            </a:r>
            <a:r>
              <a:rPr lang="ru-RU" sz="2800" b="1" dirty="0"/>
              <a:t> </a:t>
            </a:r>
            <a:r>
              <a:rPr lang="ru-RU" sz="2800" b="1" dirty="0" err="1"/>
              <a:t>поземлени</a:t>
            </a:r>
            <a:r>
              <a:rPr lang="ru-RU" sz="2800" b="1" dirty="0"/>
              <a:t> </a:t>
            </a:r>
            <a:r>
              <a:rPr lang="ru-RU" sz="2800" b="1" dirty="0" err="1"/>
              <a:t>имоти</a:t>
            </a:r>
            <a:r>
              <a:rPr lang="ru-RU" sz="2800" b="1" dirty="0"/>
              <a:t>, </a:t>
            </a:r>
            <a:r>
              <a:rPr lang="ru-RU" sz="2800" b="1" dirty="0" err="1"/>
              <a:t>както</a:t>
            </a:r>
            <a:r>
              <a:rPr lang="ru-RU" sz="2800" b="1" dirty="0"/>
              <a:t> и за </a:t>
            </a:r>
            <a:r>
              <a:rPr lang="ru-RU" sz="2800" b="1" dirty="0" err="1"/>
              <a:t>територии</a:t>
            </a:r>
            <a:r>
              <a:rPr lang="ru-RU" sz="2800" b="1" dirty="0"/>
              <a:t> с неприложена </a:t>
            </a:r>
            <a:r>
              <a:rPr lang="ru-RU" sz="2800" b="1" dirty="0" err="1"/>
              <a:t>първа</a:t>
            </a:r>
            <a:r>
              <a:rPr lang="ru-RU" sz="2800" b="1" dirty="0"/>
              <a:t> </a:t>
            </a:r>
            <a:r>
              <a:rPr lang="ru-RU" sz="2800" b="1" dirty="0" err="1"/>
              <a:t>регулация</a:t>
            </a:r>
            <a:r>
              <a:rPr lang="ru-RU" sz="2800" b="1" dirty="0"/>
              <a:t> по </a:t>
            </a:r>
            <a:r>
              <a:rPr lang="ru-RU" sz="2800" b="1" dirty="0" err="1"/>
              <a:t>предходен</a:t>
            </a:r>
            <a:r>
              <a:rPr lang="ru-RU" sz="2800" b="1" dirty="0"/>
              <a:t> </a:t>
            </a:r>
            <a:r>
              <a:rPr lang="ru-RU" sz="2800" b="1" dirty="0" err="1"/>
              <a:t>устройствен</a:t>
            </a:r>
            <a:r>
              <a:rPr lang="ru-RU" sz="2800" b="1" dirty="0"/>
              <a:t> план по решение на </a:t>
            </a:r>
            <a:r>
              <a:rPr lang="ru-RU" sz="2800" b="1" dirty="0" err="1"/>
              <a:t>общинския</a:t>
            </a:r>
            <a:r>
              <a:rPr lang="ru-RU" sz="2800" b="1" dirty="0"/>
              <a:t> </a:t>
            </a:r>
            <a:r>
              <a:rPr lang="ru-RU" sz="2800" b="1" dirty="0" err="1"/>
              <a:t>съвет</a:t>
            </a:r>
            <a:r>
              <a:rPr lang="ru-RU" sz="2800" b="1" dirty="0"/>
              <a:t> вместо </a:t>
            </a:r>
            <a:r>
              <a:rPr lang="ru-RU" sz="2800" b="1" dirty="0" err="1"/>
              <a:t>планът</a:t>
            </a:r>
            <a:r>
              <a:rPr lang="ru-RU" sz="2800" b="1" dirty="0"/>
              <a:t> по чл. 16 </a:t>
            </a:r>
            <a:r>
              <a:rPr lang="ru-RU" sz="2800" b="1" dirty="0" err="1"/>
              <a:t>може</a:t>
            </a:r>
            <a:r>
              <a:rPr lang="ru-RU" sz="2800" b="1" dirty="0"/>
              <a:t> да </a:t>
            </a:r>
            <a:r>
              <a:rPr lang="ru-RU" sz="2800" b="1" dirty="0" err="1"/>
              <a:t>бъде</a:t>
            </a:r>
            <a:r>
              <a:rPr lang="ru-RU" sz="2800" b="1" dirty="0"/>
              <a:t> </a:t>
            </a:r>
            <a:r>
              <a:rPr lang="ru-RU" sz="2800" b="1" dirty="0" err="1"/>
              <a:t>създаден</a:t>
            </a:r>
            <a:r>
              <a:rPr lang="ru-RU" sz="2800" b="1" dirty="0"/>
              <a:t> план за </a:t>
            </a:r>
            <a:r>
              <a:rPr lang="ru-RU" sz="2800" b="1" dirty="0" err="1"/>
              <a:t>улична</a:t>
            </a:r>
            <a:r>
              <a:rPr lang="ru-RU" sz="2800" b="1" dirty="0"/>
              <a:t> </a:t>
            </a:r>
            <a:r>
              <a:rPr lang="ru-RU" sz="2800" b="1" dirty="0" err="1"/>
              <a:t>регулация</a:t>
            </a:r>
            <a:r>
              <a:rPr lang="ru-RU" sz="2800" b="1" dirty="0"/>
              <a:t> и </a:t>
            </a:r>
            <a:r>
              <a:rPr lang="ru-RU" sz="2800" b="1" dirty="0" err="1"/>
              <a:t>имоти</a:t>
            </a:r>
            <a:r>
              <a:rPr lang="ru-RU" sz="2800" b="1" dirty="0"/>
              <a:t> за </a:t>
            </a:r>
            <a:r>
              <a:rPr lang="ru-RU" sz="2800" b="1" dirty="0" err="1"/>
              <a:t>обекти</a:t>
            </a:r>
            <a:r>
              <a:rPr lang="ru-RU" sz="2800" b="1" dirty="0"/>
              <a:t> на </a:t>
            </a:r>
            <a:r>
              <a:rPr lang="ru-RU" sz="2800" b="1" dirty="0" err="1"/>
              <a:t>публичната</a:t>
            </a:r>
            <a:r>
              <a:rPr lang="ru-RU" sz="2800" b="1" dirty="0"/>
              <a:t> </a:t>
            </a:r>
            <a:r>
              <a:rPr lang="ru-RU" sz="2800" b="1" dirty="0" err="1"/>
              <a:t>собственост</a:t>
            </a:r>
            <a:r>
              <a:rPr lang="ru-RU" sz="2800" b="1" dirty="0"/>
              <a:t> по чл. 110, ал. 1, т. 2.</a:t>
            </a: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1227725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64771" y="249383"/>
            <a:ext cx="10989425" cy="689955"/>
          </a:xfrm>
        </p:spPr>
        <p:txBody>
          <a:bodyPr>
            <a:normAutofit fontScale="90000"/>
          </a:bodyPr>
          <a:lstStyle/>
          <a:p>
            <a:r>
              <a:rPr lang="ru-RU" dirty="0"/>
              <a:t>ПОДРОБНИЯТ УСТРОЙСТВЕН ПЛАН ПО ЧЛ.16 ЗУТ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4772" y="1487979"/>
            <a:ext cx="10989424" cy="51289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Чл.134а. (2</a:t>
            </a:r>
            <a:r>
              <a:rPr lang="ru-RU" b="1" dirty="0"/>
              <a:t>) </a:t>
            </a:r>
            <a:r>
              <a:rPr lang="ru-RU" b="1" dirty="0" err="1"/>
              <a:t>Изработването</a:t>
            </a:r>
            <a:r>
              <a:rPr lang="ru-RU" b="1" dirty="0"/>
              <a:t> на проект за изменение на подробен </a:t>
            </a:r>
            <a:r>
              <a:rPr lang="ru-RU" b="1" dirty="0" err="1"/>
              <a:t>устройствен</a:t>
            </a:r>
            <a:r>
              <a:rPr lang="ru-RU" b="1" dirty="0"/>
              <a:t> план, одобрен на основание чл. 16, се </a:t>
            </a:r>
            <a:r>
              <a:rPr lang="ru-RU" b="1" dirty="0" err="1"/>
              <a:t>възлага</a:t>
            </a:r>
            <a:r>
              <a:rPr lang="ru-RU" b="1" dirty="0"/>
              <a:t> от </a:t>
            </a:r>
            <a:r>
              <a:rPr lang="ru-RU" b="1" dirty="0" err="1"/>
              <a:t>кмета</a:t>
            </a:r>
            <a:r>
              <a:rPr lang="ru-RU" b="1" dirty="0"/>
              <a:t> на </a:t>
            </a:r>
            <a:r>
              <a:rPr lang="ru-RU" b="1" dirty="0" err="1"/>
              <a:t>общината</a:t>
            </a:r>
            <a:r>
              <a:rPr lang="ru-RU" b="1" dirty="0"/>
              <a:t> в </a:t>
            </a:r>
            <a:r>
              <a:rPr lang="ru-RU" b="1" dirty="0" err="1"/>
              <a:t>едномесечен</a:t>
            </a:r>
            <a:r>
              <a:rPr lang="ru-RU" b="1" dirty="0"/>
              <a:t> срок от </a:t>
            </a:r>
            <a:r>
              <a:rPr lang="ru-RU" b="1" dirty="0" err="1"/>
              <a:t>представянето</a:t>
            </a:r>
            <a:r>
              <a:rPr lang="ru-RU" b="1" dirty="0"/>
              <a:t> от </a:t>
            </a:r>
            <a:r>
              <a:rPr lang="ru-RU" b="1" dirty="0" err="1"/>
              <a:t>заинтересувани</a:t>
            </a:r>
            <a:r>
              <a:rPr lang="ru-RU" b="1" dirty="0"/>
              <a:t> лица на </a:t>
            </a:r>
            <a:r>
              <a:rPr lang="ru-RU" b="1" dirty="0" err="1"/>
              <a:t>влязло</a:t>
            </a:r>
            <a:r>
              <a:rPr lang="ru-RU" b="1" dirty="0"/>
              <a:t> в сила </a:t>
            </a:r>
            <a:r>
              <a:rPr lang="ru-RU" b="1" dirty="0" err="1"/>
              <a:t>съдебно</a:t>
            </a:r>
            <a:r>
              <a:rPr lang="ru-RU" b="1" dirty="0"/>
              <a:t> решение по чл. 54, ал. 2 от Закона за </a:t>
            </a:r>
            <a:r>
              <a:rPr lang="ru-RU" b="1" dirty="0" err="1"/>
              <a:t>кадастъра</a:t>
            </a:r>
            <a:r>
              <a:rPr lang="ru-RU" b="1" dirty="0"/>
              <a:t> и </a:t>
            </a:r>
            <a:r>
              <a:rPr lang="ru-RU" b="1" dirty="0" err="1"/>
              <a:t>имотния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 или на </a:t>
            </a:r>
            <a:r>
              <a:rPr lang="ru-RU" b="1" dirty="0" err="1"/>
              <a:t>комбинирана</a:t>
            </a:r>
            <a:r>
              <a:rPr lang="ru-RU" b="1" dirty="0"/>
              <a:t> </a:t>
            </a:r>
            <a:r>
              <a:rPr lang="ru-RU" b="1" dirty="0" err="1"/>
              <a:t>скица</a:t>
            </a:r>
            <a:r>
              <a:rPr lang="ru-RU" b="1" dirty="0"/>
              <a:t>, </a:t>
            </a:r>
            <a:r>
              <a:rPr lang="ru-RU" b="1" dirty="0" err="1"/>
              <a:t>издадена</a:t>
            </a:r>
            <a:r>
              <a:rPr lang="ru-RU" b="1" dirty="0"/>
              <a:t> от </a:t>
            </a:r>
            <a:r>
              <a:rPr lang="ru-RU" b="1" dirty="0" err="1"/>
              <a:t>службата</a:t>
            </a:r>
            <a:r>
              <a:rPr lang="ru-RU" b="1" dirty="0"/>
              <a:t> по геодезия, картография и </a:t>
            </a:r>
            <a:r>
              <a:rPr lang="ru-RU" b="1" dirty="0" err="1"/>
              <a:t>кадастър</a:t>
            </a:r>
            <a:r>
              <a:rPr lang="ru-RU" b="1" dirty="0"/>
              <a:t>, с </a:t>
            </a:r>
            <a:r>
              <a:rPr lang="ru-RU" b="1" dirty="0" err="1"/>
              <a:t>която</a:t>
            </a:r>
            <a:r>
              <a:rPr lang="ru-RU" b="1" dirty="0"/>
              <a:t> се </a:t>
            </a:r>
            <a:r>
              <a:rPr lang="ru-RU" b="1" dirty="0" err="1"/>
              <a:t>установява</a:t>
            </a:r>
            <a:r>
              <a:rPr lang="ru-RU" b="1" dirty="0"/>
              <a:t> </a:t>
            </a:r>
            <a:r>
              <a:rPr lang="ru-RU" b="1" dirty="0" err="1"/>
              <a:t>непълнота</a:t>
            </a:r>
            <a:r>
              <a:rPr lang="ru-RU" b="1" dirty="0"/>
              <a:t> или грешка в </a:t>
            </a:r>
            <a:r>
              <a:rPr lang="ru-RU" b="1" dirty="0" err="1"/>
              <a:t>кадастралната</a:t>
            </a:r>
            <a:r>
              <a:rPr lang="ru-RU" b="1" dirty="0"/>
              <a:t> карта, послужила </a:t>
            </a:r>
            <a:r>
              <a:rPr lang="ru-RU" b="1" dirty="0" err="1"/>
              <a:t>като</a:t>
            </a:r>
            <a:r>
              <a:rPr lang="ru-RU" b="1" dirty="0"/>
              <a:t> основа за </a:t>
            </a:r>
            <a:r>
              <a:rPr lang="ru-RU" b="1" dirty="0" err="1"/>
              <a:t>изработване</a:t>
            </a:r>
            <a:r>
              <a:rPr lang="ru-RU" b="1" dirty="0"/>
              <a:t> на плана.</a:t>
            </a:r>
          </a:p>
          <a:p>
            <a:pPr algn="just"/>
            <a:r>
              <a:rPr lang="ru-RU" b="1" dirty="0"/>
              <a:t>(3) В </a:t>
            </a:r>
            <a:r>
              <a:rPr lang="ru-RU" b="1" dirty="0" err="1"/>
              <a:t>случаите</a:t>
            </a:r>
            <a:r>
              <a:rPr lang="ru-RU" b="1" dirty="0"/>
              <a:t> по ал. 2 с </a:t>
            </a:r>
            <a:r>
              <a:rPr lang="ru-RU" b="1" dirty="0" err="1"/>
              <a:t>изменението</a:t>
            </a:r>
            <a:r>
              <a:rPr lang="ru-RU" b="1" dirty="0"/>
              <a:t> се определят </a:t>
            </a:r>
            <a:r>
              <a:rPr lang="ru-RU" b="1" dirty="0" err="1"/>
              <a:t>равностойни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за </a:t>
            </a:r>
            <a:r>
              <a:rPr lang="ru-RU" b="1" dirty="0" err="1"/>
              <a:t>всички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</a:t>
            </a:r>
            <a:r>
              <a:rPr lang="ru-RU" b="1" dirty="0" err="1"/>
              <a:t>засегнати</a:t>
            </a:r>
            <a:r>
              <a:rPr lang="ru-RU" b="1" dirty="0"/>
              <a:t> от </a:t>
            </a:r>
            <a:r>
              <a:rPr lang="ru-RU" b="1" dirty="0" err="1"/>
              <a:t>непълнотата</a:t>
            </a:r>
            <a:r>
              <a:rPr lang="ru-RU" b="1" dirty="0"/>
              <a:t> или </a:t>
            </a:r>
            <a:r>
              <a:rPr lang="ru-RU" b="1" dirty="0" err="1"/>
              <a:t>грешката</a:t>
            </a:r>
            <a:r>
              <a:rPr lang="ru-RU" b="1" dirty="0"/>
              <a:t>, при </a:t>
            </a:r>
            <a:r>
              <a:rPr lang="ru-RU" b="1" dirty="0" err="1"/>
              <a:t>спазване</a:t>
            </a:r>
            <a:r>
              <a:rPr lang="ru-RU" b="1" dirty="0"/>
              <a:t> на </a:t>
            </a:r>
            <a:r>
              <a:rPr lang="ru-RU" b="1" dirty="0" err="1"/>
              <a:t>правилата</a:t>
            </a:r>
            <a:r>
              <a:rPr lang="ru-RU" b="1" dirty="0"/>
              <a:t> на чл. 16, без да се </a:t>
            </a:r>
            <a:r>
              <a:rPr lang="ru-RU" b="1" dirty="0" err="1"/>
              <a:t>засягат</a:t>
            </a:r>
            <a:r>
              <a:rPr lang="ru-RU" b="1" dirty="0"/>
              <a:t> </a:t>
            </a:r>
            <a:r>
              <a:rPr lang="ru-RU" b="1" dirty="0" err="1"/>
              <a:t>новообразувани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на </a:t>
            </a:r>
            <a:r>
              <a:rPr lang="ru-RU" b="1" dirty="0" err="1"/>
              <a:t>собственици</a:t>
            </a:r>
            <a:r>
              <a:rPr lang="ru-RU" b="1" dirty="0"/>
              <a:t>, </a:t>
            </a:r>
            <a:r>
              <a:rPr lang="ru-RU" b="1" dirty="0" err="1"/>
              <a:t>които</a:t>
            </a:r>
            <a:r>
              <a:rPr lang="ru-RU" b="1" dirty="0"/>
              <a:t> не </a:t>
            </a:r>
            <a:r>
              <a:rPr lang="ru-RU" b="1" dirty="0" err="1"/>
              <a:t>са</a:t>
            </a:r>
            <a:r>
              <a:rPr lang="ru-RU" b="1" dirty="0"/>
              <a:t> </a:t>
            </a:r>
            <a:r>
              <a:rPr lang="ru-RU" b="1" dirty="0" err="1"/>
              <a:t>засегнати</a:t>
            </a:r>
            <a:r>
              <a:rPr lang="ru-RU" b="1" dirty="0"/>
              <a:t> от </a:t>
            </a:r>
            <a:r>
              <a:rPr lang="ru-RU" b="1" dirty="0" err="1"/>
              <a:t>непълнотата</a:t>
            </a:r>
            <a:r>
              <a:rPr lang="ru-RU" b="1" dirty="0"/>
              <a:t> или </a:t>
            </a:r>
            <a:r>
              <a:rPr lang="ru-RU" b="1" dirty="0" err="1"/>
              <a:t>грешката</a:t>
            </a:r>
            <a:r>
              <a:rPr lang="ru-RU" b="1" dirty="0"/>
              <a:t>. В случай че </a:t>
            </a:r>
            <a:r>
              <a:rPr lang="ru-RU" b="1" dirty="0" err="1"/>
              <a:t>това</a:t>
            </a:r>
            <a:r>
              <a:rPr lang="ru-RU" b="1" dirty="0"/>
              <a:t> е </a:t>
            </a:r>
            <a:r>
              <a:rPr lang="ru-RU" b="1" dirty="0" err="1"/>
              <a:t>невъзможно</a:t>
            </a:r>
            <a:r>
              <a:rPr lang="ru-RU" b="1" dirty="0"/>
              <a:t>, </a:t>
            </a:r>
            <a:r>
              <a:rPr lang="ru-RU" b="1" dirty="0" err="1"/>
              <a:t>равностойни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поземлени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се определят в </a:t>
            </a:r>
            <a:r>
              <a:rPr lang="ru-RU" b="1" dirty="0" err="1"/>
              <a:t>заповедта</a:t>
            </a:r>
            <a:r>
              <a:rPr lang="ru-RU" b="1" dirty="0"/>
              <a:t> по чл. 16, ал. 6 за сметка на </a:t>
            </a:r>
            <a:r>
              <a:rPr lang="ru-RU" b="1" dirty="0" err="1"/>
              <a:t>други</a:t>
            </a:r>
            <a:r>
              <a:rPr lang="ru-RU" b="1" dirty="0"/>
              <a:t> </a:t>
            </a:r>
            <a:r>
              <a:rPr lang="ru-RU" b="1" dirty="0" err="1"/>
              <a:t>общински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в обхвата на плана и/или </a:t>
            </a:r>
            <a:r>
              <a:rPr lang="ru-RU" b="1" dirty="0" err="1"/>
              <a:t>извън</a:t>
            </a:r>
            <a:r>
              <a:rPr lang="ru-RU" b="1" dirty="0"/>
              <a:t> него.</a:t>
            </a:r>
          </a:p>
          <a:p>
            <a:pPr algn="just"/>
            <a:r>
              <a:rPr lang="ru-RU" b="1" dirty="0"/>
              <a:t>(4) В </a:t>
            </a:r>
            <a:r>
              <a:rPr lang="ru-RU" b="1" dirty="0" err="1"/>
              <a:t>случаите</a:t>
            </a:r>
            <a:r>
              <a:rPr lang="ru-RU" b="1" dirty="0"/>
              <a:t> по ал. 2 </a:t>
            </a:r>
            <a:r>
              <a:rPr lang="ru-RU" b="1" dirty="0" err="1"/>
              <a:t>подробният</a:t>
            </a:r>
            <a:r>
              <a:rPr lang="ru-RU" b="1" dirty="0"/>
              <a:t> </a:t>
            </a:r>
            <a:r>
              <a:rPr lang="ru-RU" b="1" dirty="0" err="1"/>
              <a:t>устройствен</a:t>
            </a:r>
            <a:r>
              <a:rPr lang="ru-RU" b="1" dirty="0"/>
              <a:t> план, одобрен на основание чл. 16, не се </a:t>
            </a:r>
            <a:r>
              <a:rPr lang="ru-RU" b="1" dirty="0" err="1"/>
              <a:t>изменя</a:t>
            </a:r>
            <a:r>
              <a:rPr lang="ru-RU" b="1" dirty="0"/>
              <a:t>, </a:t>
            </a:r>
            <a:r>
              <a:rPr lang="ru-RU" b="1" dirty="0" err="1"/>
              <a:t>когато</a:t>
            </a:r>
            <a:r>
              <a:rPr lang="ru-RU" b="1" dirty="0"/>
              <a:t> </a:t>
            </a:r>
            <a:r>
              <a:rPr lang="ru-RU" b="1" dirty="0" err="1"/>
              <a:t>заинтересуваните</a:t>
            </a:r>
            <a:r>
              <a:rPr lang="ru-RU" b="1" dirty="0"/>
              <a:t> лица </a:t>
            </a:r>
            <a:r>
              <a:rPr lang="ru-RU" b="1" dirty="0" err="1"/>
              <a:t>са</a:t>
            </a:r>
            <a:r>
              <a:rPr lang="ru-RU" b="1" dirty="0"/>
              <a:t> </a:t>
            </a:r>
            <a:r>
              <a:rPr lang="ru-RU" b="1" dirty="0" err="1"/>
              <a:t>съгласни</a:t>
            </a:r>
            <a:r>
              <a:rPr lang="ru-RU" b="1" dirty="0"/>
              <a:t> да получат или да платят </a:t>
            </a:r>
            <a:r>
              <a:rPr lang="ru-RU" b="1" dirty="0" err="1"/>
              <a:t>парично</a:t>
            </a:r>
            <a:r>
              <a:rPr lang="ru-RU" b="1" dirty="0"/>
              <a:t> </a:t>
            </a:r>
            <a:r>
              <a:rPr lang="ru-RU" b="1" dirty="0" err="1"/>
              <a:t>обезщетение</a:t>
            </a:r>
            <a:r>
              <a:rPr lang="ru-RU" b="1" dirty="0"/>
              <a:t>, определено с решение на </a:t>
            </a:r>
            <a:r>
              <a:rPr lang="ru-RU" b="1" dirty="0" err="1"/>
              <a:t>комисията</a:t>
            </a:r>
            <a:r>
              <a:rPr lang="ru-RU" b="1" dirty="0"/>
              <a:t> по чл. 210, или </a:t>
            </a:r>
            <a:r>
              <a:rPr lang="ru-RU" b="1" dirty="0" err="1"/>
              <a:t>сключат</a:t>
            </a:r>
            <a:r>
              <a:rPr lang="ru-RU" b="1" dirty="0"/>
              <a:t> </a:t>
            </a:r>
            <a:r>
              <a:rPr lang="ru-RU" b="1" dirty="0" err="1"/>
              <a:t>спогодба</a:t>
            </a:r>
            <a:r>
              <a:rPr lang="ru-RU" b="1" dirty="0"/>
              <a:t> за </a:t>
            </a:r>
            <a:r>
              <a:rPr lang="ru-RU" b="1" dirty="0" err="1"/>
              <a:t>уреждане</a:t>
            </a:r>
            <a:r>
              <a:rPr lang="ru-RU" b="1" dirty="0"/>
              <a:t> на </a:t>
            </a:r>
            <a:r>
              <a:rPr lang="ru-RU" b="1" dirty="0" err="1"/>
              <a:t>отношенията</a:t>
            </a:r>
            <a:r>
              <a:rPr lang="ru-RU" b="1" dirty="0"/>
              <a:t> си, </a:t>
            </a:r>
            <a:r>
              <a:rPr lang="ru-RU" b="1" dirty="0" err="1"/>
              <a:t>произтичащи</a:t>
            </a:r>
            <a:r>
              <a:rPr lang="ru-RU" b="1" dirty="0"/>
              <a:t> от неизправянето на </a:t>
            </a:r>
            <a:r>
              <a:rPr lang="ru-RU" b="1" dirty="0" err="1"/>
              <a:t>установената</a:t>
            </a:r>
            <a:r>
              <a:rPr lang="ru-RU" b="1" dirty="0"/>
              <a:t> </a:t>
            </a:r>
            <a:r>
              <a:rPr lang="ru-RU" b="1" dirty="0" err="1"/>
              <a:t>непълнота</a:t>
            </a:r>
            <a:r>
              <a:rPr lang="ru-RU" b="1" dirty="0"/>
              <a:t> или грешка. </a:t>
            </a:r>
            <a:r>
              <a:rPr lang="ru-RU" b="1" dirty="0" err="1"/>
              <a:t>Службата</a:t>
            </a:r>
            <a:r>
              <a:rPr lang="ru-RU" b="1" dirty="0"/>
              <a:t> по геодезия, картография и </a:t>
            </a:r>
            <a:r>
              <a:rPr lang="ru-RU" b="1" dirty="0" err="1"/>
              <a:t>кадастър</a:t>
            </a:r>
            <a:r>
              <a:rPr lang="ru-RU" b="1" dirty="0"/>
              <a:t> </a:t>
            </a:r>
            <a:r>
              <a:rPr lang="ru-RU" b="1" dirty="0" err="1"/>
              <a:t>отразява</a:t>
            </a:r>
            <a:r>
              <a:rPr lang="ru-RU" b="1" dirty="0"/>
              <a:t> </a:t>
            </a:r>
            <a:r>
              <a:rPr lang="ru-RU" b="1" dirty="0" err="1"/>
              <a:t>промените</a:t>
            </a:r>
            <a:r>
              <a:rPr lang="ru-RU" b="1" dirty="0"/>
              <a:t> в </a:t>
            </a:r>
            <a:r>
              <a:rPr lang="ru-RU" b="1" dirty="0" err="1"/>
              <a:t>кадастралния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 на </a:t>
            </a:r>
            <a:r>
              <a:rPr lang="ru-RU" b="1" dirty="0" err="1"/>
              <a:t>недвижимите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по </a:t>
            </a:r>
            <a:r>
              <a:rPr lang="ru-RU" b="1" dirty="0" err="1"/>
              <a:t>реда</a:t>
            </a:r>
            <a:r>
              <a:rPr lang="ru-RU" b="1" dirty="0"/>
              <a:t> на чл. 53 от Закона за </a:t>
            </a:r>
            <a:r>
              <a:rPr lang="ru-RU" b="1" dirty="0" err="1"/>
              <a:t>кадастъра</a:t>
            </a:r>
            <a:r>
              <a:rPr lang="ru-RU" b="1" dirty="0"/>
              <a:t> и </a:t>
            </a:r>
            <a:r>
              <a:rPr lang="ru-RU" b="1" dirty="0" err="1"/>
              <a:t>имотния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93091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81397" y="282634"/>
            <a:ext cx="10789920" cy="606828"/>
          </a:xfrm>
        </p:spPr>
        <p:txBody>
          <a:bodyPr>
            <a:normAutofit fontScale="90000"/>
          </a:bodyPr>
          <a:lstStyle/>
          <a:p>
            <a:r>
              <a:rPr lang="ru-RU" dirty="0"/>
              <a:t>ПОДРОБНИЯТ УСТРОЙСТВЕН ПЛАН ПО ЧЛ.16 ЗУТ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06583" y="1197033"/>
            <a:ext cx="11055926" cy="53949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Чл. </a:t>
            </a:r>
            <a:r>
              <a:rPr lang="ru-RU" dirty="0" smtClean="0"/>
              <a:t>218 </a:t>
            </a:r>
            <a:r>
              <a:rPr lang="ru-RU" dirty="0"/>
              <a:t>(1) </a:t>
            </a:r>
            <a:r>
              <a:rPr lang="ru-RU" dirty="0" smtClean="0"/>
              <a:t>При </a:t>
            </a:r>
            <a:r>
              <a:rPr lang="ru-RU" dirty="0" err="1"/>
              <a:t>оспорване</a:t>
            </a:r>
            <a:r>
              <a:rPr lang="ru-RU" dirty="0"/>
              <a:t> по </a:t>
            </a:r>
            <a:r>
              <a:rPr lang="ru-RU" dirty="0" err="1"/>
              <a:t>реда</a:t>
            </a:r>
            <a:r>
              <a:rPr lang="ru-RU" dirty="0"/>
              <a:t> на чл. 215 на </a:t>
            </a:r>
            <a:r>
              <a:rPr lang="ru-RU" dirty="0" err="1"/>
              <a:t>индивидуални</a:t>
            </a:r>
            <a:r>
              <a:rPr lang="ru-RU" dirty="0"/>
              <a:t> </a:t>
            </a:r>
            <a:r>
              <a:rPr lang="ru-RU" dirty="0" err="1"/>
              <a:t>административни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 за </a:t>
            </a:r>
            <a:r>
              <a:rPr lang="ru-RU" dirty="0" err="1"/>
              <a:t>одобряване</a:t>
            </a:r>
            <a:r>
              <a:rPr lang="ru-RU" dirty="0"/>
              <a:t> на </a:t>
            </a:r>
            <a:r>
              <a:rPr lang="ru-RU" dirty="0" err="1"/>
              <a:t>подробни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, </a:t>
            </a:r>
            <a:r>
              <a:rPr lang="ru-RU" dirty="0" err="1"/>
              <a:t>чието</a:t>
            </a:r>
            <a:r>
              <a:rPr lang="ru-RU" dirty="0"/>
              <a:t> </a:t>
            </a:r>
            <a:r>
              <a:rPr lang="ru-RU" dirty="0" err="1"/>
              <a:t>съобщаване</a:t>
            </a:r>
            <a:r>
              <a:rPr lang="ru-RU" dirty="0"/>
              <a:t> е </a:t>
            </a:r>
            <a:r>
              <a:rPr lang="ru-RU" dirty="0" err="1"/>
              <a:t>извършено</a:t>
            </a:r>
            <a:r>
              <a:rPr lang="ru-RU" dirty="0"/>
              <a:t> чрез </a:t>
            </a:r>
            <a:r>
              <a:rPr lang="ru-RU" dirty="0" err="1"/>
              <a:t>обнародване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вестник", или на </a:t>
            </a:r>
            <a:r>
              <a:rPr lang="ru-RU" dirty="0" err="1"/>
              <a:t>комплексни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за </a:t>
            </a:r>
            <a:r>
              <a:rPr lang="ru-RU" dirty="0" err="1"/>
              <a:t>инвестиционна</a:t>
            </a:r>
            <a:r>
              <a:rPr lang="ru-RU" dirty="0"/>
              <a:t> инициатива, </a:t>
            </a:r>
            <a:r>
              <a:rPr lang="ru-RU" dirty="0" err="1"/>
              <a:t>чието</a:t>
            </a:r>
            <a:r>
              <a:rPr lang="ru-RU" dirty="0"/>
              <a:t> </a:t>
            </a:r>
            <a:r>
              <a:rPr lang="ru-RU" dirty="0" err="1"/>
              <a:t>съобщаване</a:t>
            </a:r>
            <a:r>
              <a:rPr lang="ru-RU" dirty="0"/>
              <a:t> е </a:t>
            </a:r>
            <a:r>
              <a:rPr lang="ru-RU" dirty="0" err="1"/>
              <a:t>извършено</a:t>
            </a:r>
            <a:r>
              <a:rPr lang="ru-RU" dirty="0"/>
              <a:t> чрез </a:t>
            </a:r>
            <a:r>
              <a:rPr lang="ru-RU" dirty="0" err="1"/>
              <a:t>обнародване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вестник", </a:t>
            </a:r>
            <a:r>
              <a:rPr lang="ru-RU" dirty="0" err="1"/>
              <a:t>заинтересуваните</a:t>
            </a:r>
            <a:r>
              <a:rPr lang="ru-RU" dirty="0"/>
              <a:t> лица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конституират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ответници</a:t>
            </a:r>
            <a:r>
              <a:rPr lang="ru-RU" dirty="0"/>
              <a:t> в </a:t>
            </a:r>
            <a:r>
              <a:rPr lang="ru-RU" dirty="0" err="1"/>
              <a:t>производството</a:t>
            </a:r>
            <a:r>
              <a:rPr lang="ru-RU" dirty="0"/>
              <a:t> в </a:t>
            </a:r>
            <a:r>
              <a:rPr lang="ru-RU" dirty="0" err="1"/>
              <a:t>едномесечен</a:t>
            </a:r>
            <a:r>
              <a:rPr lang="ru-RU" dirty="0"/>
              <a:t> срок от </a:t>
            </a:r>
            <a:r>
              <a:rPr lang="ru-RU" dirty="0" err="1"/>
              <a:t>деня</a:t>
            </a:r>
            <a:r>
              <a:rPr lang="ru-RU" dirty="0"/>
              <a:t> на </a:t>
            </a:r>
            <a:r>
              <a:rPr lang="ru-RU" dirty="0" err="1"/>
              <a:t>обнародване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 на </a:t>
            </a:r>
            <a:r>
              <a:rPr lang="ru-RU" dirty="0" err="1"/>
              <a:t>съобщение</a:t>
            </a:r>
            <a:r>
              <a:rPr lang="ru-RU" dirty="0"/>
              <a:t> за </a:t>
            </a:r>
            <a:r>
              <a:rPr lang="ru-RU" dirty="0" err="1"/>
              <a:t>оспорването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</a:t>
            </a:r>
            <a:r>
              <a:rPr lang="ru-RU" dirty="0" err="1"/>
              <a:t>Съдът</a:t>
            </a:r>
            <a:r>
              <a:rPr lang="ru-RU" dirty="0"/>
              <a:t> </a:t>
            </a:r>
            <a:r>
              <a:rPr lang="ru-RU" dirty="0" err="1"/>
              <a:t>обнародва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 </a:t>
            </a:r>
            <a:r>
              <a:rPr lang="ru-RU" dirty="0" err="1"/>
              <a:t>съобщение</a:t>
            </a:r>
            <a:r>
              <a:rPr lang="ru-RU" dirty="0"/>
              <a:t> за </a:t>
            </a:r>
            <a:r>
              <a:rPr lang="ru-RU" dirty="0" err="1"/>
              <a:t>оспорването</a:t>
            </a:r>
            <a:r>
              <a:rPr lang="ru-RU" dirty="0"/>
              <a:t> на </a:t>
            </a:r>
            <a:r>
              <a:rPr lang="ru-RU" dirty="0" err="1"/>
              <a:t>актовете</a:t>
            </a:r>
            <a:r>
              <a:rPr lang="ru-RU" dirty="0"/>
              <a:t> по ал. 1,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dirty="0" err="1"/>
              <a:t>съдържа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1. </a:t>
            </a:r>
            <a:r>
              <a:rPr lang="ru-RU" dirty="0" err="1" smtClean="0"/>
              <a:t>посочване</a:t>
            </a:r>
            <a:r>
              <a:rPr lang="ru-RU" dirty="0" smtClean="0"/>
              <a:t> </a:t>
            </a:r>
            <a:r>
              <a:rPr lang="ru-RU" dirty="0"/>
              <a:t>и описание на </a:t>
            </a:r>
            <a:r>
              <a:rPr lang="ru-RU" dirty="0" err="1"/>
              <a:t>оспорения</a:t>
            </a:r>
            <a:r>
              <a:rPr lang="ru-RU" dirty="0"/>
              <a:t> индивидуален </a:t>
            </a:r>
            <a:r>
              <a:rPr lang="ru-RU" dirty="0" err="1"/>
              <a:t>административен</a:t>
            </a:r>
            <a:r>
              <a:rPr lang="ru-RU" dirty="0"/>
              <a:t> акт, </a:t>
            </a:r>
            <a:r>
              <a:rPr lang="ru-RU" dirty="0" err="1"/>
              <a:t>съответно</a:t>
            </a:r>
            <a:r>
              <a:rPr lang="ru-RU" dirty="0"/>
              <a:t> на </a:t>
            </a:r>
            <a:r>
              <a:rPr lang="ru-RU" dirty="0" err="1"/>
              <a:t>частта</a:t>
            </a:r>
            <a:r>
              <a:rPr lang="ru-RU" dirty="0"/>
              <a:t>, в </a:t>
            </a:r>
            <a:r>
              <a:rPr lang="ru-RU" dirty="0" err="1"/>
              <a:t>която</a:t>
            </a:r>
            <a:r>
              <a:rPr lang="ru-RU" dirty="0"/>
              <a:t> </a:t>
            </a:r>
            <a:r>
              <a:rPr lang="ru-RU" dirty="0" err="1"/>
              <a:t>същият</a:t>
            </a:r>
            <a:r>
              <a:rPr lang="ru-RU" dirty="0"/>
              <a:t> е оспорен;</a:t>
            </a:r>
          </a:p>
          <a:p>
            <a:pPr algn="just"/>
            <a:r>
              <a:rPr lang="ru-RU" dirty="0"/>
              <a:t>2. информация за </a:t>
            </a:r>
            <a:r>
              <a:rPr lang="ru-RU" dirty="0" err="1"/>
              <a:t>правата</a:t>
            </a:r>
            <a:r>
              <a:rPr lang="ru-RU" dirty="0"/>
              <a:t> на </a:t>
            </a:r>
            <a:r>
              <a:rPr lang="ru-RU" dirty="0" err="1"/>
              <a:t>заинтересуваните</a:t>
            </a:r>
            <a:r>
              <a:rPr lang="ru-RU" dirty="0"/>
              <a:t> лица да се </a:t>
            </a:r>
            <a:r>
              <a:rPr lang="ru-RU" dirty="0" err="1"/>
              <a:t>конституират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ответници</a:t>
            </a:r>
            <a:r>
              <a:rPr lang="ru-RU" dirty="0"/>
              <a:t> в </a:t>
            </a:r>
            <a:r>
              <a:rPr lang="ru-RU" dirty="0" err="1"/>
              <a:t>едномесечен</a:t>
            </a:r>
            <a:r>
              <a:rPr lang="ru-RU" dirty="0"/>
              <a:t> срок от </a:t>
            </a:r>
            <a:r>
              <a:rPr lang="ru-RU" dirty="0" err="1"/>
              <a:t>деня</a:t>
            </a:r>
            <a:r>
              <a:rPr lang="ru-RU" dirty="0"/>
              <a:t> на </a:t>
            </a:r>
            <a:r>
              <a:rPr lang="ru-RU" dirty="0" err="1"/>
              <a:t>обнародването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3. номер на </a:t>
            </a:r>
            <a:r>
              <a:rPr lang="ru-RU" dirty="0" err="1"/>
              <a:t>делото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(3)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/>
              <a:t>административният</a:t>
            </a:r>
            <a:r>
              <a:rPr lang="ru-RU" dirty="0"/>
              <a:t> акт по ал. 1 е оспорен частично, </a:t>
            </a:r>
            <a:r>
              <a:rPr lang="ru-RU" dirty="0" err="1"/>
              <a:t>съдът</a:t>
            </a:r>
            <a:r>
              <a:rPr lang="ru-RU" dirty="0"/>
              <a:t> с определение </a:t>
            </a:r>
            <a:r>
              <a:rPr lang="ru-RU" dirty="0" err="1"/>
              <a:t>посочва</a:t>
            </a:r>
            <a:r>
              <a:rPr lang="ru-RU" dirty="0"/>
              <a:t> </a:t>
            </a:r>
            <a:r>
              <a:rPr lang="ru-RU" dirty="0" err="1"/>
              <a:t>тази</a:t>
            </a:r>
            <a:r>
              <a:rPr lang="ru-RU" dirty="0"/>
              <a:t> част </a:t>
            </a:r>
            <a:r>
              <a:rPr lang="ru-RU" dirty="0" err="1"/>
              <a:t>като</a:t>
            </a:r>
            <a:r>
              <a:rPr lang="ru-RU" dirty="0"/>
              <a:t> предмет на </a:t>
            </a:r>
            <a:r>
              <a:rPr lang="ru-RU" dirty="0" err="1"/>
              <a:t>делото</a:t>
            </a:r>
            <a:r>
              <a:rPr lang="ru-RU" dirty="0"/>
              <a:t>, </a:t>
            </a:r>
            <a:r>
              <a:rPr lang="ru-RU" dirty="0" err="1"/>
              <a:t>въз</a:t>
            </a:r>
            <a:r>
              <a:rPr lang="ru-RU" dirty="0"/>
              <a:t> основа на </a:t>
            </a:r>
            <a:r>
              <a:rPr lang="ru-RU" dirty="0" err="1"/>
              <a:t>което</a:t>
            </a:r>
            <a:r>
              <a:rPr lang="ru-RU" dirty="0"/>
              <a:t> се </a:t>
            </a:r>
            <a:r>
              <a:rPr lang="ru-RU" dirty="0" err="1"/>
              <a:t>определя</a:t>
            </a:r>
            <a:r>
              <a:rPr lang="ru-RU" dirty="0"/>
              <a:t> </a:t>
            </a:r>
            <a:r>
              <a:rPr lang="ru-RU" dirty="0" err="1"/>
              <a:t>съдържанието</a:t>
            </a:r>
            <a:r>
              <a:rPr lang="ru-RU" dirty="0"/>
              <a:t> на </a:t>
            </a:r>
            <a:r>
              <a:rPr lang="ru-RU" dirty="0" err="1"/>
              <a:t>съобщението</a:t>
            </a:r>
            <a:r>
              <a:rPr lang="ru-RU" dirty="0"/>
              <a:t> по ал. 2, т. 1. </a:t>
            </a:r>
            <a:r>
              <a:rPr lang="ru-RU" b="1" dirty="0" err="1"/>
              <a:t>Когато</a:t>
            </a:r>
            <a:r>
              <a:rPr lang="ru-RU" b="1" dirty="0"/>
              <a:t> е оспорен </a:t>
            </a:r>
            <a:r>
              <a:rPr lang="ru-RU" b="1" dirty="0" err="1"/>
              <a:t>административен</a:t>
            </a:r>
            <a:r>
              <a:rPr lang="ru-RU" b="1" dirty="0"/>
              <a:t> акт, с </a:t>
            </a:r>
            <a:r>
              <a:rPr lang="ru-RU" b="1" dirty="0" err="1"/>
              <a:t>който</a:t>
            </a:r>
            <a:r>
              <a:rPr lang="ru-RU" b="1" dirty="0"/>
              <a:t> е одобрен подробен </a:t>
            </a:r>
            <a:r>
              <a:rPr lang="ru-RU" b="1" dirty="0" err="1"/>
              <a:t>устройствен</a:t>
            </a:r>
            <a:r>
              <a:rPr lang="ru-RU" b="1" dirty="0"/>
              <a:t> план на основание чл. 16, предмет на </a:t>
            </a:r>
            <a:r>
              <a:rPr lang="ru-RU" b="1" dirty="0" err="1"/>
              <a:t>делото</a:t>
            </a:r>
            <a:r>
              <a:rPr lang="ru-RU" b="1" dirty="0"/>
              <a:t> е </a:t>
            </a:r>
            <a:r>
              <a:rPr lang="ru-RU" b="1" dirty="0" err="1"/>
              <a:t>целият</a:t>
            </a:r>
            <a:r>
              <a:rPr lang="ru-RU" b="1" dirty="0"/>
              <a:t> подробен </a:t>
            </a:r>
            <a:r>
              <a:rPr lang="ru-RU" b="1" dirty="0" err="1"/>
              <a:t>устройствен</a:t>
            </a:r>
            <a:r>
              <a:rPr lang="ru-RU" b="1" dirty="0"/>
              <a:t> план, </a:t>
            </a:r>
            <a:r>
              <a:rPr lang="ru-RU" b="1" dirty="0" err="1"/>
              <a:t>като</a:t>
            </a:r>
            <a:r>
              <a:rPr lang="ru-RU" b="1" dirty="0"/>
              <a:t> </a:t>
            </a:r>
            <a:r>
              <a:rPr lang="ru-RU" b="1" dirty="0" err="1"/>
              <a:t>всички</a:t>
            </a:r>
            <a:r>
              <a:rPr lang="ru-RU" b="1" dirty="0"/>
              <a:t> </a:t>
            </a:r>
            <a:r>
              <a:rPr lang="ru-RU" b="1" dirty="0" err="1"/>
              <a:t>жалби</a:t>
            </a:r>
            <a:r>
              <a:rPr lang="ru-RU" b="1" dirty="0"/>
              <a:t> се </a:t>
            </a:r>
            <a:r>
              <a:rPr lang="ru-RU" b="1" dirty="0" err="1"/>
              <a:t>разглеждат</a:t>
            </a:r>
            <a:r>
              <a:rPr lang="ru-RU" b="1" dirty="0"/>
              <a:t> в </a:t>
            </a:r>
            <a:r>
              <a:rPr lang="ru-RU" b="1" dirty="0" err="1"/>
              <a:t>едно</a:t>
            </a:r>
            <a:r>
              <a:rPr lang="ru-RU" b="1" dirty="0"/>
              <a:t> </a:t>
            </a:r>
            <a:r>
              <a:rPr lang="ru-RU" b="1" dirty="0" err="1"/>
              <a:t>съдебно</a:t>
            </a:r>
            <a:r>
              <a:rPr lang="ru-RU" b="1" dirty="0"/>
              <a:t> производство. </a:t>
            </a:r>
            <a:r>
              <a:rPr lang="ru-RU" b="1" dirty="0" err="1"/>
              <a:t>Определението</a:t>
            </a:r>
            <a:r>
              <a:rPr lang="ru-RU" b="1" dirty="0"/>
              <a:t> подлежи на </a:t>
            </a:r>
            <a:r>
              <a:rPr lang="ru-RU" b="1" dirty="0" err="1"/>
              <a:t>обжалване</a:t>
            </a:r>
            <a:r>
              <a:rPr lang="ru-RU" b="1" dirty="0"/>
              <a:t> по </a:t>
            </a:r>
            <a:r>
              <a:rPr lang="ru-RU" b="1" dirty="0" err="1"/>
              <a:t>реда</a:t>
            </a:r>
            <a:r>
              <a:rPr lang="ru-RU" b="1" dirty="0"/>
              <a:t> на глава </a:t>
            </a:r>
            <a:r>
              <a:rPr lang="ru-RU" b="1" dirty="0" err="1"/>
              <a:t>тринадесета</a:t>
            </a:r>
            <a:r>
              <a:rPr lang="ru-RU" b="1" dirty="0"/>
              <a:t> от Административнопроцесуалния кодекс.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02517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31520" y="374073"/>
            <a:ext cx="10997738" cy="615142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ПРЕСТРУКТУРИРАНЕ НА ЖИЛИЩНИ КОМПЛЕКСИ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06830" y="1163782"/>
            <a:ext cx="11122428" cy="569421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Чл.22.(6</a:t>
            </a:r>
            <a:r>
              <a:rPr lang="ru-RU" dirty="0"/>
              <a:t>) </a:t>
            </a:r>
            <a:r>
              <a:rPr lang="ru-RU" dirty="0" smtClean="0"/>
              <a:t>При </a:t>
            </a:r>
            <a:r>
              <a:rPr lang="ru-RU" dirty="0" err="1" smtClean="0"/>
              <a:t>урегулиране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в </a:t>
            </a:r>
            <a:r>
              <a:rPr lang="ru-RU" dirty="0" err="1"/>
              <a:t>съществуващите</a:t>
            </a:r>
            <a:r>
              <a:rPr lang="ru-RU" dirty="0"/>
              <a:t> </a:t>
            </a:r>
            <a:r>
              <a:rPr lang="ru-RU" dirty="0" err="1"/>
              <a:t>квартали</a:t>
            </a:r>
            <a:r>
              <a:rPr lang="ru-RU" dirty="0"/>
              <a:t> с комплексно </a:t>
            </a:r>
            <a:r>
              <a:rPr lang="ru-RU" dirty="0" err="1"/>
              <a:t>застрояване</a:t>
            </a:r>
            <a:r>
              <a:rPr lang="ru-RU" dirty="0"/>
              <a:t>, </a:t>
            </a:r>
            <a:r>
              <a:rPr lang="ru-RU" dirty="0" err="1"/>
              <a:t>отстоянията</a:t>
            </a:r>
            <a:r>
              <a:rPr lang="ru-RU" dirty="0"/>
              <a:t> между новопредвидените </a:t>
            </a:r>
            <a:r>
              <a:rPr lang="ru-RU" dirty="0" err="1"/>
              <a:t>сгради</a:t>
            </a:r>
            <a:r>
              <a:rPr lang="ru-RU" dirty="0"/>
              <a:t> и </a:t>
            </a:r>
            <a:r>
              <a:rPr lang="ru-RU" dirty="0" err="1"/>
              <a:t>съществуващите</a:t>
            </a:r>
            <a:r>
              <a:rPr lang="ru-RU" dirty="0"/>
              <a:t> </a:t>
            </a:r>
            <a:r>
              <a:rPr lang="ru-RU" dirty="0" err="1"/>
              <a:t>сгради</a:t>
            </a:r>
            <a:r>
              <a:rPr lang="ru-RU" dirty="0"/>
              <a:t> се определят по </a:t>
            </a:r>
            <a:r>
              <a:rPr lang="ru-RU" dirty="0" err="1"/>
              <a:t>правилата</a:t>
            </a:r>
            <a:r>
              <a:rPr lang="ru-RU" dirty="0"/>
              <a:t> за комплексно </a:t>
            </a:r>
            <a:r>
              <a:rPr lang="ru-RU" dirty="0" err="1"/>
              <a:t>застрояване</a:t>
            </a:r>
            <a:r>
              <a:rPr lang="ru-RU" dirty="0"/>
              <a:t>. </a:t>
            </a:r>
            <a:r>
              <a:rPr lang="ru-RU" dirty="0" err="1"/>
              <a:t>Плътността</a:t>
            </a:r>
            <a:r>
              <a:rPr lang="ru-RU" dirty="0"/>
              <a:t> и </a:t>
            </a:r>
            <a:r>
              <a:rPr lang="ru-RU" dirty="0" err="1"/>
              <a:t>интензивността</a:t>
            </a:r>
            <a:r>
              <a:rPr lang="ru-RU" dirty="0"/>
              <a:t> на </a:t>
            </a:r>
            <a:r>
              <a:rPr lang="ru-RU" dirty="0" err="1"/>
              <a:t>застрояване</a:t>
            </a:r>
            <a:r>
              <a:rPr lang="ru-RU" dirty="0"/>
              <a:t> в </a:t>
            </a:r>
            <a:r>
              <a:rPr lang="ru-RU" dirty="0" err="1"/>
              <a:t>такива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надвишава</a:t>
            </a:r>
            <a:r>
              <a:rPr lang="ru-RU" dirty="0"/>
              <a:t> </a:t>
            </a:r>
            <a:r>
              <a:rPr lang="ru-RU" dirty="0" err="1"/>
              <a:t>определените</a:t>
            </a:r>
            <a:r>
              <a:rPr lang="ru-RU" dirty="0"/>
              <a:t> с плана </a:t>
            </a:r>
            <a:r>
              <a:rPr lang="ru-RU" dirty="0" err="1"/>
              <a:t>параметри</a:t>
            </a:r>
            <a:r>
              <a:rPr lang="ru-RU" dirty="0"/>
              <a:t> за </a:t>
            </a:r>
            <a:r>
              <a:rPr lang="ru-RU" dirty="0" err="1"/>
              <a:t>съответната</a:t>
            </a:r>
            <a:r>
              <a:rPr lang="ru-RU" dirty="0"/>
              <a:t> </a:t>
            </a:r>
            <a:r>
              <a:rPr lang="ru-RU" dirty="0" err="1"/>
              <a:t>устройствена</a:t>
            </a:r>
            <a:r>
              <a:rPr lang="ru-RU" dirty="0"/>
              <a:t> зона при </a:t>
            </a:r>
            <a:r>
              <a:rPr lang="ru-RU" dirty="0" err="1"/>
              <a:t>спазване</a:t>
            </a:r>
            <a:r>
              <a:rPr lang="ru-RU" dirty="0"/>
              <a:t> на </a:t>
            </a:r>
            <a:r>
              <a:rPr lang="ru-RU" dirty="0" err="1"/>
              <a:t>показателите</a:t>
            </a:r>
            <a:r>
              <a:rPr lang="ru-RU" dirty="0"/>
              <a:t> и за </a:t>
            </a:r>
            <a:r>
              <a:rPr lang="ru-RU" dirty="0" err="1"/>
              <a:t>отделните</a:t>
            </a:r>
            <a:r>
              <a:rPr lang="ru-RU" dirty="0"/>
              <a:t> </a:t>
            </a:r>
            <a:r>
              <a:rPr lang="ru-RU" dirty="0" err="1"/>
              <a:t>квартали</a:t>
            </a:r>
            <a:r>
              <a:rPr lang="ru-RU" dirty="0"/>
              <a:t> в </a:t>
            </a:r>
            <a:r>
              <a:rPr lang="ru-RU" dirty="0" err="1"/>
              <a:t>зоната</a:t>
            </a:r>
            <a:r>
              <a:rPr lang="ru-RU" dirty="0"/>
              <a:t>. </a:t>
            </a:r>
            <a:r>
              <a:rPr lang="ru-RU" dirty="0" err="1"/>
              <a:t>Предназначението</a:t>
            </a:r>
            <a:r>
              <a:rPr lang="ru-RU" dirty="0"/>
              <a:t> на </a:t>
            </a:r>
            <a:r>
              <a:rPr lang="ru-RU" dirty="0" err="1"/>
              <a:t>терени</a:t>
            </a:r>
            <a:r>
              <a:rPr lang="ru-RU" dirty="0"/>
              <a:t>, </a:t>
            </a:r>
            <a:r>
              <a:rPr lang="ru-RU" dirty="0" err="1"/>
              <a:t>находящи</a:t>
            </a:r>
            <a:r>
              <a:rPr lang="ru-RU" dirty="0"/>
              <a:t> се в един квартал, не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бъде</a:t>
            </a:r>
            <a:r>
              <a:rPr lang="ru-RU" dirty="0"/>
              <a:t> променяно с цел </a:t>
            </a:r>
            <a:r>
              <a:rPr lang="ru-RU" dirty="0" err="1"/>
              <a:t>уплътняване</a:t>
            </a:r>
            <a:r>
              <a:rPr lang="ru-RU" dirty="0"/>
              <a:t> на </a:t>
            </a:r>
            <a:r>
              <a:rPr lang="ru-RU" dirty="0" err="1"/>
              <a:t>застрояването</a:t>
            </a:r>
            <a:r>
              <a:rPr lang="ru-RU" dirty="0"/>
              <a:t>, </a:t>
            </a:r>
            <a:r>
              <a:rPr lang="ru-RU" dirty="0" err="1"/>
              <a:t>ако</a:t>
            </a:r>
            <a:r>
              <a:rPr lang="ru-RU" dirty="0"/>
              <a:t> не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постигнати</a:t>
            </a:r>
            <a:r>
              <a:rPr lang="ru-RU" dirty="0"/>
              <a:t> </a:t>
            </a:r>
            <a:r>
              <a:rPr lang="ru-RU" dirty="0" err="1"/>
              <a:t>нормативите</a:t>
            </a:r>
            <a:r>
              <a:rPr lang="ru-RU" dirty="0"/>
              <a:t> за зелени </a:t>
            </a:r>
            <a:r>
              <a:rPr lang="ru-RU" dirty="0" err="1"/>
              <a:t>площи</a:t>
            </a:r>
            <a:r>
              <a:rPr lang="ru-RU" dirty="0"/>
              <a:t>, </a:t>
            </a:r>
            <a:r>
              <a:rPr lang="ru-RU" dirty="0" err="1"/>
              <a:t>определени</a:t>
            </a:r>
            <a:r>
              <a:rPr lang="ru-RU" dirty="0"/>
              <a:t> в </a:t>
            </a:r>
            <a:r>
              <a:rPr lang="ru-RU" dirty="0" err="1"/>
              <a:t>наредбата</a:t>
            </a:r>
            <a:r>
              <a:rPr lang="ru-RU" dirty="0"/>
              <a:t> по чл. 13, ал. 1.</a:t>
            </a:r>
          </a:p>
          <a:p>
            <a:pPr algn="just"/>
            <a:r>
              <a:rPr lang="ru-RU" dirty="0"/>
              <a:t>(7) </a:t>
            </a:r>
            <a:r>
              <a:rPr lang="ru-RU" dirty="0" smtClean="0"/>
              <a:t>При </a:t>
            </a:r>
            <a:r>
              <a:rPr lang="ru-RU" dirty="0" err="1"/>
              <a:t>преструктуриране</a:t>
            </a:r>
            <a:r>
              <a:rPr lang="ru-RU" dirty="0"/>
              <a:t> на </a:t>
            </a:r>
            <a:r>
              <a:rPr lang="ru-RU" dirty="0" err="1"/>
              <a:t>квартали</a:t>
            </a:r>
            <a:r>
              <a:rPr lang="ru-RU" dirty="0"/>
              <a:t> с комплексно </a:t>
            </a:r>
            <a:r>
              <a:rPr lang="ru-RU" dirty="0" err="1"/>
              <a:t>застрояване</a:t>
            </a:r>
            <a:r>
              <a:rPr lang="ru-RU" dirty="0"/>
              <a:t> се определят </a:t>
            </a:r>
            <a:r>
              <a:rPr lang="ru-RU" dirty="0" err="1"/>
              <a:t>прилежащи</a:t>
            </a:r>
            <a:r>
              <a:rPr lang="ru-RU" dirty="0"/>
              <a:t> </a:t>
            </a:r>
            <a:r>
              <a:rPr lang="ru-RU" dirty="0" err="1"/>
              <a:t>площи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съществуващите</a:t>
            </a:r>
            <a:r>
              <a:rPr lang="ru-RU" dirty="0"/>
              <a:t> </a:t>
            </a:r>
            <a:r>
              <a:rPr lang="ru-RU" dirty="0" err="1"/>
              <a:t>сгради</a:t>
            </a:r>
            <a:r>
              <a:rPr lang="ru-RU" dirty="0"/>
              <a:t> по </a:t>
            </a:r>
            <a:r>
              <a:rPr lang="ru-RU" dirty="0" err="1"/>
              <a:t>правилата</a:t>
            </a:r>
            <a:r>
              <a:rPr lang="ru-RU" dirty="0"/>
              <a:t> и </a:t>
            </a:r>
            <a:r>
              <a:rPr lang="ru-RU" dirty="0" err="1"/>
              <a:t>нормативите</a:t>
            </a:r>
            <a:r>
              <a:rPr lang="ru-RU" dirty="0"/>
              <a:t>, </a:t>
            </a:r>
            <a:r>
              <a:rPr lang="ru-RU" dirty="0" err="1"/>
              <a:t>определени</a:t>
            </a:r>
            <a:r>
              <a:rPr lang="ru-RU" dirty="0"/>
              <a:t> в </a:t>
            </a:r>
            <a:r>
              <a:rPr lang="ru-RU" dirty="0" err="1"/>
              <a:t>наредбата</a:t>
            </a:r>
            <a:r>
              <a:rPr lang="ru-RU" dirty="0"/>
              <a:t> по чл. 13, ал. 1,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урегулират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. </a:t>
            </a:r>
            <a:r>
              <a:rPr lang="ru-RU" dirty="0" err="1"/>
              <a:t>Останалата</a:t>
            </a:r>
            <a:r>
              <a:rPr lang="ru-RU" dirty="0"/>
              <a:t> </a:t>
            </a:r>
            <a:r>
              <a:rPr lang="ru-RU" dirty="0" err="1"/>
              <a:t>незастроена</a:t>
            </a:r>
            <a:r>
              <a:rPr lang="ru-RU" dirty="0"/>
              <a:t> част от </a:t>
            </a:r>
            <a:r>
              <a:rPr lang="ru-RU" dirty="0" err="1"/>
              <a:t>кварталите</a:t>
            </a:r>
            <a:r>
              <a:rPr lang="ru-RU" dirty="0"/>
              <a:t>, в т. ч. </a:t>
            </a:r>
            <a:r>
              <a:rPr lang="ru-RU" dirty="0" err="1"/>
              <a:t>поземлените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, за </a:t>
            </a:r>
            <a:r>
              <a:rPr lang="ru-RU" dirty="0" err="1"/>
              <a:t>които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предвиди</a:t>
            </a:r>
            <a:r>
              <a:rPr lang="ru-RU" dirty="0"/>
              <a:t> </a:t>
            </a:r>
            <a:r>
              <a:rPr lang="ru-RU" dirty="0" err="1"/>
              <a:t>застрояване</a:t>
            </a:r>
            <a:r>
              <a:rPr lang="ru-RU" dirty="0"/>
              <a:t> по </a:t>
            </a:r>
            <a:r>
              <a:rPr lang="ru-RU" dirty="0" err="1"/>
              <a:t>правилата</a:t>
            </a:r>
            <a:r>
              <a:rPr lang="ru-RU" dirty="0"/>
              <a:t> на ал. 6, се </a:t>
            </a:r>
            <a:r>
              <a:rPr lang="ru-RU" dirty="0" err="1"/>
              <a:t>урегулира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озеленена </a:t>
            </a:r>
            <a:r>
              <a:rPr lang="ru-RU" dirty="0" err="1"/>
              <a:t>площ</a:t>
            </a:r>
            <a:r>
              <a:rPr lang="ru-RU" dirty="0"/>
              <a:t> за широко </a:t>
            </a:r>
            <a:r>
              <a:rPr lang="ru-RU" dirty="0" err="1"/>
              <a:t>обществено</a:t>
            </a:r>
            <a:r>
              <a:rPr lang="ru-RU" dirty="0"/>
              <a:t> </a:t>
            </a:r>
            <a:r>
              <a:rPr lang="ru-RU" dirty="0" err="1"/>
              <a:t>ползване</a:t>
            </a:r>
            <a:r>
              <a:rPr lang="ru-RU" dirty="0"/>
              <a:t> и се </a:t>
            </a:r>
            <a:r>
              <a:rPr lang="ru-RU" dirty="0" err="1"/>
              <a:t>вписва</a:t>
            </a:r>
            <a:r>
              <a:rPr lang="ru-RU" dirty="0"/>
              <a:t> в </a:t>
            </a:r>
            <a:r>
              <a:rPr lang="ru-RU" dirty="0" err="1"/>
              <a:t>публичния</a:t>
            </a:r>
            <a:r>
              <a:rPr lang="ru-RU" dirty="0"/>
              <a:t> </a:t>
            </a:r>
            <a:r>
              <a:rPr lang="ru-RU" dirty="0" err="1"/>
              <a:t>регистър</a:t>
            </a:r>
            <a:r>
              <a:rPr lang="ru-RU" dirty="0"/>
              <a:t> по чл. 63, ал. 1.</a:t>
            </a:r>
          </a:p>
          <a:p>
            <a:pPr algn="just"/>
            <a:r>
              <a:rPr lang="ru-RU" b="1" dirty="0"/>
              <a:t>(8) </a:t>
            </a:r>
            <a:r>
              <a:rPr lang="ru-RU" b="1" dirty="0" smtClean="0"/>
              <a:t>С </a:t>
            </a:r>
            <a:r>
              <a:rPr lang="ru-RU" b="1" dirty="0"/>
              <a:t>проект за </a:t>
            </a:r>
            <a:r>
              <a:rPr lang="ru-RU" b="1" dirty="0" err="1"/>
              <a:t>преструктуриране</a:t>
            </a:r>
            <a:r>
              <a:rPr lang="ru-RU" b="1" dirty="0"/>
              <a:t> на </a:t>
            </a:r>
            <a:r>
              <a:rPr lang="ru-RU" b="1" dirty="0" err="1"/>
              <a:t>жилищните</a:t>
            </a:r>
            <a:r>
              <a:rPr lang="ru-RU" b="1" dirty="0"/>
              <a:t> </a:t>
            </a:r>
            <a:r>
              <a:rPr lang="ru-RU" b="1" dirty="0" err="1"/>
              <a:t>комплекси</a:t>
            </a:r>
            <a:r>
              <a:rPr lang="ru-RU" b="1" dirty="0"/>
              <a:t> </a:t>
            </a:r>
            <a:r>
              <a:rPr lang="ru-RU" b="1" dirty="0" err="1"/>
              <a:t>могат</a:t>
            </a:r>
            <a:r>
              <a:rPr lang="ru-RU" b="1" dirty="0"/>
              <a:t> да се определят </a:t>
            </a:r>
            <a:r>
              <a:rPr lang="ru-RU" b="1" dirty="0" err="1"/>
              <a:t>равностойни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за </a:t>
            </a:r>
            <a:r>
              <a:rPr lang="ru-RU" b="1" dirty="0" err="1"/>
              <a:t>всички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</a:t>
            </a:r>
            <a:r>
              <a:rPr lang="ru-RU" b="1" dirty="0" err="1"/>
              <a:t>възстановени</a:t>
            </a:r>
            <a:r>
              <a:rPr lang="ru-RU" b="1" dirty="0"/>
              <a:t> по </a:t>
            </a:r>
            <a:r>
              <a:rPr lang="ru-RU" b="1" dirty="0" err="1"/>
              <a:t>реда</a:t>
            </a:r>
            <a:r>
              <a:rPr lang="ru-RU" b="1" dirty="0"/>
              <a:t> на </a:t>
            </a:r>
            <a:r>
              <a:rPr lang="ru-RU" b="1" dirty="0" err="1"/>
              <a:t>реституционните</a:t>
            </a:r>
            <a:r>
              <a:rPr lang="ru-RU" b="1" dirty="0"/>
              <a:t> </a:t>
            </a:r>
            <a:r>
              <a:rPr lang="ru-RU" b="1" dirty="0" err="1"/>
              <a:t>закони</a:t>
            </a:r>
            <a:r>
              <a:rPr lang="ru-RU" b="1" dirty="0"/>
              <a:t> при </a:t>
            </a:r>
            <a:r>
              <a:rPr lang="ru-RU" b="1" dirty="0" err="1"/>
              <a:t>спазване</a:t>
            </a:r>
            <a:r>
              <a:rPr lang="ru-RU" b="1" dirty="0"/>
              <a:t> на ал. 6 и </a:t>
            </a:r>
            <a:r>
              <a:rPr lang="ru-RU" b="1" dirty="0" err="1"/>
              <a:t>правилата</a:t>
            </a:r>
            <a:r>
              <a:rPr lang="ru-RU" b="1" dirty="0"/>
              <a:t> на чл. 16, без да се </a:t>
            </a:r>
            <a:r>
              <a:rPr lang="ru-RU" b="1" dirty="0" err="1"/>
              <a:t>засягат</a:t>
            </a:r>
            <a:r>
              <a:rPr lang="ru-RU" b="1" dirty="0"/>
              <a:t> </a:t>
            </a:r>
            <a:r>
              <a:rPr lang="ru-RU" b="1" dirty="0" err="1"/>
              <a:t>новообразувани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за </a:t>
            </a:r>
            <a:r>
              <a:rPr lang="ru-RU" b="1" dirty="0" err="1"/>
              <a:t>съществуващите</a:t>
            </a:r>
            <a:r>
              <a:rPr lang="ru-RU" b="1" dirty="0"/>
              <a:t> </a:t>
            </a:r>
            <a:r>
              <a:rPr lang="ru-RU" b="1" dirty="0" err="1"/>
              <a:t>сгради</a:t>
            </a:r>
            <a:r>
              <a:rPr lang="ru-RU" b="1" dirty="0"/>
              <a:t>, </a:t>
            </a:r>
            <a:r>
              <a:rPr lang="ru-RU" b="1" dirty="0" err="1"/>
              <a:t>определени</a:t>
            </a:r>
            <a:r>
              <a:rPr lang="ru-RU" b="1" dirty="0"/>
              <a:t> по </a:t>
            </a:r>
            <a:r>
              <a:rPr lang="ru-RU" b="1" dirty="0" err="1"/>
              <a:t>правилата</a:t>
            </a:r>
            <a:r>
              <a:rPr lang="ru-RU" b="1" dirty="0"/>
              <a:t> на </a:t>
            </a:r>
            <a:r>
              <a:rPr lang="ru-RU" b="1" dirty="0" err="1"/>
              <a:t>предходната</a:t>
            </a:r>
            <a:r>
              <a:rPr lang="ru-RU" b="1" dirty="0"/>
              <a:t> </a:t>
            </a:r>
            <a:r>
              <a:rPr lang="ru-RU" b="1" dirty="0" err="1"/>
              <a:t>алинея</a:t>
            </a:r>
            <a:r>
              <a:rPr lang="ru-RU" b="1" dirty="0"/>
              <a:t>. В случай че </a:t>
            </a:r>
            <a:r>
              <a:rPr lang="ru-RU" b="1" dirty="0" err="1"/>
              <a:t>това</a:t>
            </a:r>
            <a:r>
              <a:rPr lang="ru-RU" b="1" dirty="0"/>
              <a:t> е </a:t>
            </a:r>
            <a:r>
              <a:rPr lang="ru-RU" b="1" dirty="0" err="1"/>
              <a:t>невъзможно</a:t>
            </a:r>
            <a:r>
              <a:rPr lang="ru-RU" b="1" dirty="0"/>
              <a:t>, </a:t>
            </a:r>
            <a:r>
              <a:rPr lang="ru-RU" b="1" dirty="0" err="1"/>
              <a:t>останалата</a:t>
            </a:r>
            <a:r>
              <a:rPr lang="ru-RU" b="1" dirty="0"/>
              <a:t> </a:t>
            </a:r>
            <a:r>
              <a:rPr lang="ru-RU" b="1" dirty="0" err="1"/>
              <a:t>незастроена</a:t>
            </a:r>
            <a:r>
              <a:rPr lang="ru-RU" b="1" dirty="0"/>
              <a:t> част от </a:t>
            </a:r>
            <a:r>
              <a:rPr lang="ru-RU" b="1" dirty="0" err="1"/>
              <a:t>кварталите</a:t>
            </a:r>
            <a:r>
              <a:rPr lang="ru-RU" b="1" dirty="0"/>
              <a:t>, в </a:t>
            </a:r>
            <a:r>
              <a:rPr lang="ru-RU" b="1" dirty="0" err="1"/>
              <a:t>т.ч</a:t>
            </a:r>
            <a:r>
              <a:rPr lang="ru-RU" b="1" dirty="0"/>
              <a:t>. </a:t>
            </a:r>
            <a:r>
              <a:rPr lang="ru-RU" b="1" dirty="0" err="1"/>
              <a:t>поземлените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за </a:t>
            </a:r>
            <a:r>
              <a:rPr lang="ru-RU" b="1" dirty="0" err="1"/>
              <a:t>които</a:t>
            </a:r>
            <a:r>
              <a:rPr lang="ru-RU" b="1" dirty="0"/>
              <a:t> не </a:t>
            </a:r>
            <a:r>
              <a:rPr lang="ru-RU" b="1" dirty="0" err="1"/>
              <a:t>може</a:t>
            </a:r>
            <a:r>
              <a:rPr lang="ru-RU" b="1" dirty="0"/>
              <a:t> да се </a:t>
            </a:r>
            <a:r>
              <a:rPr lang="ru-RU" b="1" dirty="0" err="1"/>
              <a:t>предвиди</a:t>
            </a:r>
            <a:r>
              <a:rPr lang="ru-RU" b="1" dirty="0"/>
              <a:t> </a:t>
            </a:r>
            <a:r>
              <a:rPr lang="ru-RU" b="1" dirty="0" err="1"/>
              <a:t>застрояване</a:t>
            </a:r>
            <a:r>
              <a:rPr lang="ru-RU" b="1" dirty="0"/>
              <a:t> по </a:t>
            </a:r>
            <a:r>
              <a:rPr lang="ru-RU" b="1" dirty="0" err="1"/>
              <a:t>правилата</a:t>
            </a:r>
            <a:r>
              <a:rPr lang="ru-RU" b="1" dirty="0"/>
              <a:t> на ал. 6, се </a:t>
            </a:r>
            <a:r>
              <a:rPr lang="ru-RU" b="1" dirty="0" err="1"/>
              <a:t>урегулира</a:t>
            </a:r>
            <a:r>
              <a:rPr lang="ru-RU" b="1" dirty="0"/>
              <a:t> </a:t>
            </a:r>
            <a:r>
              <a:rPr lang="ru-RU" b="1" dirty="0" err="1"/>
              <a:t>като</a:t>
            </a:r>
            <a:r>
              <a:rPr lang="ru-RU" b="1" dirty="0"/>
              <a:t> озеленена </a:t>
            </a:r>
            <a:r>
              <a:rPr lang="ru-RU" b="1" dirty="0" err="1"/>
              <a:t>площ</a:t>
            </a:r>
            <a:r>
              <a:rPr lang="ru-RU" b="1" dirty="0"/>
              <a:t> за широко </a:t>
            </a:r>
            <a:r>
              <a:rPr lang="ru-RU" b="1" dirty="0" err="1"/>
              <a:t>обществено</a:t>
            </a:r>
            <a:r>
              <a:rPr lang="ru-RU" b="1" dirty="0"/>
              <a:t> </a:t>
            </a:r>
            <a:r>
              <a:rPr lang="ru-RU" b="1" dirty="0" err="1"/>
              <a:t>ползване</a:t>
            </a:r>
            <a:r>
              <a:rPr lang="ru-RU" b="1" dirty="0"/>
              <a:t>, а </a:t>
            </a:r>
            <a:r>
              <a:rPr lang="ru-RU" b="1" dirty="0" err="1"/>
              <a:t>собствениците</a:t>
            </a:r>
            <a:r>
              <a:rPr lang="ru-RU" b="1" dirty="0"/>
              <a:t> на </a:t>
            </a:r>
            <a:r>
              <a:rPr lang="ru-RU" b="1" dirty="0" err="1"/>
              <a:t>реституирани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се </a:t>
            </a:r>
            <a:r>
              <a:rPr lang="ru-RU" b="1" dirty="0" err="1"/>
              <a:t>обезщетяват</a:t>
            </a:r>
            <a:r>
              <a:rPr lang="ru-RU" b="1" dirty="0"/>
              <a:t> с </a:t>
            </a:r>
            <a:r>
              <a:rPr lang="ru-RU" b="1" dirty="0" err="1"/>
              <a:t>равностойни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</a:t>
            </a:r>
            <a:r>
              <a:rPr lang="ru-RU" b="1" dirty="0" err="1"/>
              <a:t>определени</a:t>
            </a:r>
            <a:r>
              <a:rPr lang="ru-RU" b="1" dirty="0"/>
              <a:t> за сметка на </a:t>
            </a:r>
            <a:r>
              <a:rPr lang="ru-RU" b="1" dirty="0" err="1"/>
              <a:t>други</a:t>
            </a:r>
            <a:r>
              <a:rPr lang="ru-RU" b="1" dirty="0"/>
              <a:t> </a:t>
            </a:r>
            <a:r>
              <a:rPr lang="ru-RU" b="1" dirty="0" err="1"/>
              <a:t>общински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в обхвата на плана или </a:t>
            </a:r>
            <a:r>
              <a:rPr lang="ru-RU" b="1" dirty="0" err="1"/>
              <a:t>извън</a:t>
            </a:r>
            <a:r>
              <a:rPr lang="ru-RU" b="1" dirty="0"/>
              <a:t> него.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9051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89710" y="282633"/>
            <a:ext cx="10773293" cy="448887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НОВИ ПРАВИЛА ЗА ОГРАДИТЕ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89710" y="889462"/>
            <a:ext cx="10773294" cy="580228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Чл. 48. (1) </a:t>
            </a:r>
            <a:r>
              <a:rPr lang="ru-RU" dirty="0" err="1"/>
              <a:t>Урегулираните</a:t>
            </a:r>
            <a:r>
              <a:rPr lang="ru-RU" dirty="0"/>
              <a:t>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ограждат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улицата</a:t>
            </a:r>
            <a:r>
              <a:rPr lang="ru-RU" dirty="0"/>
              <a:t> и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съседните</a:t>
            </a:r>
            <a:r>
              <a:rPr lang="ru-RU" dirty="0"/>
              <a:t> </a:t>
            </a:r>
            <a:r>
              <a:rPr lang="ru-RU" dirty="0" err="1"/>
              <a:t>урегулирани</a:t>
            </a:r>
            <a:r>
              <a:rPr lang="ru-RU" dirty="0"/>
              <a:t>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</a:t>
            </a:r>
            <a:r>
              <a:rPr lang="ru-RU" dirty="0" err="1" smtClean="0"/>
              <a:t>Кметът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общината</a:t>
            </a:r>
            <a:r>
              <a:rPr lang="ru-RU" dirty="0"/>
              <a:t> по предложение на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експертен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</a:t>
            </a:r>
            <a:r>
              <a:rPr lang="ru-RU" dirty="0" err="1"/>
              <a:t>определя</a:t>
            </a:r>
            <a:r>
              <a:rPr lang="ru-RU" dirty="0"/>
              <a:t> </a:t>
            </a:r>
            <a:r>
              <a:rPr lang="ru-RU" dirty="0" err="1"/>
              <a:t>общите</a:t>
            </a:r>
            <a:r>
              <a:rPr lang="ru-RU" dirty="0"/>
              <a:t> </a:t>
            </a:r>
            <a:r>
              <a:rPr lang="ru-RU" dirty="0" err="1"/>
              <a:t>изисквания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оградите (вид, форма, </a:t>
            </a:r>
            <a:r>
              <a:rPr lang="ru-RU" dirty="0" err="1"/>
              <a:t>височина</a:t>
            </a:r>
            <a:r>
              <a:rPr lang="ru-RU" dirty="0"/>
              <a:t>, </a:t>
            </a:r>
            <a:r>
              <a:rPr lang="ru-RU" dirty="0" err="1"/>
              <a:t>материали</a:t>
            </a:r>
            <a:r>
              <a:rPr lang="ru-RU" dirty="0"/>
              <a:t> и </a:t>
            </a:r>
            <a:r>
              <a:rPr lang="ru-RU" dirty="0" err="1"/>
              <a:t>други</a:t>
            </a:r>
            <a:r>
              <a:rPr lang="ru-RU" dirty="0"/>
              <a:t>) </a:t>
            </a:r>
            <a:r>
              <a:rPr lang="ru-RU" dirty="0" err="1"/>
              <a:t>съобразно</a:t>
            </a:r>
            <a:r>
              <a:rPr lang="ru-RU" dirty="0"/>
              <a:t> </a:t>
            </a:r>
            <a:r>
              <a:rPr lang="ru-RU" dirty="0" err="1"/>
              <a:t>видовете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и </a:t>
            </a:r>
            <a:r>
              <a:rPr lang="ru-RU" dirty="0" err="1"/>
              <a:t>територии</a:t>
            </a:r>
            <a:r>
              <a:rPr lang="ru-RU" dirty="0"/>
              <a:t>, </a:t>
            </a:r>
            <a:r>
              <a:rPr lang="ru-RU" dirty="0" err="1"/>
              <a:t>оформянето</a:t>
            </a:r>
            <a:r>
              <a:rPr lang="ru-RU" dirty="0"/>
              <a:t> на </a:t>
            </a:r>
            <a:r>
              <a:rPr lang="ru-RU" dirty="0" err="1"/>
              <a:t>първостепенната</a:t>
            </a:r>
            <a:r>
              <a:rPr lang="ru-RU" dirty="0"/>
              <a:t> </a:t>
            </a:r>
            <a:r>
              <a:rPr lang="ru-RU" dirty="0" err="1"/>
              <a:t>улична</a:t>
            </a:r>
            <a:r>
              <a:rPr lang="ru-RU" dirty="0"/>
              <a:t> мрежа и </a:t>
            </a:r>
            <a:r>
              <a:rPr lang="ru-RU" dirty="0" err="1"/>
              <a:t>другите</a:t>
            </a:r>
            <a:r>
              <a:rPr lang="ru-RU" dirty="0"/>
              <a:t> </a:t>
            </a:r>
            <a:r>
              <a:rPr lang="ru-RU" dirty="0" err="1"/>
              <a:t>публични</a:t>
            </a:r>
            <a:r>
              <a:rPr lang="ru-RU" dirty="0"/>
              <a:t> пространства, </a:t>
            </a:r>
            <a:r>
              <a:rPr lang="ru-RU" dirty="0" err="1"/>
              <a:t>теренните</a:t>
            </a:r>
            <a:r>
              <a:rPr lang="ru-RU" dirty="0"/>
              <a:t> </a:t>
            </a:r>
            <a:r>
              <a:rPr lang="ru-RU" dirty="0" err="1"/>
              <a:t>особености</a:t>
            </a:r>
            <a:r>
              <a:rPr lang="ru-RU" dirty="0"/>
              <a:t>, </a:t>
            </a:r>
            <a:r>
              <a:rPr lang="ru-RU" dirty="0" err="1"/>
              <a:t>предназначението</a:t>
            </a:r>
            <a:r>
              <a:rPr lang="ru-RU" dirty="0"/>
              <a:t> на </a:t>
            </a:r>
            <a:r>
              <a:rPr lang="ru-RU" dirty="0" err="1"/>
              <a:t>поземлените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и в </a:t>
            </a:r>
            <a:r>
              <a:rPr lang="ru-RU" dirty="0" err="1"/>
              <a:t>съответствие</a:t>
            </a:r>
            <a:r>
              <a:rPr lang="ru-RU" dirty="0"/>
              <a:t> с </a:t>
            </a:r>
            <a:r>
              <a:rPr lang="ru-RU" dirty="0" err="1"/>
              <a:t>правилата</a:t>
            </a:r>
            <a:r>
              <a:rPr lang="ru-RU" dirty="0"/>
              <a:t> и </a:t>
            </a:r>
            <a:r>
              <a:rPr lang="ru-RU" dirty="0" err="1"/>
              <a:t>нормативите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действащите</a:t>
            </a:r>
            <a:r>
              <a:rPr lang="ru-RU" dirty="0"/>
              <a:t> </a:t>
            </a:r>
            <a:r>
              <a:rPr lang="ru-RU" dirty="0" err="1"/>
              <a:t>подробни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(3) </a:t>
            </a:r>
            <a:r>
              <a:rPr lang="ru-RU" dirty="0" smtClean="0"/>
              <a:t>Оградите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съседните</a:t>
            </a:r>
            <a:r>
              <a:rPr lang="ru-RU" dirty="0"/>
              <a:t> </a:t>
            </a:r>
            <a:r>
              <a:rPr lang="ru-RU" dirty="0" err="1"/>
              <a:t>урегулирани</a:t>
            </a:r>
            <a:r>
              <a:rPr lang="ru-RU" dirty="0"/>
              <a:t>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се </a:t>
            </a:r>
            <a:r>
              <a:rPr lang="ru-RU" dirty="0" err="1"/>
              <a:t>разполагат</a:t>
            </a:r>
            <a:r>
              <a:rPr lang="ru-RU" dirty="0"/>
              <a:t> с </a:t>
            </a:r>
            <a:r>
              <a:rPr lang="ru-RU" dirty="0" err="1"/>
              <a:t>равни</a:t>
            </a:r>
            <a:r>
              <a:rPr lang="ru-RU" dirty="0"/>
              <a:t> части в </a:t>
            </a:r>
            <a:r>
              <a:rPr lang="ru-RU" dirty="0" err="1"/>
              <a:t>двата</a:t>
            </a:r>
            <a:r>
              <a:rPr lang="ru-RU" dirty="0"/>
              <a:t> </a:t>
            </a:r>
            <a:r>
              <a:rPr lang="ru-RU" dirty="0" err="1"/>
              <a:t>имота</a:t>
            </a:r>
            <a:r>
              <a:rPr lang="ru-RU" dirty="0"/>
              <a:t>.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оградата</a:t>
            </a:r>
            <a:r>
              <a:rPr lang="ru-RU" dirty="0"/>
              <a:t> е </a:t>
            </a:r>
            <a:r>
              <a:rPr lang="ru-RU" dirty="0" err="1"/>
              <a:t>плътна</a:t>
            </a:r>
            <a:r>
              <a:rPr lang="ru-RU" dirty="0"/>
              <a:t> с </a:t>
            </a:r>
            <a:r>
              <a:rPr lang="ru-RU" dirty="0" err="1"/>
              <a:t>височина</a:t>
            </a:r>
            <a:r>
              <a:rPr lang="ru-RU" dirty="0"/>
              <a:t> над 0,6 м, </a:t>
            </a:r>
            <a:r>
              <a:rPr lang="ru-RU" dirty="0" err="1"/>
              <a:t>тя</a:t>
            </a:r>
            <a:r>
              <a:rPr lang="ru-RU" dirty="0"/>
              <a:t> се допуска </a:t>
            </a:r>
            <a:r>
              <a:rPr lang="ru-RU" dirty="0" err="1"/>
              <a:t>въз</a:t>
            </a:r>
            <a:r>
              <a:rPr lang="ru-RU" dirty="0"/>
              <a:t> основа на </a:t>
            </a:r>
            <a:r>
              <a:rPr lang="ru-RU" dirty="0" err="1"/>
              <a:t>изрично</a:t>
            </a:r>
            <a:r>
              <a:rPr lang="ru-RU" dirty="0"/>
              <a:t> </a:t>
            </a:r>
            <a:r>
              <a:rPr lang="ru-RU" dirty="0" err="1"/>
              <a:t>писмено</a:t>
            </a:r>
            <a:r>
              <a:rPr lang="ru-RU" dirty="0"/>
              <a:t> </a:t>
            </a:r>
            <a:r>
              <a:rPr lang="ru-RU" dirty="0" err="1"/>
              <a:t>съгласие</a:t>
            </a:r>
            <a:r>
              <a:rPr lang="ru-RU" dirty="0"/>
              <a:t> на </a:t>
            </a:r>
            <a:r>
              <a:rPr lang="ru-RU" dirty="0" err="1"/>
              <a:t>собствениците</a:t>
            </a:r>
            <a:r>
              <a:rPr lang="ru-RU" dirty="0"/>
              <a:t> на </a:t>
            </a:r>
            <a:r>
              <a:rPr lang="ru-RU" dirty="0" err="1"/>
              <a:t>засегнатите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и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разстоянието</a:t>
            </a:r>
            <a:r>
              <a:rPr lang="ru-RU" dirty="0"/>
              <a:t> от </a:t>
            </a:r>
            <a:r>
              <a:rPr lang="ru-RU" dirty="0" err="1"/>
              <a:t>оградата</a:t>
            </a:r>
            <a:r>
              <a:rPr lang="ru-RU" dirty="0"/>
              <a:t> до жилище в </a:t>
            </a:r>
            <a:r>
              <a:rPr lang="ru-RU" dirty="0" err="1"/>
              <a:t>първия</a:t>
            </a:r>
            <a:r>
              <a:rPr lang="ru-RU" dirty="0"/>
              <a:t> </a:t>
            </a:r>
            <a:r>
              <a:rPr lang="ru-RU" dirty="0" err="1"/>
              <a:t>етаж</a:t>
            </a:r>
            <a:r>
              <a:rPr lang="ru-RU" dirty="0"/>
              <a:t> на </a:t>
            </a:r>
            <a:r>
              <a:rPr lang="ru-RU" dirty="0" err="1"/>
              <a:t>сграда</a:t>
            </a:r>
            <a:r>
              <a:rPr lang="ru-RU" dirty="0"/>
              <a:t> в </a:t>
            </a:r>
            <a:r>
              <a:rPr lang="ru-RU" dirty="0" err="1"/>
              <a:t>съседния</a:t>
            </a:r>
            <a:r>
              <a:rPr lang="ru-RU" dirty="0"/>
              <a:t> </a:t>
            </a:r>
            <a:r>
              <a:rPr lang="ru-RU" dirty="0" err="1"/>
              <a:t>урегулиран</a:t>
            </a:r>
            <a:r>
              <a:rPr lang="ru-RU" dirty="0"/>
              <a:t> </a:t>
            </a:r>
            <a:r>
              <a:rPr lang="ru-RU" dirty="0" err="1"/>
              <a:t>поземлен</a:t>
            </a:r>
            <a:r>
              <a:rPr lang="ru-RU" dirty="0"/>
              <a:t> </a:t>
            </a:r>
            <a:r>
              <a:rPr lang="ru-RU" dirty="0" err="1"/>
              <a:t>имот</a:t>
            </a:r>
            <a:r>
              <a:rPr lang="ru-RU" dirty="0"/>
              <a:t> е </a:t>
            </a:r>
            <a:r>
              <a:rPr lang="ru-RU" dirty="0" err="1"/>
              <a:t>по-голямо</a:t>
            </a:r>
            <a:r>
              <a:rPr lang="ru-RU" dirty="0"/>
              <a:t> или равно на </a:t>
            </a:r>
            <a:r>
              <a:rPr lang="ru-RU" dirty="0" err="1"/>
              <a:t>височината</a:t>
            </a:r>
            <a:r>
              <a:rPr lang="ru-RU" dirty="0"/>
              <a:t> на </a:t>
            </a:r>
            <a:r>
              <a:rPr lang="ru-RU" dirty="0" err="1"/>
              <a:t>плътната</a:t>
            </a:r>
            <a:r>
              <a:rPr lang="ru-RU" dirty="0"/>
              <a:t> част на </a:t>
            </a:r>
            <a:r>
              <a:rPr lang="ru-RU" dirty="0" err="1"/>
              <a:t>оградата</a:t>
            </a:r>
            <a:r>
              <a:rPr lang="ru-RU" dirty="0"/>
              <a:t>. Допустимо е </a:t>
            </a:r>
            <a:r>
              <a:rPr lang="ru-RU" dirty="0" err="1"/>
              <a:t>оградата</a:t>
            </a:r>
            <a:r>
              <a:rPr lang="ru-RU" dirty="0"/>
              <a:t> да се </a:t>
            </a:r>
            <a:r>
              <a:rPr lang="ru-RU" dirty="0" err="1"/>
              <a:t>разположи</a:t>
            </a:r>
            <a:r>
              <a:rPr lang="ru-RU" dirty="0"/>
              <a:t> и </a:t>
            </a:r>
            <a:r>
              <a:rPr lang="ru-RU" dirty="0" err="1"/>
              <a:t>изцяло</a:t>
            </a:r>
            <a:r>
              <a:rPr lang="ru-RU" dirty="0"/>
              <a:t> в </a:t>
            </a:r>
            <a:r>
              <a:rPr lang="ru-RU" dirty="0" err="1"/>
              <a:t>имота</a:t>
            </a:r>
            <a:r>
              <a:rPr lang="ru-RU" dirty="0"/>
              <a:t> на </a:t>
            </a:r>
            <a:r>
              <a:rPr lang="ru-RU" dirty="0" err="1"/>
              <a:t>възложителя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(4) </a:t>
            </a:r>
            <a:r>
              <a:rPr lang="ru-RU" dirty="0" smtClean="0"/>
              <a:t>При </a:t>
            </a:r>
            <a:r>
              <a:rPr lang="ru-RU" dirty="0" err="1"/>
              <a:t>липса</a:t>
            </a:r>
            <a:r>
              <a:rPr lang="ru-RU" dirty="0"/>
              <a:t> на </a:t>
            </a:r>
            <a:r>
              <a:rPr lang="ru-RU" dirty="0" err="1"/>
              <a:t>съгласие</a:t>
            </a:r>
            <a:r>
              <a:rPr lang="ru-RU" dirty="0"/>
              <a:t> на </a:t>
            </a:r>
            <a:r>
              <a:rPr lang="ru-RU" dirty="0" err="1"/>
              <a:t>собственик</a:t>
            </a:r>
            <a:r>
              <a:rPr lang="ru-RU" dirty="0"/>
              <a:t> на </a:t>
            </a:r>
            <a:r>
              <a:rPr lang="ru-RU" dirty="0" err="1"/>
              <a:t>засегнат</a:t>
            </a:r>
            <a:r>
              <a:rPr lang="ru-RU" dirty="0"/>
              <a:t> </a:t>
            </a:r>
            <a:r>
              <a:rPr lang="ru-RU" dirty="0" err="1"/>
              <a:t>имот</a:t>
            </a:r>
            <a:r>
              <a:rPr lang="ru-RU" dirty="0"/>
              <a:t> </a:t>
            </a:r>
            <a:r>
              <a:rPr lang="ru-RU" dirty="0" err="1"/>
              <a:t>строителството</a:t>
            </a:r>
            <a:r>
              <a:rPr lang="ru-RU" dirty="0"/>
              <a:t> на </a:t>
            </a:r>
            <a:r>
              <a:rPr lang="ru-RU" dirty="0" err="1"/>
              <a:t>плътна</a:t>
            </a:r>
            <a:r>
              <a:rPr lang="ru-RU" dirty="0"/>
              <a:t> ограда между </a:t>
            </a:r>
            <a:r>
              <a:rPr lang="ru-RU" dirty="0" err="1"/>
              <a:t>съседни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с </a:t>
            </a:r>
            <a:r>
              <a:rPr lang="ru-RU" dirty="0" err="1"/>
              <a:t>височина</a:t>
            </a:r>
            <a:r>
              <a:rPr lang="ru-RU" dirty="0"/>
              <a:t> на </a:t>
            </a:r>
            <a:r>
              <a:rPr lang="ru-RU" dirty="0" err="1"/>
              <a:t>плътната</a:t>
            </a:r>
            <a:r>
              <a:rPr lang="ru-RU" dirty="0"/>
              <a:t> част над 0,6 м се допуска,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разстоянието</a:t>
            </a:r>
            <a:r>
              <a:rPr lang="ru-RU" dirty="0"/>
              <a:t> от </a:t>
            </a:r>
            <a:r>
              <a:rPr lang="ru-RU" dirty="0" err="1"/>
              <a:t>оградата</a:t>
            </a:r>
            <a:r>
              <a:rPr lang="ru-RU" dirty="0"/>
              <a:t> до жилище в </a:t>
            </a:r>
            <a:r>
              <a:rPr lang="ru-RU" dirty="0" err="1"/>
              <a:t>първия</a:t>
            </a:r>
            <a:r>
              <a:rPr lang="ru-RU" dirty="0"/>
              <a:t> </a:t>
            </a:r>
            <a:r>
              <a:rPr lang="ru-RU" dirty="0" err="1"/>
              <a:t>етаж</a:t>
            </a:r>
            <a:r>
              <a:rPr lang="ru-RU" dirty="0"/>
              <a:t> на </a:t>
            </a:r>
            <a:r>
              <a:rPr lang="ru-RU" dirty="0" err="1"/>
              <a:t>сграда</a:t>
            </a:r>
            <a:r>
              <a:rPr lang="ru-RU" dirty="0"/>
              <a:t> в </a:t>
            </a:r>
            <a:r>
              <a:rPr lang="ru-RU" dirty="0" err="1"/>
              <a:t>съседния</a:t>
            </a:r>
            <a:r>
              <a:rPr lang="ru-RU" dirty="0"/>
              <a:t> </a:t>
            </a:r>
            <a:r>
              <a:rPr lang="ru-RU" dirty="0" err="1"/>
              <a:t>урегулиран</a:t>
            </a:r>
            <a:r>
              <a:rPr lang="ru-RU" dirty="0"/>
              <a:t> </a:t>
            </a:r>
            <a:r>
              <a:rPr lang="ru-RU" dirty="0" err="1"/>
              <a:t>поземлен</a:t>
            </a:r>
            <a:r>
              <a:rPr lang="ru-RU" dirty="0"/>
              <a:t> </a:t>
            </a:r>
            <a:r>
              <a:rPr lang="ru-RU" dirty="0" err="1"/>
              <a:t>имот</a:t>
            </a:r>
            <a:r>
              <a:rPr lang="ru-RU" dirty="0"/>
              <a:t> е </a:t>
            </a:r>
            <a:r>
              <a:rPr lang="ru-RU" dirty="0" err="1"/>
              <a:t>по-голямо</a:t>
            </a:r>
            <a:r>
              <a:rPr lang="ru-RU" dirty="0"/>
              <a:t> или равно на </a:t>
            </a:r>
            <a:r>
              <a:rPr lang="ru-RU" dirty="0" err="1"/>
              <a:t>височината</a:t>
            </a:r>
            <a:r>
              <a:rPr lang="ru-RU" dirty="0"/>
              <a:t> на </a:t>
            </a:r>
            <a:r>
              <a:rPr lang="ru-RU" dirty="0" err="1"/>
              <a:t>плътната</a:t>
            </a:r>
            <a:r>
              <a:rPr lang="ru-RU" dirty="0"/>
              <a:t> част на </a:t>
            </a:r>
            <a:r>
              <a:rPr lang="ru-RU" dirty="0" err="1"/>
              <a:t>оградата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оградата</a:t>
            </a:r>
            <a:r>
              <a:rPr lang="ru-RU" dirty="0"/>
              <a:t> се </a:t>
            </a:r>
            <a:r>
              <a:rPr lang="ru-RU" dirty="0" err="1"/>
              <a:t>разполага</a:t>
            </a:r>
            <a:r>
              <a:rPr lang="ru-RU" dirty="0"/>
              <a:t> </a:t>
            </a:r>
            <a:r>
              <a:rPr lang="ru-RU" dirty="0" err="1"/>
              <a:t>изцяло</a:t>
            </a:r>
            <a:r>
              <a:rPr lang="ru-RU" dirty="0"/>
              <a:t> в </a:t>
            </a:r>
            <a:r>
              <a:rPr lang="ru-RU" dirty="0" err="1"/>
              <a:t>имота</a:t>
            </a:r>
            <a:r>
              <a:rPr lang="ru-RU" dirty="0"/>
              <a:t> на </a:t>
            </a:r>
            <a:r>
              <a:rPr lang="ru-RU" dirty="0" err="1"/>
              <a:t>възложителя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(5) </a:t>
            </a:r>
            <a:r>
              <a:rPr lang="ru-RU" dirty="0" smtClean="0"/>
              <a:t>Допустимо </a:t>
            </a:r>
            <a:r>
              <a:rPr lang="ru-RU" dirty="0"/>
              <a:t>е оградите да </a:t>
            </a:r>
            <a:r>
              <a:rPr lang="ru-RU" dirty="0" err="1"/>
              <a:t>бъдат</a:t>
            </a:r>
            <a:r>
              <a:rPr lang="ru-RU" dirty="0"/>
              <a:t> с </a:t>
            </a:r>
            <a:r>
              <a:rPr lang="ru-RU" dirty="0" err="1"/>
              <a:t>височина</a:t>
            </a:r>
            <a:r>
              <a:rPr lang="ru-RU" dirty="0"/>
              <a:t> до 2,2 м над </a:t>
            </a:r>
            <a:r>
              <a:rPr lang="ru-RU" dirty="0" err="1"/>
              <a:t>прилежащия</a:t>
            </a:r>
            <a:r>
              <a:rPr lang="ru-RU" dirty="0"/>
              <a:t> </a:t>
            </a:r>
            <a:r>
              <a:rPr lang="ru-RU" dirty="0" err="1"/>
              <a:t>терен</a:t>
            </a:r>
            <a:r>
              <a:rPr lang="ru-RU" dirty="0"/>
              <a:t>. При </a:t>
            </a:r>
            <a:r>
              <a:rPr lang="ru-RU" dirty="0" err="1"/>
              <a:t>денивелация</a:t>
            </a:r>
            <a:r>
              <a:rPr lang="ru-RU" dirty="0"/>
              <a:t> на </a:t>
            </a:r>
            <a:r>
              <a:rPr lang="ru-RU" dirty="0" err="1"/>
              <a:t>терена</a:t>
            </a:r>
            <a:r>
              <a:rPr lang="ru-RU" dirty="0"/>
              <a:t> между </a:t>
            </a:r>
            <a:r>
              <a:rPr lang="ru-RU" dirty="0" err="1"/>
              <a:t>съседни</a:t>
            </a:r>
            <a:r>
              <a:rPr lang="ru-RU" dirty="0"/>
              <a:t> </a:t>
            </a:r>
            <a:r>
              <a:rPr lang="ru-RU" dirty="0" err="1"/>
              <a:t>урегулирани</a:t>
            </a:r>
            <a:r>
              <a:rPr lang="ru-RU" dirty="0"/>
              <a:t>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</a:t>
            </a:r>
            <a:r>
              <a:rPr lang="ru-RU" dirty="0" err="1"/>
              <a:t>височината</a:t>
            </a:r>
            <a:r>
              <a:rPr lang="ru-RU" dirty="0"/>
              <a:t> на </a:t>
            </a:r>
            <a:r>
              <a:rPr lang="ru-RU" dirty="0" err="1"/>
              <a:t>плътната</a:t>
            </a:r>
            <a:r>
              <a:rPr lang="ru-RU" dirty="0"/>
              <a:t> част на </a:t>
            </a:r>
            <a:r>
              <a:rPr lang="ru-RU" dirty="0" err="1"/>
              <a:t>оградата</a:t>
            </a:r>
            <a:r>
              <a:rPr lang="ru-RU" dirty="0"/>
              <a:t> се </a:t>
            </a:r>
            <a:r>
              <a:rPr lang="ru-RU" dirty="0" err="1"/>
              <a:t>отчита</a:t>
            </a:r>
            <a:r>
              <a:rPr lang="ru-RU" dirty="0"/>
              <a:t> </a:t>
            </a:r>
            <a:r>
              <a:rPr lang="ru-RU" dirty="0" err="1"/>
              <a:t>спрямо</a:t>
            </a:r>
            <a:r>
              <a:rPr lang="ru-RU" dirty="0"/>
              <a:t> </a:t>
            </a:r>
            <a:r>
              <a:rPr lang="ru-RU" dirty="0" err="1"/>
              <a:t>котата</a:t>
            </a:r>
            <a:r>
              <a:rPr lang="ru-RU" dirty="0"/>
              <a:t> на </a:t>
            </a:r>
            <a:r>
              <a:rPr lang="ru-RU" dirty="0" err="1"/>
              <a:t>по-ниския</a:t>
            </a:r>
            <a:r>
              <a:rPr lang="ru-RU" dirty="0"/>
              <a:t> </a:t>
            </a:r>
            <a:r>
              <a:rPr lang="ru-RU" dirty="0" err="1"/>
              <a:t>прилежащ</a:t>
            </a:r>
            <a:r>
              <a:rPr lang="ru-RU" dirty="0"/>
              <a:t> </a:t>
            </a:r>
            <a:r>
              <a:rPr lang="ru-RU" dirty="0" err="1"/>
              <a:t>терен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35204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81149" y="340823"/>
            <a:ext cx="10814858" cy="415636"/>
          </a:xfrm>
        </p:spPr>
        <p:txBody>
          <a:bodyPr>
            <a:normAutofit fontScale="90000"/>
          </a:bodyPr>
          <a:lstStyle/>
          <a:p>
            <a:r>
              <a:rPr lang="bg-BG" b="1" dirty="0"/>
              <a:t>НОВИ ПРАВИЛА ЗА ОГРАДИТЕ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81150" y="922713"/>
            <a:ext cx="10814858" cy="586047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(6) </a:t>
            </a:r>
            <a:r>
              <a:rPr lang="ru-RU" dirty="0" smtClean="0"/>
              <a:t>При </a:t>
            </a:r>
            <a:r>
              <a:rPr lang="ru-RU" dirty="0" err="1"/>
              <a:t>денивелация</a:t>
            </a:r>
            <a:r>
              <a:rPr lang="ru-RU" dirty="0"/>
              <a:t> на </a:t>
            </a:r>
            <a:r>
              <a:rPr lang="ru-RU" dirty="0" err="1"/>
              <a:t>терена</a:t>
            </a:r>
            <a:r>
              <a:rPr lang="ru-RU" dirty="0"/>
              <a:t> между </a:t>
            </a:r>
            <a:r>
              <a:rPr lang="ru-RU" dirty="0" err="1"/>
              <a:t>съседни</a:t>
            </a:r>
            <a:r>
              <a:rPr lang="ru-RU" dirty="0"/>
              <a:t> </a:t>
            </a:r>
            <a:r>
              <a:rPr lang="ru-RU" dirty="0" err="1"/>
              <a:t>урегулирани</a:t>
            </a:r>
            <a:r>
              <a:rPr lang="ru-RU" dirty="0"/>
              <a:t>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над 1,5 м </a:t>
            </a:r>
            <a:r>
              <a:rPr lang="ru-RU" dirty="0" err="1"/>
              <a:t>височината</a:t>
            </a:r>
            <a:r>
              <a:rPr lang="ru-RU" dirty="0"/>
              <a:t> на </a:t>
            </a:r>
            <a:r>
              <a:rPr lang="ru-RU" dirty="0" err="1"/>
              <a:t>плътната</a:t>
            </a:r>
            <a:r>
              <a:rPr lang="ru-RU" dirty="0"/>
              <a:t> част на </a:t>
            </a:r>
            <a:r>
              <a:rPr lang="ru-RU" dirty="0" err="1"/>
              <a:t>оградата</a:t>
            </a:r>
            <a:r>
              <a:rPr lang="ru-RU" dirty="0"/>
              <a:t> е до 0,6 м </a:t>
            </a:r>
            <a:r>
              <a:rPr lang="ru-RU" dirty="0" err="1"/>
              <a:t>спрямо</a:t>
            </a:r>
            <a:r>
              <a:rPr lang="ru-RU" dirty="0"/>
              <a:t> </a:t>
            </a:r>
            <a:r>
              <a:rPr lang="ru-RU" dirty="0" err="1"/>
              <a:t>котата</a:t>
            </a:r>
            <a:r>
              <a:rPr lang="ru-RU" dirty="0"/>
              <a:t> на </a:t>
            </a:r>
            <a:r>
              <a:rPr lang="ru-RU" dirty="0" err="1"/>
              <a:t>по-високия</a:t>
            </a:r>
            <a:r>
              <a:rPr lang="ru-RU" dirty="0"/>
              <a:t> </a:t>
            </a:r>
            <a:r>
              <a:rPr lang="ru-RU" dirty="0" err="1"/>
              <a:t>прилежащ</a:t>
            </a:r>
            <a:r>
              <a:rPr lang="ru-RU" dirty="0"/>
              <a:t> </a:t>
            </a:r>
            <a:r>
              <a:rPr lang="ru-RU" dirty="0" err="1"/>
              <a:t>терен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(7) </a:t>
            </a:r>
            <a:r>
              <a:rPr lang="ru-RU" dirty="0" err="1" smtClean="0"/>
              <a:t>Към</a:t>
            </a:r>
            <a:r>
              <a:rPr lang="ru-RU" dirty="0" smtClean="0"/>
              <a:t> </a:t>
            </a:r>
            <a:r>
              <a:rPr lang="ru-RU" dirty="0" err="1"/>
              <a:t>улицата</a:t>
            </a:r>
            <a:r>
              <a:rPr lang="ru-RU" dirty="0"/>
              <a:t> </a:t>
            </a:r>
            <a:r>
              <a:rPr lang="ru-RU" dirty="0" err="1"/>
              <a:t>височината</a:t>
            </a:r>
            <a:r>
              <a:rPr lang="ru-RU" dirty="0"/>
              <a:t> на </a:t>
            </a:r>
            <a:r>
              <a:rPr lang="ru-RU" dirty="0" err="1"/>
              <a:t>плътната</a:t>
            </a:r>
            <a:r>
              <a:rPr lang="ru-RU" dirty="0"/>
              <a:t> част на </a:t>
            </a:r>
            <a:r>
              <a:rPr lang="ru-RU" dirty="0" err="1"/>
              <a:t>оградата</a:t>
            </a:r>
            <a:r>
              <a:rPr lang="ru-RU" dirty="0"/>
              <a:t>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бъде</a:t>
            </a:r>
            <a:r>
              <a:rPr lang="ru-RU" dirty="0"/>
              <a:t> до 0,6 м.</a:t>
            </a:r>
          </a:p>
          <a:p>
            <a:pPr algn="just"/>
            <a:r>
              <a:rPr lang="ru-RU" dirty="0"/>
              <a:t>(8) </a:t>
            </a:r>
            <a:r>
              <a:rPr lang="ru-RU" dirty="0" err="1" smtClean="0"/>
              <a:t>Извън</a:t>
            </a:r>
            <a:r>
              <a:rPr lang="ru-RU" dirty="0" smtClean="0"/>
              <a:t> </a:t>
            </a:r>
            <a:r>
              <a:rPr lang="ru-RU" dirty="0" err="1"/>
              <a:t>границите</a:t>
            </a:r>
            <a:r>
              <a:rPr lang="ru-RU" dirty="0"/>
              <a:t> на </a:t>
            </a:r>
            <a:r>
              <a:rPr lang="ru-RU" dirty="0" err="1"/>
              <a:t>урбанизираните</a:t>
            </a:r>
            <a:r>
              <a:rPr lang="ru-RU" dirty="0"/>
              <a:t> </a:t>
            </a:r>
            <a:r>
              <a:rPr lang="ru-RU" dirty="0" err="1"/>
              <a:t>територии</a:t>
            </a:r>
            <a:r>
              <a:rPr lang="ru-RU" dirty="0"/>
              <a:t> и в </a:t>
            </a:r>
            <a:r>
              <a:rPr lang="ru-RU" dirty="0" err="1"/>
              <a:t>неурегулираните</a:t>
            </a:r>
            <a:r>
              <a:rPr lang="ru-RU" dirty="0"/>
              <a:t> части на </a:t>
            </a:r>
            <a:r>
              <a:rPr lang="ru-RU" dirty="0" err="1"/>
              <a:t>населените</a:t>
            </a:r>
            <a:r>
              <a:rPr lang="ru-RU" dirty="0"/>
              <a:t> места се допуска </a:t>
            </a:r>
            <a:r>
              <a:rPr lang="ru-RU" dirty="0" err="1"/>
              <a:t>поземлените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да се </a:t>
            </a:r>
            <a:r>
              <a:rPr lang="ru-RU" dirty="0" err="1"/>
              <a:t>ограждат</a:t>
            </a:r>
            <a:r>
              <a:rPr lang="ru-RU" dirty="0"/>
              <a:t> само с леки огради, </a:t>
            </a:r>
            <a:r>
              <a:rPr lang="ru-RU" dirty="0" err="1"/>
              <a:t>съобразени</a:t>
            </a:r>
            <a:r>
              <a:rPr lang="ru-RU" dirty="0"/>
              <a:t> с </a:t>
            </a:r>
            <a:r>
              <a:rPr lang="ru-RU" dirty="0" err="1"/>
              <a:t>изискванията</a:t>
            </a:r>
            <a:r>
              <a:rPr lang="ru-RU" dirty="0"/>
              <a:t> по ал. 2.</a:t>
            </a:r>
          </a:p>
          <a:p>
            <a:pPr algn="just"/>
            <a:r>
              <a:rPr lang="ru-RU" b="1" dirty="0"/>
              <a:t>(9) </a:t>
            </a:r>
            <a:r>
              <a:rPr lang="ru-RU" b="1" dirty="0" err="1" smtClean="0"/>
              <a:t>Строителството</a:t>
            </a:r>
            <a:r>
              <a:rPr lang="ru-RU" b="1" dirty="0" smtClean="0"/>
              <a:t> </a:t>
            </a:r>
            <a:r>
              <a:rPr lang="ru-RU" b="1" dirty="0"/>
              <a:t>на огради в отклонение от </a:t>
            </a:r>
            <a:r>
              <a:rPr lang="ru-RU" b="1" dirty="0" err="1"/>
              <a:t>изискванията</a:t>
            </a:r>
            <a:r>
              <a:rPr lang="ru-RU" b="1" dirty="0"/>
              <a:t> по ал. 5 и 7 се </a:t>
            </a:r>
            <a:r>
              <a:rPr lang="ru-RU" b="1" dirty="0" err="1"/>
              <a:t>разрешава</a:t>
            </a:r>
            <a:r>
              <a:rPr lang="ru-RU" b="1" dirty="0"/>
              <a:t> от </a:t>
            </a:r>
            <a:r>
              <a:rPr lang="ru-RU" b="1" dirty="0" err="1"/>
              <a:t>главния</a:t>
            </a:r>
            <a:r>
              <a:rPr lang="ru-RU" b="1" dirty="0"/>
              <a:t> </a:t>
            </a:r>
            <a:r>
              <a:rPr lang="ru-RU" b="1" dirty="0" err="1"/>
              <a:t>архитект</a:t>
            </a:r>
            <a:r>
              <a:rPr lang="ru-RU" b="1" dirty="0"/>
              <a:t> на </a:t>
            </a:r>
            <a:r>
              <a:rPr lang="ru-RU" b="1" dirty="0" err="1"/>
              <a:t>общината</a:t>
            </a:r>
            <a:r>
              <a:rPr lang="ru-RU" b="1" dirty="0"/>
              <a:t> </a:t>
            </a:r>
            <a:r>
              <a:rPr lang="ru-RU" b="1" dirty="0" err="1"/>
              <a:t>въз</a:t>
            </a:r>
            <a:r>
              <a:rPr lang="ru-RU" b="1" dirty="0"/>
              <a:t> основа на индивидуален архитектурен проект </a:t>
            </a:r>
            <a:r>
              <a:rPr lang="ru-RU" b="1" dirty="0" err="1"/>
              <a:t>съобразно</a:t>
            </a:r>
            <a:r>
              <a:rPr lang="ru-RU" b="1" dirty="0"/>
              <a:t> </a:t>
            </a:r>
            <a:r>
              <a:rPr lang="ru-RU" b="1" dirty="0" err="1"/>
              <a:t>предназначението</a:t>
            </a:r>
            <a:r>
              <a:rPr lang="ru-RU" b="1" dirty="0"/>
              <a:t> на </a:t>
            </a:r>
            <a:r>
              <a:rPr lang="ru-RU" b="1" dirty="0" err="1"/>
              <a:t>урегулирания</a:t>
            </a:r>
            <a:r>
              <a:rPr lang="ru-RU" b="1" dirty="0"/>
              <a:t> </a:t>
            </a:r>
            <a:r>
              <a:rPr lang="ru-RU" b="1" dirty="0" err="1"/>
              <a:t>поземлен</a:t>
            </a:r>
            <a:r>
              <a:rPr lang="ru-RU" b="1" dirty="0"/>
              <a:t> </a:t>
            </a:r>
            <a:r>
              <a:rPr lang="ru-RU" b="1" dirty="0" err="1"/>
              <a:t>имот</a:t>
            </a:r>
            <a:r>
              <a:rPr lang="ru-RU" b="1" dirty="0"/>
              <a:t> и с </a:t>
            </a:r>
            <a:r>
              <a:rPr lang="ru-RU" b="1" dirty="0" err="1"/>
              <a:t>оглед</a:t>
            </a:r>
            <a:r>
              <a:rPr lang="ru-RU" b="1" dirty="0"/>
              <a:t> </a:t>
            </a:r>
            <a:r>
              <a:rPr lang="ru-RU" b="1" dirty="0" err="1"/>
              <a:t>осигуряването</a:t>
            </a:r>
            <a:r>
              <a:rPr lang="ru-RU" b="1" dirty="0"/>
              <a:t> на архитектурно единство.</a:t>
            </a:r>
          </a:p>
          <a:p>
            <a:pPr algn="just"/>
            <a:r>
              <a:rPr lang="ru-RU" dirty="0"/>
              <a:t>(10) </a:t>
            </a:r>
            <a:r>
              <a:rPr lang="ru-RU" dirty="0" err="1" smtClean="0"/>
              <a:t>Строителните</a:t>
            </a:r>
            <a:r>
              <a:rPr lang="ru-RU" dirty="0" smtClean="0"/>
              <a:t> </a:t>
            </a:r>
            <a:r>
              <a:rPr lang="ru-RU" dirty="0" err="1"/>
              <a:t>книжа</a:t>
            </a:r>
            <a:r>
              <a:rPr lang="ru-RU" dirty="0"/>
              <a:t> на огради на </a:t>
            </a:r>
            <a:r>
              <a:rPr lang="ru-RU" dirty="0" err="1"/>
              <a:t>специалните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отбраната</a:t>
            </a:r>
            <a:r>
              <a:rPr lang="ru-RU" dirty="0"/>
              <a:t> и </a:t>
            </a:r>
            <a:r>
              <a:rPr lang="ru-RU" dirty="0" err="1"/>
              <a:t>сигурността</a:t>
            </a:r>
            <a:r>
              <a:rPr lang="ru-RU" dirty="0"/>
              <a:t> на </a:t>
            </a:r>
            <a:r>
              <a:rPr lang="ru-RU" dirty="0" err="1"/>
              <a:t>страната</a:t>
            </a:r>
            <a:r>
              <a:rPr lang="ru-RU" dirty="0"/>
              <a:t>,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неразделна</a:t>
            </a:r>
            <a:r>
              <a:rPr lang="ru-RU" dirty="0"/>
              <a:t> част от </a:t>
            </a:r>
            <a:r>
              <a:rPr lang="ru-RU" dirty="0" err="1"/>
              <a:t>строителните</a:t>
            </a:r>
            <a:r>
              <a:rPr lang="ru-RU" dirty="0"/>
              <a:t> </a:t>
            </a:r>
            <a:r>
              <a:rPr lang="ru-RU" dirty="0" err="1"/>
              <a:t>книжа</a:t>
            </a:r>
            <a:r>
              <a:rPr lang="ru-RU" dirty="0"/>
              <a:t> на </a:t>
            </a:r>
            <a:r>
              <a:rPr lang="ru-RU" dirty="0" err="1"/>
              <a:t>обектите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57630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13659" y="448888"/>
            <a:ext cx="10289366" cy="515388"/>
          </a:xfrm>
        </p:spPr>
        <p:txBody>
          <a:bodyPr>
            <a:normAutofit fontScale="90000"/>
          </a:bodyPr>
          <a:lstStyle/>
          <a:p>
            <a:r>
              <a:rPr lang="bg-BG" b="1"/>
              <a:t>НОВИ </a:t>
            </a:r>
            <a:r>
              <a:rPr lang="bg-BG" b="1" smtClean="0"/>
              <a:t>ПРАВИЛА </a:t>
            </a:r>
            <a:r>
              <a:rPr lang="bg-BG" b="1" dirty="0"/>
              <a:t>ЗА ОГРАДИТЕ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22218" y="1546167"/>
            <a:ext cx="10498975" cy="5062451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(11) </a:t>
            </a:r>
            <a:r>
              <a:rPr lang="ru-RU" b="1" dirty="0" smtClean="0"/>
              <a:t>В </a:t>
            </a:r>
            <a:r>
              <a:rPr lang="ru-RU" b="1" dirty="0" err="1"/>
              <a:t>преструктурираните</a:t>
            </a:r>
            <a:r>
              <a:rPr lang="ru-RU" b="1" dirty="0"/>
              <a:t> </a:t>
            </a:r>
            <a:r>
              <a:rPr lang="ru-RU" b="1" dirty="0" err="1"/>
              <a:t>жилищни</a:t>
            </a:r>
            <a:r>
              <a:rPr lang="ru-RU" b="1" dirty="0"/>
              <a:t> </a:t>
            </a:r>
            <a:r>
              <a:rPr lang="ru-RU" b="1" dirty="0" err="1"/>
              <a:t>комплекси</a:t>
            </a:r>
            <a:r>
              <a:rPr lang="ru-RU" b="1" dirty="0"/>
              <a:t>, </a:t>
            </a:r>
            <a:r>
              <a:rPr lang="ru-RU" b="1" dirty="0" err="1"/>
              <a:t>курортни</a:t>
            </a:r>
            <a:r>
              <a:rPr lang="ru-RU" b="1" dirty="0"/>
              <a:t>, </a:t>
            </a:r>
            <a:r>
              <a:rPr lang="ru-RU" b="1" dirty="0" err="1"/>
              <a:t>туристически</a:t>
            </a:r>
            <a:r>
              <a:rPr lang="ru-RU" b="1" dirty="0"/>
              <a:t> и </a:t>
            </a:r>
            <a:r>
              <a:rPr lang="ru-RU" b="1" dirty="0" err="1"/>
              <a:t>други</a:t>
            </a:r>
            <a:r>
              <a:rPr lang="ru-RU" b="1" dirty="0"/>
              <a:t> </a:t>
            </a:r>
            <a:r>
              <a:rPr lang="ru-RU" b="1" dirty="0" err="1"/>
              <a:t>селищни</a:t>
            </a:r>
            <a:r>
              <a:rPr lang="ru-RU" b="1" dirty="0"/>
              <a:t> </a:t>
            </a:r>
            <a:r>
              <a:rPr lang="ru-RU" b="1" dirty="0" err="1"/>
              <a:t>образувания</a:t>
            </a:r>
            <a:r>
              <a:rPr lang="ru-RU" b="1" dirty="0"/>
              <a:t> </a:t>
            </a:r>
            <a:r>
              <a:rPr lang="ru-RU" b="1" dirty="0" err="1"/>
              <a:t>урегулираните</a:t>
            </a:r>
            <a:r>
              <a:rPr lang="ru-RU" b="1" dirty="0"/>
              <a:t> </a:t>
            </a:r>
            <a:r>
              <a:rPr lang="ru-RU" b="1" dirty="0" err="1"/>
              <a:t>поземлени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</a:t>
            </a:r>
            <a:r>
              <a:rPr lang="ru-RU" b="1" dirty="0" err="1"/>
              <a:t>могат</a:t>
            </a:r>
            <a:r>
              <a:rPr lang="ru-RU" b="1" dirty="0"/>
              <a:t> да се </a:t>
            </a:r>
            <a:r>
              <a:rPr lang="ru-RU" b="1" dirty="0" err="1"/>
              <a:t>ограждат</a:t>
            </a:r>
            <a:r>
              <a:rPr lang="ru-RU" b="1" dirty="0"/>
              <a:t> по </a:t>
            </a:r>
            <a:r>
              <a:rPr lang="ru-RU" b="1" dirty="0" err="1"/>
              <a:t>регулационните</a:t>
            </a:r>
            <a:r>
              <a:rPr lang="ru-RU" b="1" dirty="0"/>
              <a:t> линии с живи огради или с </a:t>
            </a:r>
            <a:r>
              <a:rPr lang="ru-RU" b="1" dirty="0" err="1"/>
              <a:t>прозирни</a:t>
            </a:r>
            <a:r>
              <a:rPr lang="ru-RU" b="1" dirty="0"/>
              <a:t> огради с </a:t>
            </a:r>
            <a:r>
              <a:rPr lang="ru-RU" b="1" dirty="0" err="1"/>
              <a:t>височина</a:t>
            </a:r>
            <a:r>
              <a:rPr lang="ru-RU" b="1" dirty="0"/>
              <a:t> на </a:t>
            </a:r>
            <a:r>
              <a:rPr lang="ru-RU" b="1" dirty="0" err="1"/>
              <a:t>плътната</a:t>
            </a:r>
            <a:r>
              <a:rPr lang="ru-RU" b="1" dirty="0"/>
              <a:t> част до 60 см.</a:t>
            </a:r>
          </a:p>
          <a:p>
            <a:pPr algn="just"/>
            <a:r>
              <a:rPr lang="ru-RU" b="1" dirty="0"/>
              <a:t>(12) </a:t>
            </a:r>
            <a:r>
              <a:rPr lang="ru-RU" b="1" dirty="0" smtClean="0"/>
              <a:t>По </a:t>
            </a:r>
            <a:r>
              <a:rPr lang="ru-RU" b="1" dirty="0"/>
              <a:t>предложение на </a:t>
            </a:r>
            <a:r>
              <a:rPr lang="ru-RU" b="1" dirty="0" err="1"/>
              <a:t>кмета</a:t>
            </a:r>
            <a:r>
              <a:rPr lang="ru-RU" b="1" dirty="0"/>
              <a:t> на </a:t>
            </a:r>
            <a:r>
              <a:rPr lang="ru-RU" b="1" dirty="0" err="1"/>
              <a:t>общината</a:t>
            </a:r>
            <a:r>
              <a:rPr lang="ru-RU" b="1" dirty="0"/>
              <a:t> с решение на </a:t>
            </a:r>
            <a:r>
              <a:rPr lang="ru-RU" b="1" dirty="0" err="1"/>
              <a:t>общинския</a:t>
            </a:r>
            <a:r>
              <a:rPr lang="ru-RU" b="1" dirty="0"/>
              <a:t> </a:t>
            </a:r>
            <a:r>
              <a:rPr lang="ru-RU" b="1" dirty="0" err="1"/>
              <a:t>съвет</a:t>
            </a:r>
            <a:r>
              <a:rPr lang="ru-RU" b="1" dirty="0"/>
              <a:t>, </a:t>
            </a:r>
            <a:r>
              <a:rPr lang="ru-RU" b="1" dirty="0" err="1"/>
              <a:t>прието</a:t>
            </a:r>
            <a:r>
              <a:rPr lang="ru-RU" b="1" dirty="0"/>
              <a:t> с </a:t>
            </a:r>
            <a:r>
              <a:rPr lang="ru-RU" b="1" dirty="0" err="1"/>
              <a:t>мнозинство</a:t>
            </a:r>
            <a:r>
              <a:rPr lang="ru-RU" b="1" dirty="0"/>
              <a:t> две трети от </a:t>
            </a:r>
            <a:r>
              <a:rPr lang="ru-RU" b="1" dirty="0" err="1"/>
              <a:t>общия</a:t>
            </a:r>
            <a:r>
              <a:rPr lang="ru-RU" b="1" dirty="0"/>
              <a:t> </a:t>
            </a:r>
            <a:r>
              <a:rPr lang="ru-RU" b="1" dirty="0" err="1"/>
              <a:t>брой</a:t>
            </a:r>
            <a:r>
              <a:rPr lang="ru-RU" b="1" dirty="0"/>
              <a:t> на </a:t>
            </a:r>
            <a:r>
              <a:rPr lang="ru-RU" b="1" dirty="0" err="1"/>
              <a:t>съветниците</a:t>
            </a:r>
            <a:r>
              <a:rPr lang="ru-RU" b="1" dirty="0"/>
              <a:t>, </a:t>
            </a:r>
            <a:r>
              <a:rPr lang="ru-RU" b="1" dirty="0" err="1"/>
              <a:t>може</a:t>
            </a:r>
            <a:r>
              <a:rPr lang="ru-RU" b="1" dirty="0"/>
              <a:t> да се </a:t>
            </a:r>
            <a:r>
              <a:rPr lang="ru-RU" b="1" dirty="0" err="1"/>
              <a:t>налага</a:t>
            </a:r>
            <a:r>
              <a:rPr lang="ru-RU" b="1" dirty="0"/>
              <a:t> временна забрана за </a:t>
            </a:r>
            <a:r>
              <a:rPr lang="ru-RU" b="1" dirty="0" err="1"/>
              <a:t>ограждане</a:t>
            </a:r>
            <a:r>
              <a:rPr lang="ru-RU" b="1" dirty="0"/>
              <a:t> на </a:t>
            </a:r>
            <a:r>
              <a:rPr lang="ru-RU" b="1" dirty="0" err="1"/>
              <a:t>поземлени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в </a:t>
            </a:r>
            <a:r>
              <a:rPr lang="ru-RU" b="1" dirty="0" err="1"/>
              <a:t>територии</a:t>
            </a:r>
            <a:r>
              <a:rPr lang="ru-RU" b="1" dirty="0"/>
              <a:t>, </a:t>
            </a:r>
            <a:r>
              <a:rPr lang="ru-RU" b="1" dirty="0" err="1"/>
              <a:t>предвидени</a:t>
            </a:r>
            <a:r>
              <a:rPr lang="ru-RU" b="1" dirty="0"/>
              <a:t> с общ или подробен </a:t>
            </a:r>
            <a:r>
              <a:rPr lang="ru-RU" b="1" dirty="0" err="1"/>
              <a:t>устройствен</a:t>
            </a:r>
            <a:r>
              <a:rPr lang="ru-RU" b="1" dirty="0"/>
              <a:t> план за </a:t>
            </a:r>
            <a:r>
              <a:rPr lang="ru-RU" b="1" dirty="0" err="1"/>
              <a:t>изграждане</a:t>
            </a:r>
            <a:r>
              <a:rPr lang="ru-RU" b="1" dirty="0"/>
              <a:t> на </a:t>
            </a:r>
            <a:r>
              <a:rPr lang="ru-RU" b="1" dirty="0" err="1"/>
              <a:t>първостепенната</a:t>
            </a:r>
            <a:r>
              <a:rPr lang="ru-RU" b="1" dirty="0"/>
              <a:t> </a:t>
            </a:r>
            <a:r>
              <a:rPr lang="ru-RU" b="1" dirty="0" err="1"/>
              <a:t>улична</a:t>
            </a:r>
            <a:r>
              <a:rPr lang="ru-RU" b="1" dirty="0"/>
              <a:t> мрежа, за метрополитена, за </a:t>
            </a:r>
            <a:r>
              <a:rPr lang="ru-RU" b="1" dirty="0" err="1"/>
              <a:t>трамвайни</a:t>
            </a:r>
            <a:r>
              <a:rPr lang="ru-RU" b="1" dirty="0"/>
              <a:t> или </a:t>
            </a:r>
            <a:r>
              <a:rPr lang="ru-RU" b="1" dirty="0" err="1"/>
              <a:t>железопътни</a:t>
            </a:r>
            <a:r>
              <a:rPr lang="ru-RU" b="1" dirty="0"/>
              <a:t> линии, за </a:t>
            </a:r>
            <a:r>
              <a:rPr lang="ru-RU" b="1" dirty="0" err="1"/>
              <a:t>обекти</a:t>
            </a:r>
            <a:r>
              <a:rPr lang="ru-RU" b="1" dirty="0"/>
              <a:t> на </a:t>
            </a:r>
            <a:r>
              <a:rPr lang="ru-RU" b="1" dirty="0" err="1"/>
              <a:t>зелената</a:t>
            </a:r>
            <a:r>
              <a:rPr lang="ru-RU" b="1" dirty="0"/>
              <a:t> система и за </a:t>
            </a:r>
            <a:r>
              <a:rPr lang="ru-RU" b="1" dirty="0" err="1"/>
              <a:t>съоръжения</a:t>
            </a:r>
            <a:r>
              <a:rPr lang="ru-RU" b="1" dirty="0"/>
              <a:t> за </a:t>
            </a:r>
            <a:r>
              <a:rPr lang="ru-RU" b="1" dirty="0" err="1"/>
              <a:t>третиране</a:t>
            </a:r>
            <a:r>
              <a:rPr lang="ru-RU" b="1" dirty="0"/>
              <a:t> на </a:t>
            </a:r>
            <a:r>
              <a:rPr lang="ru-RU" b="1" dirty="0" err="1"/>
              <a:t>отпадъци</a:t>
            </a:r>
            <a:r>
              <a:rPr lang="ru-RU" b="1" dirty="0"/>
              <a:t>. </a:t>
            </a:r>
            <a:r>
              <a:rPr lang="ru-RU" b="1" dirty="0" err="1"/>
              <a:t>Забраната</a:t>
            </a:r>
            <a:r>
              <a:rPr lang="ru-RU" b="1" dirty="0"/>
              <a:t> се </a:t>
            </a:r>
            <a:r>
              <a:rPr lang="ru-RU" b="1" dirty="0" err="1"/>
              <a:t>налага</a:t>
            </a:r>
            <a:r>
              <a:rPr lang="ru-RU" b="1" dirty="0"/>
              <a:t> </a:t>
            </a:r>
            <a:r>
              <a:rPr lang="ru-RU" b="1" dirty="0" err="1"/>
              <a:t>еднократно</a:t>
            </a:r>
            <a:r>
              <a:rPr lang="ru-RU" b="1" dirty="0"/>
              <a:t> за срок не </a:t>
            </a:r>
            <a:r>
              <a:rPr lang="ru-RU" b="1" dirty="0" err="1"/>
              <a:t>по-дълъг</a:t>
            </a:r>
            <a:r>
              <a:rPr lang="ru-RU" b="1" dirty="0"/>
              <a:t> от три </a:t>
            </a:r>
            <a:r>
              <a:rPr lang="ru-RU" b="1" dirty="0" err="1"/>
              <a:t>години</a:t>
            </a:r>
            <a:r>
              <a:rPr lang="ru-RU" b="1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87212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39339" y="199506"/>
            <a:ext cx="10563686" cy="606829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НОВИ ПРАВИЛА ЗА ОГРАДИТЕ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90204" y="1213658"/>
            <a:ext cx="11130741" cy="5494713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Чл. 147. (1) </a:t>
            </a:r>
            <a:r>
              <a:rPr lang="ru-RU" sz="2800" dirty="0" smtClean="0"/>
              <a:t>Не </a:t>
            </a:r>
            <a:r>
              <a:rPr lang="ru-RU" sz="2800" dirty="0"/>
              <a:t>се </a:t>
            </a:r>
            <a:r>
              <a:rPr lang="ru-RU" sz="2800" dirty="0" err="1"/>
              <a:t>изисква</a:t>
            </a:r>
            <a:r>
              <a:rPr lang="ru-RU" sz="2800" dirty="0"/>
              <a:t> </a:t>
            </a:r>
            <a:r>
              <a:rPr lang="ru-RU" sz="2800" dirty="0" err="1"/>
              <a:t>одобряване</a:t>
            </a:r>
            <a:r>
              <a:rPr lang="ru-RU" sz="2800" dirty="0"/>
              <a:t> на </a:t>
            </a:r>
            <a:r>
              <a:rPr lang="ru-RU" sz="2800" dirty="0" err="1"/>
              <a:t>инвестиционни</a:t>
            </a:r>
            <a:r>
              <a:rPr lang="ru-RU" sz="2800" dirty="0"/>
              <a:t> </a:t>
            </a:r>
            <a:r>
              <a:rPr lang="ru-RU" sz="2800" dirty="0" err="1"/>
              <a:t>проекти</a:t>
            </a:r>
            <a:r>
              <a:rPr lang="ru-RU" sz="2800" dirty="0"/>
              <a:t> за </a:t>
            </a:r>
            <a:r>
              <a:rPr lang="ru-RU" sz="2800" dirty="0" err="1"/>
              <a:t>издаване</a:t>
            </a:r>
            <a:r>
              <a:rPr lang="ru-RU" sz="2800" dirty="0"/>
              <a:t> на разрешение за </a:t>
            </a:r>
            <a:r>
              <a:rPr lang="ru-RU" sz="2800" dirty="0" err="1"/>
              <a:t>строеж</a:t>
            </a:r>
            <a:r>
              <a:rPr lang="ru-RU" sz="2800" dirty="0"/>
              <a:t> за</a:t>
            </a:r>
            <a:r>
              <a:rPr lang="ru-RU" sz="2800" dirty="0" smtClean="0"/>
              <a:t>:………</a:t>
            </a:r>
          </a:p>
          <a:p>
            <a:pPr algn="just"/>
            <a:r>
              <a:rPr lang="ru-RU" sz="2800" dirty="0"/>
              <a:t>7. </a:t>
            </a:r>
            <a:r>
              <a:rPr lang="ru-RU" sz="2800" dirty="0" err="1" smtClean="0"/>
              <a:t>плътни</a:t>
            </a:r>
            <a:r>
              <a:rPr lang="ru-RU" sz="2800" dirty="0" smtClean="0"/>
              <a:t> </a:t>
            </a:r>
            <a:r>
              <a:rPr lang="ru-RU" sz="2800" dirty="0"/>
              <a:t>огради на </a:t>
            </a:r>
            <a:r>
              <a:rPr lang="ru-RU" sz="2800" dirty="0" err="1"/>
              <a:t>урегулирани</a:t>
            </a:r>
            <a:r>
              <a:rPr lang="ru-RU" sz="2800" dirty="0"/>
              <a:t> </a:t>
            </a:r>
            <a:r>
              <a:rPr lang="ru-RU" sz="2800" dirty="0" err="1"/>
              <a:t>поземлени</a:t>
            </a:r>
            <a:r>
              <a:rPr lang="ru-RU" sz="2800" dirty="0"/>
              <a:t> </a:t>
            </a:r>
            <a:r>
              <a:rPr lang="ru-RU" sz="2800" dirty="0" err="1"/>
              <a:t>имоти</a:t>
            </a:r>
            <a:r>
              <a:rPr lang="ru-RU" sz="2800" dirty="0"/>
              <a:t> с </a:t>
            </a:r>
            <a:r>
              <a:rPr lang="ru-RU" sz="2800" dirty="0" err="1"/>
              <a:t>височина</a:t>
            </a:r>
            <a:r>
              <a:rPr lang="ru-RU" sz="2800" dirty="0"/>
              <a:t> на </a:t>
            </a:r>
            <a:r>
              <a:rPr lang="ru-RU" sz="2800" dirty="0" err="1"/>
              <a:t>плътната</a:t>
            </a:r>
            <a:r>
              <a:rPr lang="ru-RU" sz="2800" dirty="0"/>
              <a:t> част от 0,60 м до 2,20 м, </a:t>
            </a:r>
            <a:r>
              <a:rPr lang="ru-RU" sz="2800" b="1" dirty="0"/>
              <a:t>с </a:t>
            </a:r>
            <a:r>
              <a:rPr lang="ru-RU" sz="2800" b="1" dirty="0" err="1"/>
              <a:t>изключение</a:t>
            </a:r>
            <a:r>
              <a:rPr lang="ru-RU" sz="2800" b="1" dirty="0"/>
              <a:t> на </a:t>
            </a:r>
            <a:r>
              <a:rPr lang="ru-RU" sz="2800" b="1" dirty="0" err="1"/>
              <a:t>случаите</a:t>
            </a:r>
            <a:r>
              <a:rPr lang="ru-RU" sz="2800" b="1" dirty="0"/>
              <a:t> по чл. 48, ал. 9</a:t>
            </a:r>
            <a:r>
              <a:rPr lang="ru-RU" sz="2800" b="1" dirty="0" smtClean="0"/>
              <a:t>;</a:t>
            </a:r>
          </a:p>
          <a:p>
            <a:pPr algn="just"/>
            <a:r>
              <a:rPr lang="ru-RU" sz="2800" dirty="0"/>
              <a:t>Чл. 151. (1) </a:t>
            </a:r>
            <a:r>
              <a:rPr lang="ru-RU" sz="2800" dirty="0" smtClean="0"/>
              <a:t>Не </a:t>
            </a:r>
            <a:r>
              <a:rPr lang="ru-RU" sz="2800" dirty="0"/>
              <a:t>се </a:t>
            </a:r>
            <a:r>
              <a:rPr lang="ru-RU" sz="2800" dirty="0" err="1"/>
              <a:t>изисква</a:t>
            </a:r>
            <a:r>
              <a:rPr lang="ru-RU" sz="2800" dirty="0"/>
              <a:t> разрешение за </a:t>
            </a:r>
            <a:r>
              <a:rPr lang="ru-RU" sz="2800" dirty="0" err="1"/>
              <a:t>строеж</a:t>
            </a:r>
            <a:r>
              <a:rPr lang="ru-RU" sz="2800" dirty="0"/>
              <a:t> за</a:t>
            </a:r>
            <a:r>
              <a:rPr lang="ru-RU" sz="2800" dirty="0" smtClean="0"/>
              <a:t>:…..</a:t>
            </a:r>
          </a:p>
          <a:p>
            <a:pPr algn="just"/>
            <a:r>
              <a:rPr lang="ru-RU" sz="2800" dirty="0"/>
              <a:t>11. леки </a:t>
            </a:r>
            <a:r>
              <a:rPr lang="ru-RU" sz="2800" dirty="0" err="1"/>
              <a:t>прозирни</a:t>
            </a:r>
            <a:r>
              <a:rPr lang="ru-RU" sz="2800" dirty="0"/>
              <a:t> огради и </a:t>
            </a:r>
            <a:r>
              <a:rPr lang="ru-RU" sz="2800" dirty="0" err="1"/>
              <a:t>плътни</a:t>
            </a:r>
            <a:r>
              <a:rPr lang="ru-RU" sz="2800" dirty="0"/>
              <a:t> огради с </a:t>
            </a:r>
            <a:r>
              <a:rPr lang="ru-RU" sz="2800" dirty="0" err="1"/>
              <a:t>височина</a:t>
            </a:r>
            <a:r>
              <a:rPr lang="ru-RU" sz="2800" dirty="0"/>
              <a:t> на </a:t>
            </a:r>
            <a:r>
              <a:rPr lang="ru-RU" sz="2800" dirty="0" err="1"/>
              <a:t>плътната</a:t>
            </a:r>
            <a:r>
              <a:rPr lang="ru-RU" sz="2800" dirty="0"/>
              <a:t> част до 0,6 м в </a:t>
            </a:r>
            <a:r>
              <a:rPr lang="ru-RU" sz="2800" dirty="0" err="1"/>
              <a:t>рамките</a:t>
            </a:r>
            <a:r>
              <a:rPr lang="ru-RU" sz="2800" dirty="0"/>
              <a:t> на </a:t>
            </a:r>
            <a:r>
              <a:rPr lang="ru-RU" sz="2800" dirty="0" err="1"/>
              <a:t>поземления</a:t>
            </a:r>
            <a:r>
              <a:rPr lang="ru-RU" sz="2800" dirty="0"/>
              <a:t> </a:t>
            </a:r>
            <a:r>
              <a:rPr lang="ru-RU" sz="2800" dirty="0" err="1"/>
              <a:t>имот</a:t>
            </a:r>
            <a:r>
              <a:rPr lang="ru-RU" sz="2800" dirty="0"/>
              <a:t>;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690012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981200" y="158926"/>
            <a:ext cx="8229600" cy="688972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ВЗАИМООТНОШЕНИЕ ОУП - ПУП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523702" y="847898"/>
            <a:ext cx="11405062" cy="53949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/>
              <a:t>Чл. 103а. (1) (Нов - ДВ, </a:t>
            </a:r>
            <a:r>
              <a:rPr lang="ru-RU" sz="2400" b="1" dirty="0" err="1"/>
              <a:t>бр</a:t>
            </a:r>
            <a:r>
              <a:rPr lang="ru-RU" sz="2400" b="1" dirty="0"/>
              <a:t>. 82 от 2012 г., в сила от 26.11.2012 г.) (1) (Изм. - ДВ, </a:t>
            </a:r>
            <a:r>
              <a:rPr lang="ru-RU" sz="2400" b="1" dirty="0" err="1"/>
              <a:t>бр</a:t>
            </a:r>
            <a:r>
              <a:rPr lang="ru-RU" sz="2400" b="1" dirty="0"/>
              <a:t>. 101 от 2015 г.) В проекта за общ </a:t>
            </a:r>
            <a:r>
              <a:rPr lang="ru-RU" sz="2400" b="1" dirty="0" err="1"/>
              <a:t>устройствен</a:t>
            </a:r>
            <a:r>
              <a:rPr lang="ru-RU" sz="2400" b="1" dirty="0"/>
              <a:t> план се </a:t>
            </a:r>
            <a:r>
              <a:rPr lang="ru-RU" sz="2400" b="1" dirty="0" err="1"/>
              <a:t>съобразяват</a:t>
            </a:r>
            <a:r>
              <a:rPr lang="ru-RU" sz="2400" b="1" dirty="0"/>
              <a:t> </a:t>
            </a:r>
            <a:r>
              <a:rPr lang="ru-RU" sz="2400" b="1" dirty="0" err="1"/>
              <a:t>предвижданията</a:t>
            </a:r>
            <a:r>
              <a:rPr lang="ru-RU" sz="2400" b="1" dirty="0"/>
              <a:t> на </a:t>
            </a:r>
            <a:r>
              <a:rPr lang="ru-RU" sz="2400" b="1" dirty="0" err="1"/>
              <a:t>заварените</a:t>
            </a:r>
            <a:r>
              <a:rPr lang="ru-RU" sz="2400" b="1" dirty="0"/>
              <a:t> </a:t>
            </a:r>
            <a:r>
              <a:rPr lang="ru-RU" sz="2400" b="1" dirty="0" err="1"/>
              <a:t>подробни</a:t>
            </a:r>
            <a:r>
              <a:rPr lang="ru-RU" sz="2400" b="1" dirty="0"/>
              <a:t> </a:t>
            </a:r>
            <a:r>
              <a:rPr lang="ru-RU" sz="2400" b="1" dirty="0" err="1"/>
              <a:t>устройствени</a:t>
            </a:r>
            <a:r>
              <a:rPr lang="ru-RU" sz="2400" b="1" dirty="0"/>
              <a:t> </a:t>
            </a:r>
            <a:r>
              <a:rPr lang="ru-RU" sz="2400" b="1" dirty="0" err="1"/>
              <a:t>планове</a:t>
            </a:r>
            <a:r>
              <a:rPr lang="ru-RU" sz="2400" b="1" dirty="0"/>
              <a:t>, </a:t>
            </a:r>
            <a:r>
              <a:rPr lang="ru-RU" sz="2400" b="1" dirty="0" err="1"/>
              <a:t>одобрени</a:t>
            </a:r>
            <a:r>
              <a:rPr lang="ru-RU" sz="2400" b="1" dirty="0"/>
              <a:t> до </a:t>
            </a:r>
            <a:r>
              <a:rPr lang="ru-RU" sz="2400" b="1" dirty="0" err="1"/>
              <a:t>датата</a:t>
            </a:r>
            <a:r>
              <a:rPr lang="ru-RU" sz="2400" b="1" dirty="0"/>
              <a:t> на </a:t>
            </a:r>
            <a:r>
              <a:rPr lang="ru-RU" sz="2400" b="1" dirty="0" err="1"/>
              <a:t>издаването</a:t>
            </a:r>
            <a:r>
              <a:rPr lang="ru-RU" sz="2400" b="1" dirty="0"/>
              <a:t> на </a:t>
            </a:r>
            <a:r>
              <a:rPr lang="ru-RU" sz="2400" b="1" dirty="0" err="1"/>
              <a:t>разрешенията</a:t>
            </a:r>
            <a:r>
              <a:rPr lang="ru-RU" sz="2400" b="1" dirty="0"/>
              <a:t> по чл. 124. </a:t>
            </a:r>
            <a:r>
              <a:rPr lang="ru-RU" sz="2400" b="1" dirty="0" err="1"/>
              <a:t>Промяна</a:t>
            </a:r>
            <a:r>
              <a:rPr lang="ru-RU" sz="2400" b="1" dirty="0"/>
              <a:t> на </a:t>
            </a:r>
            <a:r>
              <a:rPr lang="ru-RU" sz="2400" b="1" dirty="0" err="1"/>
              <a:t>предназначението</a:t>
            </a:r>
            <a:r>
              <a:rPr lang="ru-RU" sz="2400" b="1" dirty="0"/>
              <a:t>, начина и характера на </a:t>
            </a:r>
            <a:r>
              <a:rPr lang="ru-RU" sz="2400" b="1" dirty="0" err="1"/>
              <a:t>застрояване</a:t>
            </a:r>
            <a:r>
              <a:rPr lang="ru-RU" sz="2400" b="1" dirty="0"/>
              <a:t> на </a:t>
            </a:r>
            <a:r>
              <a:rPr lang="ru-RU" sz="2400" b="1" dirty="0" err="1"/>
              <a:t>поземлените</a:t>
            </a:r>
            <a:r>
              <a:rPr lang="ru-RU" sz="2400" b="1" dirty="0"/>
              <a:t> </a:t>
            </a:r>
            <a:r>
              <a:rPr lang="ru-RU" sz="2400" b="1" dirty="0" err="1"/>
              <a:t>имоти</a:t>
            </a:r>
            <a:r>
              <a:rPr lang="ru-RU" sz="2400" b="1" dirty="0"/>
              <a:t>, за </a:t>
            </a:r>
            <a:r>
              <a:rPr lang="ru-RU" sz="2400" b="1" dirty="0" err="1"/>
              <a:t>които</a:t>
            </a:r>
            <a:r>
              <a:rPr lang="ru-RU" sz="2400" b="1" dirty="0"/>
              <a:t> е </a:t>
            </a:r>
            <a:r>
              <a:rPr lang="ru-RU" sz="2400" b="1" dirty="0" err="1"/>
              <a:t>налице</a:t>
            </a:r>
            <a:r>
              <a:rPr lang="ru-RU" sz="2400" b="1" dirty="0"/>
              <a:t> одобрен подробен </a:t>
            </a:r>
            <a:r>
              <a:rPr lang="ru-RU" sz="2400" b="1" dirty="0" err="1"/>
              <a:t>устройствен</a:t>
            </a:r>
            <a:r>
              <a:rPr lang="ru-RU" sz="2400" b="1" dirty="0"/>
              <a:t> план, се допуска само за </a:t>
            </a:r>
            <a:r>
              <a:rPr lang="ru-RU" sz="2400" b="1" dirty="0" err="1"/>
              <a:t>изграждането</a:t>
            </a:r>
            <a:r>
              <a:rPr lang="ru-RU" sz="2400" b="1" dirty="0"/>
              <a:t> на </a:t>
            </a:r>
            <a:r>
              <a:rPr lang="ru-RU" sz="2400" b="1" dirty="0" err="1"/>
              <a:t>обекти</a:t>
            </a:r>
            <a:r>
              <a:rPr lang="ru-RU" sz="2400" b="1" dirty="0"/>
              <a:t> - публична </a:t>
            </a:r>
            <a:r>
              <a:rPr lang="ru-RU" sz="2400" b="1" dirty="0" err="1"/>
              <a:t>държавна</a:t>
            </a:r>
            <a:r>
              <a:rPr lang="ru-RU" sz="2400" b="1" dirty="0"/>
              <a:t> </a:t>
            </a:r>
            <a:r>
              <a:rPr lang="ru-RU" sz="2400" b="1" dirty="0" err="1"/>
              <a:t>собственост</a:t>
            </a:r>
            <a:r>
              <a:rPr lang="ru-RU" sz="2400" b="1" dirty="0"/>
              <a:t> или публична </a:t>
            </a:r>
            <a:r>
              <a:rPr lang="ru-RU" sz="2400" b="1" dirty="0" err="1"/>
              <a:t>общинска</a:t>
            </a:r>
            <a:r>
              <a:rPr lang="ru-RU" sz="2400" b="1" dirty="0"/>
              <a:t> </a:t>
            </a:r>
            <a:r>
              <a:rPr lang="ru-RU" sz="2400" b="1" dirty="0" err="1"/>
              <a:t>собственост</a:t>
            </a:r>
            <a:r>
              <a:rPr lang="ru-RU" sz="2400" b="1" dirty="0"/>
              <a:t>, </a:t>
            </a:r>
            <a:r>
              <a:rPr lang="ru-RU" sz="2400" b="1" dirty="0" err="1"/>
              <a:t>както</a:t>
            </a:r>
            <a:r>
              <a:rPr lang="ru-RU" sz="2400" b="1" dirty="0"/>
              <a:t> и с цел защита на </a:t>
            </a:r>
            <a:r>
              <a:rPr lang="ru-RU" sz="2400" b="1" dirty="0" err="1"/>
              <a:t>обществени</a:t>
            </a:r>
            <a:r>
              <a:rPr lang="ru-RU" sz="2400" b="1" dirty="0"/>
              <a:t> </a:t>
            </a:r>
            <a:r>
              <a:rPr lang="ru-RU" sz="2400" b="1" dirty="0" err="1"/>
              <a:t>интереси</a:t>
            </a:r>
            <a:r>
              <a:rPr lang="ru-RU" sz="2400" b="1" dirty="0"/>
              <a:t> - </a:t>
            </a:r>
            <a:r>
              <a:rPr lang="ru-RU" sz="2400" b="1" dirty="0" err="1"/>
              <a:t>опазване</a:t>
            </a:r>
            <a:r>
              <a:rPr lang="ru-RU" sz="2400" b="1" dirty="0"/>
              <a:t> на </a:t>
            </a:r>
            <a:r>
              <a:rPr lang="ru-RU" sz="2400" b="1" dirty="0" err="1"/>
              <a:t>околната</a:t>
            </a:r>
            <a:r>
              <a:rPr lang="ru-RU" sz="2400" b="1" dirty="0"/>
              <a:t> среда и на </a:t>
            </a:r>
            <a:r>
              <a:rPr lang="ru-RU" sz="2400" b="1" dirty="0" err="1"/>
              <a:t>човешкото</a:t>
            </a:r>
            <a:r>
              <a:rPr lang="ru-RU" sz="2400" b="1" dirty="0"/>
              <a:t> </a:t>
            </a:r>
            <a:r>
              <a:rPr lang="ru-RU" sz="2400" b="1" dirty="0" err="1"/>
              <a:t>здраве</a:t>
            </a:r>
            <a:r>
              <a:rPr lang="ru-RU" sz="2400" b="1" dirty="0"/>
              <a:t>, </a:t>
            </a:r>
            <a:r>
              <a:rPr lang="ru-RU" sz="2400" b="1" dirty="0" err="1"/>
              <a:t>опазване</a:t>
            </a:r>
            <a:r>
              <a:rPr lang="ru-RU" sz="2400" b="1" dirty="0"/>
              <a:t> на </a:t>
            </a:r>
            <a:r>
              <a:rPr lang="ru-RU" sz="2400" b="1" dirty="0" err="1"/>
              <a:t>земеделски</a:t>
            </a:r>
            <a:r>
              <a:rPr lang="ru-RU" sz="2400" b="1" dirty="0"/>
              <a:t>, </a:t>
            </a:r>
            <a:r>
              <a:rPr lang="ru-RU" sz="2400" b="1" dirty="0" err="1"/>
              <a:t>горски</a:t>
            </a:r>
            <a:r>
              <a:rPr lang="ru-RU" sz="2400" b="1" dirty="0"/>
              <a:t> и </a:t>
            </a:r>
            <a:r>
              <a:rPr lang="ru-RU" sz="2400" b="1" dirty="0" err="1"/>
              <a:t>защитени</a:t>
            </a:r>
            <a:r>
              <a:rPr lang="ru-RU" sz="2400" b="1" dirty="0"/>
              <a:t> </a:t>
            </a:r>
            <a:r>
              <a:rPr lang="ru-RU" sz="2400" b="1" dirty="0" err="1"/>
              <a:t>територии</a:t>
            </a:r>
            <a:r>
              <a:rPr lang="ru-RU" sz="2400" b="1" dirty="0"/>
              <a:t> и </a:t>
            </a:r>
            <a:r>
              <a:rPr lang="ru-RU" sz="2400" b="1" dirty="0" err="1"/>
              <a:t>защитени</a:t>
            </a:r>
            <a:r>
              <a:rPr lang="ru-RU" sz="2400" b="1" dirty="0"/>
              <a:t> </a:t>
            </a:r>
            <a:r>
              <a:rPr lang="ru-RU" sz="2400" b="1" dirty="0" err="1"/>
              <a:t>зони</a:t>
            </a:r>
            <a:r>
              <a:rPr lang="ru-RU" sz="2400" b="1" dirty="0"/>
              <a:t>.</a:t>
            </a:r>
          </a:p>
          <a:p>
            <a:pPr marL="0" indent="0" algn="just">
              <a:buNone/>
            </a:pPr>
            <a:r>
              <a:rPr lang="ru-RU" sz="2400" dirty="0"/>
              <a:t>(2) </a:t>
            </a:r>
            <a:r>
              <a:rPr lang="ru-RU" sz="2400" dirty="0" err="1"/>
              <a:t>Проектите</a:t>
            </a:r>
            <a:r>
              <a:rPr lang="ru-RU" sz="2400" dirty="0"/>
              <a:t> за </a:t>
            </a:r>
            <a:r>
              <a:rPr lang="ru-RU" sz="2400" dirty="0" err="1"/>
              <a:t>подробни</a:t>
            </a:r>
            <a:r>
              <a:rPr lang="ru-RU" sz="2400" dirty="0"/>
              <a:t> </a:t>
            </a:r>
            <a:r>
              <a:rPr lang="ru-RU" sz="2400" dirty="0" err="1"/>
              <a:t>устройствени</a:t>
            </a:r>
            <a:r>
              <a:rPr lang="ru-RU" sz="2400" dirty="0"/>
              <a:t> </a:t>
            </a:r>
            <a:r>
              <a:rPr lang="ru-RU" sz="2400" dirty="0" err="1"/>
              <a:t>планове</a:t>
            </a:r>
            <a:r>
              <a:rPr lang="ru-RU" sz="2400" dirty="0"/>
              <a:t>, </a:t>
            </a:r>
            <a:r>
              <a:rPr lang="ru-RU" sz="2400" dirty="0" err="1"/>
              <a:t>чието</a:t>
            </a:r>
            <a:r>
              <a:rPr lang="ru-RU" sz="2400" dirty="0"/>
              <a:t> </a:t>
            </a:r>
            <a:r>
              <a:rPr lang="ru-RU" sz="2400" dirty="0" err="1"/>
              <a:t>изработване</a:t>
            </a:r>
            <a:r>
              <a:rPr lang="ru-RU" sz="2400" dirty="0"/>
              <a:t> е разрешено по </a:t>
            </a:r>
            <a:r>
              <a:rPr lang="ru-RU" sz="2400" dirty="0" err="1"/>
              <a:t>реда</a:t>
            </a:r>
            <a:r>
              <a:rPr lang="ru-RU" sz="2400" dirty="0"/>
              <a:t> на </a:t>
            </a:r>
            <a:r>
              <a:rPr lang="ru-RU" sz="2400" dirty="0" err="1"/>
              <a:t>този</a:t>
            </a:r>
            <a:r>
              <a:rPr lang="ru-RU" sz="2400" dirty="0"/>
              <a:t> закон, </a:t>
            </a:r>
            <a:r>
              <a:rPr lang="ru-RU" sz="2400" dirty="0" err="1"/>
              <a:t>които</a:t>
            </a:r>
            <a:r>
              <a:rPr lang="ru-RU" sz="2400" dirty="0"/>
              <a:t> не </a:t>
            </a:r>
            <a:r>
              <a:rPr lang="ru-RU" sz="2400" dirty="0" err="1"/>
              <a:t>са</a:t>
            </a:r>
            <a:r>
              <a:rPr lang="ru-RU" sz="2400" dirty="0"/>
              <a:t> </a:t>
            </a:r>
            <a:r>
              <a:rPr lang="ru-RU" sz="2400" dirty="0" err="1"/>
              <a:t>одобрени</a:t>
            </a:r>
            <a:r>
              <a:rPr lang="ru-RU" sz="2400" dirty="0"/>
              <a:t> </a:t>
            </a:r>
            <a:r>
              <a:rPr lang="ru-RU" sz="2400" dirty="0" err="1"/>
              <a:t>към</a:t>
            </a:r>
            <a:r>
              <a:rPr lang="ru-RU" sz="2400" dirty="0"/>
              <a:t> </a:t>
            </a:r>
            <a:r>
              <a:rPr lang="ru-RU" sz="2400" dirty="0" err="1"/>
              <a:t>датата</a:t>
            </a:r>
            <a:r>
              <a:rPr lang="ru-RU" sz="2400" dirty="0"/>
              <a:t> на </a:t>
            </a:r>
            <a:r>
              <a:rPr lang="ru-RU" sz="2400" dirty="0" err="1"/>
              <a:t>влизане</a:t>
            </a:r>
            <a:r>
              <a:rPr lang="ru-RU" sz="2400" dirty="0"/>
              <a:t> в сила на </a:t>
            </a:r>
            <a:r>
              <a:rPr lang="ru-RU" sz="2400" dirty="0" err="1"/>
              <a:t>общия</a:t>
            </a:r>
            <a:r>
              <a:rPr lang="ru-RU" sz="2400" dirty="0"/>
              <a:t> </a:t>
            </a:r>
            <a:r>
              <a:rPr lang="ru-RU" sz="2400" dirty="0" err="1"/>
              <a:t>устройствен</a:t>
            </a:r>
            <a:r>
              <a:rPr lang="ru-RU" sz="2400" dirty="0"/>
              <a:t> план или на </a:t>
            </a:r>
            <a:r>
              <a:rPr lang="ru-RU" sz="2400" dirty="0" err="1"/>
              <a:t>неговото</a:t>
            </a:r>
            <a:r>
              <a:rPr lang="ru-RU" sz="2400" dirty="0"/>
              <a:t> изменение, се </a:t>
            </a:r>
            <a:r>
              <a:rPr lang="ru-RU" sz="2400" dirty="0" err="1"/>
              <a:t>съобразяват</a:t>
            </a:r>
            <a:r>
              <a:rPr lang="ru-RU" sz="2400" dirty="0"/>
              <a:t> с </a:t>
            </a:r>
            <a:r>
              <a:rPr lang="ru-RU" sz="2400" dirty="0" err="1"/>
              <a:t>предвижданията</a:t>
            </a:r>
            <a:r>
              <a:rPr lang="ru-RU" sz="2400" dirty="0"/>
              <a:t> на </a:t>
            </a:r>
            <a:r>
              <a:rPr lang="ru-RU" sz="2400" dirty="0" err="1"/>
              <a:t>общия</a:t>
            </a:r>
            <a:r>
              <a:rPr lang="ru-RU" sz="2400" dirty="0"/>
              <a:t> </a:t>
            </a:r>
            <a:r>
              <a:rPr lang="ru-RU" sz="2400" dirty="0" err="1"/>
              <a:t>устройствен</a:t>
            </a:r>
            <a:r>
              <a:rPr lang="ru-RU" sz="2400" dirty="0"/>
              <a:t> план и с </a:t>
            </a:r>
            <a:r>
              <a:rPr lang="ru-RU" sz="2400" dirty="0" err="1"/>
              <a:t>правилата</a:t>
            </a:r>
            <a:r>
              <a:rPr lang="ru-RU" sz="2400" dirty="0"/>
              <a:t> и </a:t>
            </a:r>
            <a:r>
              <a:rPr lang="ru-RU" sz="2400" dirty="0" err="1"/>
              <a:t>нормативите</a:t>
            </a:r>
            <a:r>
              <a:rPr lang="ru-RU" sz="2400" dirty="0"/>
              <a:t> за </a:t>
            </a:r>
            <a:r>
              <a:rPr lang="ru-RU" sz="2400" dirty="0" err="1"/>
              <a:t>неговото</a:t>
            </a:r>
            <a:r>
              <a:rPr lang="ru-RU" sz="2400" dirty="0"/>
              <a:t> </a:t>
            </a:r>
            <a:r>
              <a:rPr lang="ru-RU" sz="2400" dirty="0" err="1"/>
              <a:t>прилагане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196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E6821E6-6E85-46AF-B20D-0EC4EE94A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619318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ВЗАИМООТНОШЕНИЕ ОУП - ПУП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559E786-21A9-488A-9AA8-DC2D35870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1" y="1285462"/>
            <a:ext cx="10787268" cy="474411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dirty="0"/>
              <a:t>(3) (Изм.- ДВ, </a:t>
            </a:r>
            <a:r>
              <a:rPr lang="ru-RU" sz="2400" b="1" dirty="0" err="1"/>
              <a:t>бр</a:t>
            </a:r>
            <a:r>
              <a:rPr lang="ru-RU" sz="2400" b="1" dirty="0"/>
              <a:t>. 13 от 2017 г.) С </a:t>
            </a:r>
            <a:r>
              <a:rPr lang="ru-RU" sz="2400" b="1" dirty="0" err="1"/>
              <a:t>влизането</a:t>
            </a:r>
            <a:r>
              <a:rPr lang="ru-RU" sz="2400" b="1" dirty="0"/>
              <a:t> в сила на </a:t>
            </a:r>
            <a:r>
              <a:rPr lang="ru-RU" sz="2400" b="1" dirty="0" err="1"/>
              <a:t>новия</a:t>
            </a:r>
            <a:r>
              <a:rPr lang="ru-RU" sz="2400" b="1" dirty="0"/>
              <a:t> общ </a:t>
            </a:r>
            <a:r>
              <a:rPr lang="ru-RU" sz="2400" b="1" dirty="0" err="1"/>
              <a:t>устройствен</a:t>
            </a:r>
            <a:r>
              <a:rPr lang="ru-RU" sz="2400" b="1" dirty="0"/>
              <a:t> план се </a:t>
            </a:r>
            <a:r>
              <a:rPr lang="ru-RU" sz="2400" b="1" dirty="0" err="1"/>
              <a:t>спира</a:t>
            </a:r>
            <a:r>
              <a:rPr lang="ru-RU" sz="2400" b="1" dirty="0"/>
              <a:t> </a:t>
            </a:r>
            <a:r>
              <a:rPr lang="ru-RU" sz="2400" b="1" dirty="0" err="1"/>
              <a:t>действието</a:t>
            </a:r>
            <a:r>
              <a:rPr lang="ru-RU" sz="2400" b="1" dirty="0"/>
              <a:t> по </a:t>
            </a:r>
            <a:r>
              <a:rPr lang="ru-RU" sz="2400" b="1" dirty="0" err="1"/>
              <a:t>прилагане</a:t>
            </a:r>
            <a:r>
              <a:rPr lang="ru-RU" sz="2400" b="1" dirty="0"/>
              <a:t> на </a:t>
            </a:r>
            <a:r>
              <a:rPr lang="ru-RU" sz="2400" b="1" dirty="0" err="1"/>
              <a:t>заварените</a:t>
            </a:r>
            <a:r>
              <a:rPr lang="ru-RU" sz="2400" b="1" dirty="0"/>
              <a:t> </a:t>
            </a:r>
            <a:r>
              <a:rPr lang="ru-RU" sz="2400" b="1" dirty="0" err="1"/>
              <a:t>подробни</a:t>
            </a:r>
            <a:r>
              <a:rPr lang="ru-RU" sz="2400" b="1" dirty="0"/>
              <a:t> </a:t>
            </a:r>
            <a:r>
              <a:rPr lang="ru-RU" sz="2400" b="1" dirty="0" err="1"/>
              <a:t>устройствени</a:t>
            </a:r>
            <a:r>
              <a:rPr lang="ru-RU" sz="2400" b="1" dirty="0"/>
              <a:t> </a:t>
            </a:r>
            <a:r>
              <a:rPr lang="ru-RU" sz="2400" b="1" dirty="0" err="1"/>
              <a:t>планове</a:t>
            </a:r>
            <a:r>
              <a:rPr lang="ru-RU" sz="2400" b="1" dirty="0"/>
              <a:t> в частите, в </a:t>
            </a:r>
            <a:r>
              <a:rPr lang="ru-RU" sz="2400" b="1" dirty="0" err="1"/>
              <a:t>които</a:t>
            </a:r>
            <a:r>
              <a:rPr lang="ru-RU" sz="2400" b="1" dirty="0"/>
              <a:t> с </a:t>
            </a:r>
            <a:r>
              <a:rPr lang="ru-RU" sz="2400" b="1" dirty="0" err="1"/>
              <a:t>общия</a:t>
            </a:r>
            <a:r>
              <a:rPr lang="ru-RU" sz="2400" b="1" dirty="0"/>
              <a:t> </a:t>
            </a:r>
            <a:r>
              <a:rPr lang="ru-RU" sz="2400" b="1" dirty="0" err="1"/>
              <a:t>устройствен</a:t>
            </a:r>
            <a:r>
              <a:rPr lang="ru-RU" sz="2400" b="1" dirty="0"/>
              <a:t> план се </a:t>
            </a:r>
            <a:r>
              <a:rPr lang="ru-RU" sz="2400" b="1" dirty="0" err="1"/>
              <a:t>предвижда</a:t>
            </a:r>
            <a:r>
              <a:rPr lang="ru-RU" sz="2400" b="1" dirty="0"/>
              <a:t> </a:t>
            </a:r>
            <a:r>
              <a:rPr lang="ru-RU" sz="2400" b="1" dirty="0" err="1"/>
              <a:t>промяна</a:t>
            </a:r>
            <a:r>
              <a:rPr lang="ru-RU" sz="2400" b="1" dirty="0"/>
              <a:t> на </a:t>
            </a:r>
            <a:r>
              <a:rPr lang="ru-RU" sz="2400" b="1" dirty="0" err="1"/>
              <a:t>предназначението</a:t>
            </a:r>
            <a:r>
              <a:rPr lang="ru-RU" sz="2400" b="1" dirty="0"/>
              <a:t> и начина на устройство на </a:t>
            </a:r>
            <a:r>
              <a:rPr lang="ru-RU" sz="2400" b="1" dirty="0" err="1"/>
              <a:t>поземлените</a:t>
            </a:r>
            <a:r>
              <a:rPr lang="ru-RU" sz="2400" b="1" dirty="0"/>
              <a:t> </a:t>
            </a:r>
            <a:r>
              <a:rPr lang="ru-RU" sz="2400" b="1" dirty="0" err="1"/>
              <a:t>имоти</a:t>
            </a:r>
            <a:r>
              <a:rPr lang="ru-RU" sz="2400" b="1" dirty="0"/>
              <a:t> в </a:t>
            </a:r>
            <a:r>
              <a:rPr lang="ru-RU" sz="2400" b="1" dirty="0" err="1"/>
              <a:t>случаите</a:t>
            </a:r>
            <a:r>
              <a:rPr lang="ru-RU" sz="2400" b="1" dirty="0"/>
              <a:t> по ал. 1я. В 6-месечен срок от </a:t>
            </a:r>
            <a:r>
              <a:rPr lang="ru-RU" sz="2400" b="1" dirty="0" err="1"/>
              <a:t>влизането</a:t>
            </a:r>
            <a:r>
              <a:rPr lang="ru-RU" sz="2400" b="1" dirty="0"/>
              <a:t> в сила на </a:t>
            </a:r>
            <a:r>
              <a:rPr lang="ru-RU" sz="2400" b="1" dirty="0" err="1"/>
              <a:t>общия</a:t>
            </a:r>
            <a:r>
              <a:rPr lang="ru-RU" sz="2400" b="1" dirty="0"/>
              <a:t> </a:t>
            </a:r>
            <a:r>
              <a:rPr lang="ru-RU" sz="2400" b="1" dirty="0" err="1"/>
              <a:t>устройствен</a:t>
            </a:r>
            <a:r>
              <a:rPr lang="ru-RU" sz="2400" b="1" dirty="0"/>
              <a:t> план </a:t>
            </a:r>
            <a:r>
              <a:rPr lang="ru-RU" sz="2400" b="1" dirty="0" err="1"/>
              <a:t>органите</a:t>
            </a:r>
            <a:r>
              <a:rPr lang="ru-RU" sz="2400" b="1" dirty="0"/>
              <a:t> по чл. 135, ал. 1 </a:t>
            </a:r>
            <a:r>
              <a:rPr lang="ru-RU" sz="2400" b="1" dirty="0" err="1"/>
              <a:t>издават</a:t>
            </a:r>
            <a:r>
              <a:rPr lang="ru-RU" sz="2400" b="1" dirty="0"/>
              <a:t> предписание за </a:t>
            </a:r>
            <a:r>
              <a:rPr lang="ru-RU" sz="2400" b="1" dirty="0" err="1"/>
              <a:t>служебно</a:t>
            </a:r>
            <a:r>
              <a:rPr lang="ru-RU" sz="2400" b="1" dirty="0"/>
              <a:t> изменение на </a:t>
            </a:r>
            <a:r>
              <a:rPr lang="ru-RU" sz="2400" b="1" dirty="0" err="1"/>
              <a:t>заварения</a:t>
            </a:r>
            <a:r>
              <a:rPr lang="ru-RU" sz="2400" b="1" dirty="0"/>
              <a:t> подробен </a:t>
            </a:r>
            <a:r>
              <a:rPr lang="ru-RU" sz="2400" b="1" dirty="0" err="1"/>
              <a:t>устройствен</a:t>
            </a:r>
            <a:r>
              <a:rPr lang="ru-RU" sz="2400" b="1" dirty="0"/>
              <a:t> план по </a:t>
            </a:r>
            <a:r>
              <a:rPr lang="ru-RU" sz="2400" b="1" dirty="0" err="1"/>
              <a:t>реда</a:t>
            </a:r>
            <a:r>
              <a:rPr lang="ru-RU" sz="2400" b="1" dirty="0"/>
              <a:t> на чл. 134, ал. 2 </a:t>
            </a:r>
            <a:r>
              <a:rPr lang="ru-RU" sz="2400" b="1" dirty="0" err="1"/>
              <a:t>във</a:t>
            </a:r>
            <a:r>
              <a:rPr lang="ru-RU" sz="2400" b="1" dirty="0"/>
              <a:t> </a:t>
            </a:r>
            <a:r>
              <a:rPr lang="ru-RU" sz="2400" b="1" dirty="0" err="1"/>
              <a:t>връзка</a:t>
            </a:r>
            <a:r>
              <a:rPr lang="ru-RU" sz="2400" b="1" dirty="0"/>
              <a:t> с ал. 1, т. 1.</a:t>
            </a:r>
          </a:p>
          <a:p>
            <a:pPr algn="just"/>
            <a:r>
              <a:rPr lang="ru-RU" sz="2400" b="1" dirty="0"/>
              <a:t>(4) (Изм. - ДВ, </a:t>
            </a:r>
            <a:r>
              <a:rPr lang="ru-RU" sz="2400" b="1" dirty="0" err="1"/>
              <a:t>бр</a:t>
            </a:r>
            <a:r>
              <a:rPr lang="ru-RU" sz="2400" b="1" dirty="0"/>
              <a:t>. 13 от 2017 г.) При </a:t>
            </a:r>
            <a:r>
              <a:rPr lang="ru-RU" sz="2400" b="1" dirty="0" err="1"/>
              <a:t>отчуждаване</a:t>
            </a:r>
            <a:r>
              <a:rPr lang="ru-RU" sz="2400" b="1" dirty="0"/>
              <a:t> за </a:t>
            </a:r>
            <a:r>
              <a:rPr lang="ru-RU" sz="2400" b="1" dirty="0" err="1"/>
              <a:t>изграждане</a:t>
            </a:r>
            <a:r>
              <a:rPr lang="ru-RU" sz="2400" b="1" dirty="0"/>
              <a:t> на </a:t>
            </a:r>
            <a:r>
              <a:rPr lang="ru-RU" sz="2400" b="1" dirty="0" err="1"/>
              <a:t>обекти</a:t>
            </a:r>
            <a:r>
              <a:rPr lang="ru-RU" sz="2400" b="1" dirty="0"/>
              <a:t> - публична </a:t>
            </a:r>
            <a:r>
              <a:rPr lang="ru-RU" sz="2400" b="1" dirty="0" err="1"/>
              <a:t>държавна</a:t>
            </a:r>
            <a:r>
              <a:rPr lang="ru-RU" sz="2400" b="1" dirty="0"/>
              <a:t> или публична </a:t>
            </a:r>
            <a:r>
              <a:rPr lang="ru-RU" sz="2400" b="1" dirty="0" err="1"/>
              <a:t>общинска</a:t>
            </a:r>
            <a:r>
              <a:rPr lang="ru-RU" sz="2400" b="1" dirty="0"/>
              <a:t> </a:t>
            </a:r>
            <a:r>
              <a:rPr lang="ru-RU" sz="2400" b="1" dirty="0" err="1"/>
              <a:t>собственост</a:t>
            </a:r>
            <a:r>
              <a:rPr lang="ru-RU" sz="2400" b="1" dirty="0"/>
              <a:t>, </a:t>
            </a:r>
            <a:r>
              <a:rPr lang="ru-RU" sz="2400" b="1" dirty="0" err="1"/>
              <a:t>равностойното</a:t>
            </a:r>
            <a:r>
              <a:rPr lang="ru-RU" sz="2400" b="1" dirty="0"/>
              <a:t> </a:t>
            </a:r>
            <a:r>
              <a:rPr lang="ru-RU" sz="2400" b="1" dirty="0" err="1"/>
              <a:t>обезщетение</a:t>
            </a:r>
            <a:r>
              <a:rPr lang="ru-RU" sz="2400" b="1" dirty="0"/>
              <a:t> на </a:t>
            </a:r>
            <a:r>
              <a:rPr lang="ru-RU" sz="2400" b="1" dirty="0" err="1"/>
              <a:t>собствениците</a:t>
            </a:r>
            <a:r>
              <a:rPr lang="ru-RU" sz="2400" b="1" dirty="0"/>
              <a:t> и </a:t>
            </a:r>
            <a:r>
              <a:rPr lang="ru-RU" sz="2400" b="1" dirty="0" err="1"/>
              <a:t>носителите</a:t>
            </a:r>
            <a:r>
              <a:rPr lang="ru-RU" sz="2400" b="1" dirty="0"/>
              <a:t> на </a:t>
            </a:r>
            <a:r>
              <a:rPr lang="ru-RU" sz="2400" b="1" dirty="0" err="1"/>
              <a:t>ограничени</a:t>
            </a:r>
            <a:r>
              <a:rPr lang="ru-RU" sz="2400" b="1" dirty="0"/>
              <a:t> </a:t>
            </a:r>
            <a:r>
              <a:rPr lang="ru-RU" sz="2400" b="1" dirty="0" err="1"/>
              <a:t>вещни</a:t>
            </a:r>
            <a:r>
              <a:rPr lang="ru-RU" sz="2400" b="1" dirty="0"/>
              <a:t> права се </a:t>
            </a:r>
            <a:r>
              <a:rPr lang="ru-RU" sz="2400" b="1" dirty="0" err="1"/>
              <a:t>определя</a:t>
            </a:r>
            <a:r>
              <a:rPr lang="ru-RU" sz="2400" b="1" dirty="0"/>
              <a:t> </a:t>
            </a:r>
            <a:r>
              <a:rPr lang="ru-RU" sz="2400" b="1" dirty="0" err="1"/>
              <a:t>съобразно</a:t>
            </a:r>
            <a:r>
              <a:rPr lang="ru-RU" sz="2400" b="1" dirty="0"/>
              <a:t> </a:t>
            </a:r>
            <a:r>
              <a:rPr lang="ru-RU" sz="2400" b="1" dirty="0" err="1"/>
              <a:t>предвижданията</a:t>
            </a:r>
            <a:r>
              <a:rPr lang="ru-RU" sz="2400" b="1" dirty="0"/>
              <a:t> на </a:t>
            </a:r>
            <a:r>
              <a:rPr lang="ru-RU" sz="2400" b="1" dirty="0" err="1"/>
              <a:t>заварените</a:t>
            </a:r>
            <a:r>
              <a:rPr lang="ru-RU" sz="2400" b="1" dirty="0"/>
              <a:t> </a:t>
            </a:r>
            <a:r>
              <a:rPr lang="ru-RU" sz="2400" b="1" dirty="0" err="1"/>
              <a:t>подробни</a:t>
            </a:r>
            <a:r>
              <a:rPr lang="ru-RU" sz="2400" b="1" dirty="0"/>
              <a:t> </a:t>
            </a:r>
            <a:r>
              <a:rPr lang="ru-RU" sz="2400" b="1" dirty="0" err="1"/>
              <a:t>устройствени</a:t>
            </a:r>
            <a:r>
              <a:rPr lang="ru-RU" sz="2400" b="1" dirty="0"/>
              <a:t> </a:t>
            </a:r>
            <a:r>
              <a:rPr lang="ru-RU" sz="2400" b="1" dirty="0" err="1"/>
              <a:t>планове</a:t>
            </a:r>
            <a:r>
              <a:rPr lang="ru-RU" sz="24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7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62992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ОБЩИ УСТРОЙСТВЕНИ ПЛАНОВЕ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6007" y="1305098"/>
            <a:ext cx="11679382" cy="5120640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buNone/>
            </a:pPr>
            <a:r>
              <a:rPr lang="ru-RU" dirty="0"/>
              <a:t>Чл. 124. (1) </a:t>
            </a:r>
            <a:r>
              <a:rPr lang="ru-RU" dirty="0" err="1"/>
              <a:t>Общинският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приема решение за </a:t>
            </a:r>
            <a:r>
              <a:rPr lang="ru-RU" dirty="0" err="1"/>
              <a:t>изработване</a:t>
            </a:r>
            <a:r>
              <a:rPr lang="ru-RU" dirty="0"/>
              <a:t> на проект за общ </a:t>
            </a:r>
            <a:r>
              <a:rPr lang="ru-RU" dirty="0" err="1"/>
              <a:t>устройствен</a:t>
            </a:r>
            <a:r>
              <a:rPr lang="ru-RU" dirty="0"/>
              <a:t> план по предложение на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, </a:t>
            </a:r>
            <a:r>
              <a:rPr lang="ru-RU" dirty="0" err="1"/>
              <a:t>придружено</a:t>
            </a:r>
            <a:r>
              <a:rPr lang="ru-RU" dirty="0"/>
              <a:t> от задание по чл. 125.</a:t>
            </a:r>
          </a:p>
          <a:p>
            <a:pPr marL="45720" indent="0" algn="just">
              <a:buNone/>
            </a:pPr>
            <a:r>
              <a:rPr lang="ru-RU" dirty="0"/>
              <a:t>(2) Разрешение за </a:t>
            </a:r>
            <a:r>
              <a:rPr lang="ru-RU" dirty="0" err="1"/>
              <a:t>изработване</a:t>
            </a:r>
            <a:r>
              <a:rPr lang="ru-RU" dirty="0"/>
              <a:t> на проект за общ </a:t>
            </a:r>
            <a:r>
              <a:rPr lang="ru-RU" dirty="0" err="1"/>
              <a:t>устройствен</a:t>
            </a:r>
            <a:r>
              <a:rPr lang="ru-RU" dirty="0"/>
              <a:t> план на </a:t>
            </a:r>
            <a:r>
              <a:rPr lang="ru-RU" dirty="0" err="1"/>
              <a:t>селищно</a:t>
            </a:r>
            <a:r>
              <a:rPr lang="ru-RU" dirty="0"/>
              <a:t> </a:t>
            </a:r>
            <a:r>
              <a:rPr lang="ru-RU" dirty="0" err="1"/>
              <a:t>образувание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 и на </a:t>
            </a:r>
            <a:r>
              <a:rPr lang="ru-RU" dirty="0" err="1"/>
              <a:t>общините</a:t>
            </a:r>
            <a:r>
              <a:rPr lang="ru-RU" dirty="0"/>
              <a:t> по Закона за </a:t>
            </a:r>
            <a:r>
              <a:rPr lang="ru-RU" dirty="0" err="1"/>
              <a:t>устройството</a:t>
            </a:r>
            <a:r>
              <a:rPr lang="ru-RU" dirty="0"/>
              <a:t> на </a:t>
            </a:r>
            <a:r>
              <a:rPr lang="ru-RU" dirty="0" err="1"/>
              <a:t>Черноморското</a:t>
            </a:r>
            <a:r>
              <a:rPr lang="ru-RU" dirty="0"/>
              <a:t> </a:t>
            </a:r>
            <a:r>
              <a:rPr lang="ru-RU" dirty="0" err="1"/>
              <a:t>крайбрежие</a:t>
            </a:r>
            <a:r>
              <a:rPr lang="ru-RU" dirty="0"/>
              <a:t> се </a:t>
            </a:r>
            <a:r>
              <a:rPr lang="ru-RU" dirty="0" err="1"/>
              <a:t>дава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.</a:t>
            </a:r>
          </a:p>
          <a:p>
            <a:pPr marL="45720" indent="0" algn="just">
              <a:buNone/>
            </a:pPr>
            <a:r>
              <a:rPr lang="ru-RU" dirty="0"/>
              <a:t>Чл. 125. (1) </a:t>
            </a:r>
            <a:r>
              <a:rPr lang="ru-RU" dirty="0" err="1"/>
              <a:t>Проектите</a:t>
            </a:r>
            <a:r>
              <a:rPr lang="ru-RU" dirty="0"/>
              <a:t> за </a:t>
            </a:r>
            <a:r>
              <a:rPr lang="ru-RU" dirty="0" err="1"/>
              <a:t>устройствените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се </a:t>
            </a:r>
            <a:r>
              <a:rPr lang="ru-RU" dirty="0" err="1"/>
              <a:t>изработват</a:t>
            </a:r>
            <a:r>
              <a:rPr lang="ru-RU" dirty="0"/>
              <a:t> </a:t>
            </a:r>
            <a:r>
              <a:rPr lang="ru-RU" dirty="0" err="1"/>
              <a:t>въз</a:t>
            </a:r>
            <a:r>
              <a:rPr lang="ru-RU" dirty="0"/>
              <a:t> основа на задание, </a:t>
            </a:r>
            <a:r>
              <a:rPr lang="ru-RU" dirty="0" err="1"/>
              <a:t>включващо</a:t>
            </a:r>
            <a:r>
              <a:rPr lang="ru-RU" dirty="0"/>
              <a:t> при </a:t>
            </a:r>
            <a:r>
              <a:rPr lang="ru-RU" dirty="0" err="1"/>
              <a:t>необходимост</a:t>
            </a:r>
            <a:r>
              <a:rPr lang="ru-RU" dirty="0"/>
              <a:t> </a:t>
            </a:r>
            <a:r>
              <a:rPr lang="ru-RU" dirty="0" err="1"/>
              <a:t>опорен</a:t>
            </a:r>
            <a:r>
              <a:rPr lang="ru-RU" dirty="0"/>
              <a:t> план, </a:t>
            </a:r>
            <a:r>
              <a:rPr lang="ru-RU" dirty="0" err="1"/>
              <a:t>както</a:t>
            </a:r>
            <a:r>
              <a:rPr lang="ru-RU" dirty="0"/>
              <a:t> и на </a:t>
            </a:r>
            <a:r>
              <a:rPr lang="ru-RU" dirty="0" err="1"/>
              <a:t>допълнителна</a:t>
            </a:r>
            <a:r>
              <a:rPr lang="ru-RU" dirty="0"/>
              <a:t> информация, </a:t>
            </a:r>
            <a:r>
              <a:rPr lang="ru-RU" dirty="0" err="1"/>
              <a:t>свързана</a:t>
            </a:r>
            <a:r>
              <a:rPr lang="ru-RU" dirty="0"/>
              <a:t> с </a:t>
            </a:r>
            <a:r>
              <a:rPr lang="ru-RU" dirty="0" err="1"/>
              <a:t>устройството</a:t>
            </a:r>
            <a:r>
              <a:rPr lang="ru-RU" dirty="0"/>
              <a:t> на </a:t>
            </a:r>
            <a:r>
              <a:rPr lang="ru-RU" dirty="0" err="1"/>
              <a:t>съответната</a:t>
            </a:r>
            <a:r>
              <a:rPr lang="ru-RU" dirty="0"/>
              <a:t> </a:t>
            </a:r>
            <a:r>
              <a:rPr lang="ru-RU" dirty="0" err="1"/>
              <a:t>територия</a:t>
            </a:r>
            <a:r>
              <a:rPr lang="ru-RU" dirty="0"/>
              <a:t>, </a:t>
            </a:r>
            <a:r>
              <a:rPr lang="ru-RU" dirty="0" err="1"/>
              <a:t>осигурена</a:t>
            </a:r>
            <a:r>
              <a:rPr lang="ru-RU" dirty="0"/>
              <a:t> от </a:t>
            </a:r>
            <a:r>
              <a:rPr lang="ru-RU" dirty="0" err="1"/>
              <a:t>общините</a:t>
            </a:r>
            <a:r>
              <a:rPr lang="ru-RU" dirty="0"/>
              <a:t>, </a:t>
            </a:r>
            <a:r>
              <a:rPr lang="ru-RU" dirty="0" err="1"/>
              <a:t>Агенцията</a:t>
            </a:r>
            <a:r>
              <a:rPr lang="ru-RU" dirty="0"/>
              <a:t> по геодезия, картография и </a:t>
            </a:r>
            <a:r>
              <a:rPr lang="ru-RU" dirty="0" err="1"/>
              <a:t>кадастър</a:t>
            </a:r>
            <a:r>
              <a:rPr lang="ru-RU" dirty="0"/>
              <a:t>, </a:t>
            </a:r>
            <a:r>
              <a:rPr lang="ru-RU" dirty="0" err="1"/>
              <a:t>централните</a:t>
            </a:r>
            <a:r>
              <a:rPr lang="ru-RU" dirty="0"/>
              <a:t> и </a:t>
            </a:r>
            <a:r>
              <a:rPr lang="ru-RU" dirty="0" err="1"/>
              <a:t>териториалните</a:t>
            </a:r>
            <a:r>
              <a:rPr lang="ru-RU" dirty="0"/>
              <a:t> администрации и дружества,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изработват</a:t>
            </a:r>
            <a:r>
              <a:rPr lang="ru-RU" dirty="0"/>
              <a:t> </a:t>
            </a:r>
            <a:r>
              <a:rPr lang="ru-RU" dirty="0" err="1"/>
              <a:t>специализирани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, </a:t>
            </a:r>
            <a:r>
              <a:rPr lang="ru-RU" dirty="0" err="1"/>
              <a:t>регистри</a:t>
            </a:r>
            <a:r>
              <a:rPr lang="ru-RU" dirty="0"/>
              <a:t> и </a:t>
            </a:r>
            <a:r>
              <a:rPr lang="ru-RU" dirty="0" err="1"/>
              <a:t>информационни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</a:p>
          <a:p>
            <a:pPr marL="45720" indent="0" algn="just">
              <a:buNone/>
            </a:pPr>
            <a:r>
              <a:rPr lang="ru-RU" dirty="0"/>
              <a:t>(2) </a:t>
            </a:r>
            <a:r>
              <a:rPr lang="ru-RU" dirty="0" err="1"/>
              <a:t>Заданието</a:t>
            </a:r>
            <a:r>
              <a:rPr lang="ru-RU" dirty="0"/>
              <a:t>, </a:t>
            </a:r>
            <a:r>
              <a:rPr lang="ru-RU" dirty="0" err="1"/>
              <a:t>съставено</a:t>
            </a:r>
            <a:r>
              <a:rPr lang="ru-RU" dirty="0"/>
              <a:t> от </a:t>
            </a:r>
            <a:r>
              <a:rPr lang="ru-RU" dirty="0" err="1"/>
              <a:t>възложителя</a:t>
            </a:r>
            <a:r>
              <a:rPr lang="ru-RU" dirty="0"/>
              <a:t>, </a:t>
            </a:r>
            <a:r>
              <a:rPr lang="ru-RU" dirty="0" err="1"/>
              <a:t>обосновава</a:t>
            </a:r>
            <a:r>
              <a:rPr lang="ru-RU" dirty="0"/>
              <a:t> </a:t>
            </a:r>
            <a:r>
              <a:rPr lang="ru-RU" dirty="0" err="1"/>
              <a:t>необходимостта</a:t>
            </a:r>
            <a:r>
              <a:rPr lang="ru-RU" dirty="0"/>
              <a:t> от </a:t>
            </a:r>
            <a:r>
              <a:rPr lang="ru-RU" dirty="0" err="1"/>
              <a:t>изработването</a:t>
            </a:r>
            <a:r>
              <a:rPr lang="ru-RU" dirty="0"/>
              <a:t> на плана и </a:t>
            </a:r>
            <a:r>
              <a:rPr lang="ru-RU" dirty="0" err="1"/>
              <a:t>съдържа</a:t>
            </a:r>
            <a:r>
              <a:rPr lang="ru-RU" dirty="0"/>
              <a:t> </a:t>
            </a:r>
            <a:r>
              <a:rPr lang="ru-RU" dirty="0" err="1"/>
              <a:t>изисквания</a:t>
            </a:r>
            <a:r>
              <a:rPr lang="ru-RU" dirty="0"/>
              <a:t> </a:t>
            </a:r>
            <a:r>
              <a:rPr lang="ru-RU" dirty="0" err="1"/>
              <a:t>относно</a:t>
            </a:r>
            <a:r>
              <a:rPr lang="ru-RU" dirty="0"/>
              <a:t> </a:t>
            </a:r>
            <a:r>
              <a:rPr lang="ru-RU" dirty="0" err="1"/>
              <a:t>териториалния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обхват, </a:t>
            </a:r>
            <a:r>
              <a:rPr lang="ru-RU" dirty="0" err="1"/>
              <a:t>сроковете</a:t>
            </a:r>
            <a:r>
              <a:rPr lang="ru-RU" dirty="0"/>
              <a:t> и </a:t>
            </a:r>
            <a:r>
              <a:rPr lang="ru-RU" dirty="0" err="1"/>
              <a:t>етапите</a:t>
            </a:r>
            <a:r>
              <a:rPr lang="ru-RU" dirty="0"/>
              <a:t> за </a:t>
            </a:r>
            <a:r>
              <a:rPr lang="ru-RU" dirty="0" err="1"/>
              <a:t>изработване</a:t>
            </a:r>
            <a:r>
              <a:rPr lang="ru-RU" dirty="0"/>
              <a:t>. </a:t>
            </a:r>
            <a:r>
              <a:rPr lang="ru-RU" dirty="0" err="1"/>
              <a:t>Заданието</a:t>
            </a:r>
            <a:r>
              <a:rPr lang="ru-RU" dirty="0"/>
              <a:t> се </a:t>
            </a:r>
            <a:r>
              <a:rPr lang="ru-RU" dirty="0" err="1"/>
              <a:t>придружава</a:t>
            </a:r>
            <a:r>
              <a:rPr lang="ru-RU" dirty="0"/>
              <a:t> от </a:t>
            </a:r>
            <a:r>
              <a:rPr lang="ru-RU" dirty="0" err="1"/>
              <a:t>необходимата</a:t>
            </a:r>
            <a:r>
              <a:rPr lang="ru-RU" dirty="0"/>
              <a:t> информация за </a:t>
            </a:r>
            <a:r>
              <a:rPr lang="ru-RU" dirty="0" err="1"/>
              <a:t>съществуващото</a:t>
            </a:r>
            <a:r>
              <a:rPr lang="ru-RU" dirty="0"/>
              <a:t> положение и за </a:t>
            </a:r>
            <a:r>
              <a:rPr lang="ru-RU" dirty="0" err="1"/>
              <a:t>действащите</a:t>
            </a:r>
            <a:r>
              <a:rPr lang="ru-RU" dirty="0"/>
              <a:t> за </a:t>
            </a:r>
            <a:r>
              <a:rPr lang="ru-RU" dirty="0" err="1"/>
              <a:t>съответната</a:t>
            </a:r>
            <a:r>
              <a:rPr lang="ru-RU" dirty="0"/>
              <a:t> </a:t>
            </a:r>
            <a:r>
              <a:rPr lang="ru-RU" dirty="0" err="1"/>
              <a:t>територия</a:t>
            </a:r>
            <a:r>
              <a:rPr lang="ru-RU" dirty="0"/>
              <a:t> концепции и </a:t>
            </a:r>
            <a:r>
              <a:rPr lang="ru-RU" dirty="0" err="1"/>
              <a:t>схеми</a:t>
            </a:r>
            <a:r>
              <a:rPr lang="ru-RU" dirty="0"/>
              <a:t> за </a:t>
            </a:r>
            <a:r>
              <a:rPr lang="ru-RU" dirty="0" err="1"/>
              <a:t>пространствено</a:t>
            </a:r>
            <a:r>
              <a:rPr lang="ru-RU" dirty="0"/>
              <a:t> развитие и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.</a:t>
            </a:r>
          </a:p>
          <a:p>
            <a:pPr marL="45720" indent="0" algn="just">
              <a:buNone/>
            </a:pPr>
            <a:r>
              <a:rPr lang="ru-RU" dirty="0"/>
              <a:t>(3) </a:t>
            </a:r>
            <a:r>
              <a:rPr lang="ru-RU" dirty="0" err="1"/>
              <a:t>Опорният</a:t>
            </a:r>
            <a:r>
              <a:rPr lang="ru-RU" dirty="0"/>
              <a:t> план, </a:t>
            </a:r>
            <a:r>
              <a:rPr lang="ru-RU" dirty="0" err="1"/>
              <a:t>който</a:t>
            </a:r>
            <a:r>
              <a:rPr lang="ru-RU" dirty="0"/>
              <a:t> е </a:t>
            </a:r>
            <a:r>
              <a:rPr lang="ru-RU" dirty="0" err="1"/>
              <a:t>неразделна</a:t>
            </a:r>
            <a:r>
              <a:rPr lang="ru-RU" dirty="0"/>
              <a:t> част от </a:t>
            </a:r>
            <a:r>
              <a:rPr lang="ru-RU" dirty="0" err="1"/>
              <a:t>заданието</a:t>
            </a:r>
            <a:r>
              <a:rPr lang="ru-RU" dirty="0"/>
              <a:t>, се </a:t>
            </a:r>
            <a:r>
              <a:rPr lang="ru-RU" dirty="0" err="1"/>
              <a:t>изработва</a:t>
            </a:r>
            <a:r>
              <a:rPr lang="ru-RU" dirty="0"/>
              <a:t> в </a:t>
            </a:r>
            <a:r>
              <a:rPr lang="ru-RU" dirty="0" err="1"/>
              <a:t>мащаба</a:t>
            </a:r>
            <a:r>
              <a:rPr lang="ru-RU" dirty="0"/>
              <a:t> на </a:t>
            </a:r>
            <a:r>
              <a:rPr lang="ru-RU" dirty="0" err="1"/>
              <a:t>съответния</a:t>
            </a:r>
            <a:r>
              <a:rPr lang="ru-RU" dirty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 и </a:t>
            </a:r>
            <a:r>
              <a:rPr lang="ru-RU" dirty="0" err="1"/>
              <a:t>съдържа</a:t>
            </a:r>
            <a:r>
              <a:rPr lang="ru-RU" dirty="0"/>
              <a:t> </a:t>
            </a:r>
            <a:r>
              <a:rPr lang="ru-RU" dirty="0" err="1"/>
              <a:t>основни</a:t>
            </a:r>
            <a:r>
              <a:rPr lang="ru-RU" dirty="0"/>
              <a:t> </a:t>
            </a:r>
            <a:r>
              <a:rPr lang="ru-RU" dirty="0" err="1"/>
              <a:t>кадастрални</a:t>
            </a:r>
            <a:r>
              <a:rPr lang="ru-RU" dirty="0"/>
              <a:t> и </a:t>
            </a:r>
            <a:r>
              <a:rPr lang="ru-RU" dirty="0" err="1"/>
              <a:t>специализирани</a:t>
            </a:r>
            <a:r>
              <a:rPr lang="ru-RU" dirty="0"/>
              <a:t> </a:t>
            </a:r>
            <a:r>
              <a:rPr lang="ru-RU" dirty="0" err="1"/>
              <a:t>данни</a:t>
            </a:r>
            <a:r>
              <a:rPr lang="ru-RU" dirty="0"/>
              <a:t> за </a:t>
            </a:r>
            <a:r>
              <a:rPr lang="ru-RU" dirty="0" err="1"/>
              <a:t>територията</a:t>
            </a:r>
            <a:r>
              <a:rPr lang="ru-RU" dirty="0"/>
              <a:t>.</a:t>
            </a: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8576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721360"/>
          </a:xfrm>
        </p:spPr>
        <p:txBody>
          <a:bodyPr/>
          <a:lstStyle/>
          <a:p>
            <a:pPr algn="ctr"/>
            <a:r>
              <a:rPr lang="bg-BG" dirty="0"/>
              <a:t>ВЗАИМООТНОШЕНИЕ ОУП - ПУП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98763" y="1463040"/>
            <a:ext cx="11355185" cy="500426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err="1"/>
              <a:t>Предвижданията</a:t>
            </a:r>
            <a:r>
              <a:rPr lang="ru-RU" sz="2400" dirty="0"/>
              <a:t> на </a:t>
            </a:r>
            <a:r>
              <a:rPr lang="ru-RU" sz="2400" dirty="0" err="1"/>
              <a:t>общите</a:t>
            </a:r>
            <a:r>
              <a:rPr lang="ru-RU" sz="2400" dirty="0"/>
              <a:t> устройствени </a:t>
            </a:r>
            <a:r>
              <a:rPr lang="ru-RU" sz="2400" dirty="0" err="1"/>
              <a:t>планове</a:t>
            </a:r>
            <a:r>
              <a:rPr lang="ru-RU" sz="2400" dirty="0"/>
              <a:t>, с </a:t>
            </a:r>
            <a:r>
              <a:rPr lang="ru-RU" sz="2400" dirty="0" err="1"/>
              <a:t>които</a:t>
            </a:r>
            <a:r>
              <a:rPr lang="ru-RU" sz="2400" dirty="0"/>
              <a:t> се определят </a:t>
            </a:r>
            <a:r>
              <a:rPr lang="ru-RU" sz="2400" dirty="0" err="1"/>
              <a:t>общата</a:t>
            </a:r>
            <a:r>
              <a:rPr lang="ru-RU" sz="2400" dirty="0"/>
              <a:t> структура и </a:t>
            </a:r>
            <a:r>
              <a:rPr lang="ru-RU" sz="2400" dirty="0" err="1"/>
              <a:t>преобладаващото</a:t>
            </a:r>
            <a:r>
              <a:rPr lang="ru-RU" sz="2400" dirty="0"/>
              <a:t> предназначение на </a:t>
            </a:r>
            <a:r>
              <a:rPr lang="ru-RU" sz="2400" dirty="0" err="1"/>
              <a:t>териториите</a:t>
            </a:r>
            <a:r>
              <a:rPr lang="ru-RU" sz="2400" dirty="0"/>
              <a:t>, </a:t>
            </a:r>
            <a:r>
              <a:rPr lang="ru-RU" sz="2400" dirty="0" err="1"/>
              <a:t>видът</a:t>
            </a:r>
            <a:r>
              <a:rPr lang="ru-RU" sz="2400" dirty="0"/>
              <a:t> и </a:t>
            </a:r>
            <a:r>
              <a:rPr lang="ru-RU" sz="2400" dirty="0" err="1"/>
              <a:t>предназначението</a:t>
            </a:r>
            <a:r>
              <a:rPr lang="ru-RU" sz="2400" dirty="0"/>
              <a:t> на </a:t>
            </a:r>
            <a:r>
              <a:rPr lang="ru-RU" sz="2400" dirty="0" err="1"/>
              <a:t>техническата</a:t>
            </a:r>
            <a:r>
              <a:rPr lang="ru-RU" sz="2400" dirty="0"/>
              <a:t> инфраструктура и </a:t>
            </a:r>
            <a:r>
              <a:rPr lang="ru-RU" sz="2400" dirty="0" err="1"/>
              <a:t>опазването</a:t>
            </a:r>
            <a:r>
              <a:rPr lang="ru-RU" sz="2400" dirty="0"/>
              <a:t> на </a:t>
            </a:r>
            <a:r>
              <a:rPr lang="ru-RU" sz="2400" dirty="0" err="1"/>
              <a:t>околната</a:t>
            </a:r>
            <a:r>
              <a:rPr lang="ru-RU" sz="2400" dirty="0"/>
              <a:t> среда и </a:t>
            </a:r>
            <a:r>
              <a:rPr lang="ru-RU" sz="2400" dirty="0" err="1"/>
              <a:t>обектите</a:t>
            </a:r>
            <a:r>
              <a:rPr lang="ru-RU" sz="2400" dirty="0"/>
              <a:t> на </a:t>
            </a:r>
            <a:r>
              <a:rPr lang="ru-RU" sz="2400" dirty="0" err="1"/>
              <a:t>културно-историческото</a:t>
            </a:r>
            <a:r>
              <a:rPr lang="ru-RU" sz="2400" dirty="0"/>
              <a:t> наследство, </a:t>
            </a:r>
            <a:r>
              <a:rPr lang="ru-RU" sz="2400" dirty="0" err="1"/>
              <a:t>са</a:t>
            </a:r>
            <a:r>
              <a:rPr lang="ru-RU" sz="2400" dirty="0"/>
              <a:t> </a:t>
            </a:r>
            <a:r>
              <a:rPr lang="ru-RU" sz="2400" dirty="0" err="1"/>
              <a:t>задължителни</a:t>
            </a:r>
            <a:r>
              <a:rPr lang="ru-RU" sz="2400" dirty="0"/>
              <a:t> при </a:t>
            </a:r>
            <a:r>
              <a:rPr lang="ru-RU" sz="2400" dirty="0" err="1"/>
              <a:t>изготвянето</a:t>
            </a:r>
            <a:r>
              <a:rPr lang="ru-RU" sz="2400" dirty="0"/>
              <a:t> на </a:t>
            </a:r>
            <a:r>
              <a:rPr lang="ru-RU" sz="2400" dirty="0" err="1"/>
              <a:t>подробните</a:t>
            </a:r>
            <a:r>
              <a:rPr lang="ru-RU" sz="2400" dirty="0"/>
              <a:t> устройствени </a:t>
            </a:r>
            <a:r>
              <a:rPr lang="ru-RU" sz="2400" dirty="0" err="1"/>
              <a:t>планове</a:t>
            </a:r>
            <a:r>
              <a:rPr lang="ru-RU" sz="2400" dirty="0"/>
              <a:t>. /чл.104, ал.1/</a:t>
            </a:r>
          </a:p>
          <a:p>
            <a:pPr marL="0" indent="0" algn="just">
              <a:buNone/>
            </a:pPr>
            <a:r>
              <a:rPr lang="ru-RU" sz="2400" dirty="0"/>
              <a:t>Подробен </a:t>
            </a:r>
            <a:r>
              <a:rPr lang="ru-RU" sz="2400" dirty="0" err="1"/>
              <a:t>устройствен</a:t>
            </a:r>
            <a:r>
              <a:rPr lang="ru-RU" sz="2400" dirty="0"/>
              <a:t> план за </a:t>
            </a:r>
            <a:r>
              <a:rPr lang="ru-RU" sz="2400" dirty="0" err="1"/>
              <a:t>териториите</a:t>
            </a:r>
            <a:r>
              <a:rPr lang="ru-RU" sz="2400" dirty="0"/>
              <a:t> на </a:t>
            </a:r>
            <a:r>
              <a:rPr lang="ru-RU" sz="2400" dirty="0" err="1"/>
              <a:t>населени</a:t>
            </a:r>
            <a:r>
              <a:rPr lang="ru-RU" sz="2400" dirty="0"/>
              <a:t> места с </a:t>
            </a:r>
            <a:r>
              <a:rPr lang="ru-RU" sz="2400" dirty="0" err="1"/>
              <a:t>техните</a:t>
            </a:r>
            <a:r>
              <a:rPr lang="ru-RU" sz="2400" dirty="0"/>
              <a:t> землища, на </a:t>
            </a:r>
            <a:r>
              <a:rPr lang="ru-RU" sz="2400" dirty="0" err="1"/>
              <a:t>структурни</a:t>
            </a:r>
            <a:r>
              <a:rPr lang="ru-RU" sz="2400" dirty="0"/>
              <a:t> части от </a:t>
            </a:r>
            <a:r>
              <a:rPr lang="ru-RU" sz="2400" dirty="0" err="1"/>
              <a:t>населени</a:t>
            </a:r>
            <a:r>
              <a:rPr lang="ru-RU" sz="2400" dirty="0"/>
              <a:t> места с </a:t>
            </a:r>
            <a:r>
              <a:rPr lang="ru-RU" sz="2400" dirty="0" err="1"/>
              <a:t>непосредствено</a:t>
            </a:r>
            <a:r>
              <a:rPr lang="ru-RU" sz="2400" dirty="0"/>
              <a:t> </a:t>
            </a:r>
            <a:r>
              <a:rPr lang="ru-RU" sz="2400" dirty="0" err="1"/>
              <a:t>прилежащите</a:t>
            </a:r>
            <a:r>
              <a:rPr lang="ru-RU" sz="2400" dirty="0"/>
              <a:t> им части от </a:t>
            </a:r>
            <a:r>
              <a:rPr lang="ru-RU" sz="2400" dirty="0" err="1"/>
              <a:t>землищата</a:t>
            </a:r>
            <a:r>
              <a:rPr lang="ru-RU" sz="2400" dirty="0"/>
              <a:t>, за </a:t>
            </a:r>
            <a:r>
              <a:rPr lang="ru-RU" sz="2400" dirty="0" err="1"/>
              <a:t>населени</a:t>
            </a:r>
            <a:r>
              <a:rPr lang="ru-RU" sz="2400" dirty="0"/>
              <a:t> места и </a:t>
            </a:r>
            <a:r>
              <a:rPr lang="ru-RU" sz="2400" dirty="0" err="1"/>
              <a:t>селищни</a:t>
            </a:r>
            <a:r>
              <a:rPr lang="ru-RU" sz="2400" dirty="0"/>
              <a:t> </a:t>
            </a:r>
            <a:r>
              <a:rPr lang="ru-RU" sz="2400" dirty="0" err="1"/>
              <a:t>образувания</a:t>
            </a:r>
            <a:r>
              <a:rPr lang="ru-RU" sz="2400" dirty="0"/>
              <a:t> или на части от </a:t>
            </a:r>
            <a:r>
              <a:rPr lang="ru-RU" sz="2400" dirty="0" err="1"/>
              <a:t>тях</a:t>
            </a:r>
            <a:r>
              <a:rPr lang="ru-RU" sz="2400" dirty="0"/>
              <a:t>, </a:t>
            </a:r>
            <a:r>
              <a:rPr lang="ru-RU" sz="2400" dirty="0" err="1"/>
              <a:t>обхващащи</a:t>
            </a:r>
            <a:r>
              <a:rPr lang="ru-RU" sz="2400" dirty="0"/>
              <a:t> част от квартал, </a:t>
            </a:r>
            <a:r>
              <a:rPr lang="ru-RU" sz="2400" dirty="0" err="1"/>
              <a:t>както</a:t>
            </a:r>
            <a:r>
              <a:rPr lang="ru-RU" sz="2400" dirty="0"/>
              <a:t> и един или </a:t>
            </a:r>
            <a:r>
              <a:rPr lang="ru-RU" sz="2400" dirty="0" err="1"/>
              <a:t>повече</a:t>
            </a:r>
            <a:r>
              <a:rPr lang="ru-RU" sz="2400" dirty="0"/>
              <a:t> </a:t>
            </a:r>
            <a:r>
              <a:rPr lang="ru-RU" sz="2400" dirty="0" err="1"/>
              <a:t>квартали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да се </a:t>
            </a:r>
            <a:r>
              <a:rPr lang="ru-RU" sz="2400" dirty="0" err="1"/>
              <a:t>създава</a:t>
            </a:r>
            <a:r>
              <a:rPr lang="ru-RU" sz="2400" dirty="0"/>
              <a:t> и </a:t>
            </a:r>
            <a:r>
              <a:rPr lang="ru-RU" sz="2400" dirty="0" err="1"/>
              <a:t>когато</a:t>
            </a:r>
            <a:r>
              <a:rPr lang="ru-RU" sz="2400" dirty="0"/>
              <a:t> </a:t>
            </a:r>
            <a:r>
              <a:rPr lang="ru-RU" sz="2400" dirty="0" err="1"/>
              <a:t>няма</a:t>
            </a:r>
            <a:r>
              <a:rPr lang="ru-RU" sz="2400" dirty="0"/>
              <a:t> общ </a:t>
            </a:r>
            <a:r>
              <a:rPr lang="ru-RU" sz="2400" dirty="0" err="1"/>
              <a:t>устройствен</a:t>
            </a:r>
            <a:r>
              <a:rPr lang="ru-RU" sz="2400" dirty="0"/>
              <a:t> план, а за </a:t>
            </a:r>
            <a:r>
              <a:rPr lang="ru-RU" sz="2400" dirty="0" err="1"/>
              <a:t>териториите</a:t>
            </a:r>
            <a:r>
              <a:rPr lang="ru-RU" sz="2400" dirty="0"/>
              <a:t> </a:t>
            </a:r>
            <a:r>
              <a:rPr lang="ru-RU" sz="2400" dirty="0" err="1"/>
              <a:t>извън</a:t>
            </a:r>
            <a:r>
              <a:rPr lang="ru-RU" sz="2400" dirty="0"/>
              <a:t> </a:t>
            </a:r>
            <a:r>
              <a:rPr lang="ru-RU" sz="2400" dirty="0" err="1"/>
              <a:t>строителните</a:t>
            </a:r>
            <a:r>
              <a:rPr lang="ru-RU" sz="2400" dirty="0"/>
              <a:t> </a:t>
            </a:r>
            <a:r>
              <a:rPr lang="ru-RU" sz="2400" dirty="0" err="1"/>
              <a:t>граници</a:t>
            </a:r>
            <a:r>
              <a:rPr lang="ru-RU" sz="2400" dirty="0"/>
              <a:t> – само за </a:t>
            </a:r>
            <a:r>
              <a:rPr lang="ru-RU" sz="2400" dirty="0" err="1"/>
              <a:t>цялото</a:t>
            </a:r>
            <a:r>
              <a:rPr lang="ru-RU" sz="2400" dirty="0"/>
              <a:t> землище. В </a:t>
            </a:r>
            <a:r>
              <a:rPr lang="ru-RU" sz="2400" dirty="0" err="1"/>
              <a:t>случаите</a:t>
            </a:r>
            <a:r>
              <a:rPr lang="ru-RU" sz="2400" dirty="0"/>
              <a:t>, </a:t>
            </a:r>
            <a:r>
              <a:rPr lang="ru-RU" sz="2400" dirty="0" err="1"/>
              <a:t>когато</a:t>
            </a:r>
            <a:r>
              <a:rPr lang="ru-RU" sz="2400" dirty="0"/>
              <a:t> </a:t>
            </a:r>
            <a:r>
              <a:rPr lang="ru-RU" sz="2400" dirty="0" err="1"/>
              <a:t>плановете</a:t>
            </a:r>
            <a:r>
              <a:rPr lang="ru-RU" sz="2400" dirty="0"/>
              <a:t> за </a:t>
            </a:r>
            <a:r>
              <a:rPr lang="ru-RU" sz="2400" dirty="0" err="1"/>
              <a:t>регулация</a:t>
            </a:r>
            <a:r>
              <a:rPr lang="ru-RU" sz="2400" dirty="0"/>
              <a:t> и </a:t>
            </a:r>
            <a:r>
              <a:rPr lang="ru-RU" sz="2400" dirty="0" err="1"/>
              <a:t>застрояване</a:t>
            </a:r>
            <a:r>
              <a:rPr lang="ru-RU" sz="2400" dirty="0"/>
              <a:t> </a:t>
            </a:r>
            <a:r>
              <a:rPr lang="ru-RU" sz="2400" dirty="0" err="1"/>
              <a:t>обхващат</a:t>
            </a:r>
            <a:r>
              <a:rPr lang="ru-RU" sz="2400" dirty="0"/>
              <a:t> </a:t>
            </a:r>
            <a:r>
              <a:rPr lang="ru-RU" sz="2400" dirty="0" err="1"/>
              <a:t>цялото</a:t>
            </a:r>
            <a:r>
              <a:rPr lang="ru-RU" sz="2400" dirty="0"/>
              <a:t> населено </a:t>
            </a:r>
            <a:r>
              <a:rPr lang="ru-RU" sz="2400" dirty="0" err="1"/>
              <a:t>място</a:t>
            </a:r>
            <a:r>
              <a:rPr lang="ru-RU" sz="2400" dirty="0"/>
              <a:t> и/или </a:t>
            </a:r>
            <a:r>
              <a:rPr lang="ru-RU" sz="2400" dirty="0" err="1"/>
              <a:t>землището</a:t>
            </a:r>
            <a:r>
              <a:rPr lang="ru-RU" sz="2400" dirty="0"/>
              <a:t> </a:t>
            </a:r>
            <a:r>
              <a:rPr lang="ru-RU" sz="2400" dirty="0" err="1"/>
              <a:t>му</a:t>
            </a:r>
            <a:r>
              <a:rPr lang="ru-RU" sz="2400" dirty="0"/>
              <a:t> или </a:t>
            </a:r>
            <a:r>
              <a:rPr lang="ru-RU" sz="2400" dirty="0" err="1"/>
              <a:t>цялото</a:t>
            </a:r>
            <a:r>
              <a:rPr lang="ru-RU" sz="2400" dirty="0"/>
              <a:t> </a:t>
            </a:r>
            <a:r>
              <a:rPr lang="ru-RU" sz="2400" dirty="0" err="1"/>
              <a:t>селищно</a:t>
            </a:r>
            <a:r>
              <a:rPr lang="ru-RU" sz="2400" dirty="0"/>
              <a:t> </a:t>
            </a:r>
            <a:r>
              <a:rPr lang="ru-RU" sz="2400" dirty="0" err="1"/>
              <a:t>образувание</a:t>
            </a:r>
            <a:r>
              <a:rPr lang="ru-RU" sz="2400" dirty="0"/>
              <a:t>, те </a:t>
            </a:r>
            <a:r>
              <a:rPr lang="ru-RU" sz="2400" dirty="0" err="1"/>
              <a:t>изпълняват</a:t>
            </a:r>
            <a:r>
              <a:rPr lang="ru-RU" sz="2400" dirty="0"/>
              <a:t> и </a:t>
            </a:r>
            <a:r>
              <a:rPr lang="ru-RU" sz="2400" dirty="0" err="1"/>
              <a:t>ролята</a:t>
            </a:r>
            <a:r>
              <a:rPr lang="ru-RU" sz="2400" dirty="0"/>
              <a:t> на общ </a:t>
            </a:r>
            <a:r>
              <a:rPr lang="ru-RU" sz="2400" dirty="0" err="1"/>
              <a:t>устройствен</a:t>
            </a:r>
            <a:r>
              <a:rPr lang="ru-RU" sz="2400" dirty="0"/>
              <a:t> план за </a:t>
            </a:r>
            <a:r>
              <a:rPr lang="ru-RU" sz="2400" dirty="0" err="1"/>
              <a:t>съответната</a:t>
            </a:r>
            <a:r>
              <a:rPr lang="ru-RU" sz="2400" dirty="0"/>
              <a:t> </a:t>
            </a:r>
            <a:r>
              <a:rPr lang="ru-RU" sz="2400" dirty="0" err="1"/>
              <a:t>територия</a:t>
            </a:r>
            <a:r>
              <a:rPr lang="ru-RU" sz="2400" dirty="0"/>
              <a:t>. /Чл.109, ал.2 в сила от 01.01.2019 г./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9855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571731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ВЗАИМООТНОШЕНИЕ ОУП - ПУП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15636" y="1155470"/>
            <a:ext cx="11471564" cy="53949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Извън</a:t>
            </a:r>
            <a:r>
              <a:rPr lang="ru-RU" dirty="0"/>
              <a:t> </a:t>
            </a:r>
            <a:r>
              <a:rPr lang="ru-RU" dirty="0" err="1"/>
              <a:t>случаите</a:t>
            </a:r>
            <a:r>
              <a:rPr lang="ru-RU" dirty="0"/>
              <a:t> по ал. 2 на чл.109,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няма</a:t>
            </a:r>
            <a:r>
              <a:rPr lang="ru-RU" dirty="0"/>
              <a:t> </a:t>
            </a:r>
            <a:r>
              <a:rPr lang="ru-RU" dirty="0" err="1"/>
              <a:t>действащ</a:t>
            </a:r>
            <a:r>
              <a:rPr lang="ru-RU" dirty="0"/>
              <a:t> общ устройствен план, подробен устройствен план за един </a:t>
            </a:r>
            <a:r>
              <a:rPr lang="ru-RU" dirty="0" err="1"/>
              <a:t>поземлен</a:t>
            </a:r>
            <a:r>
              <a:rPr lang="ru-RU" dirty="0"/>
              <a:t> </a:t>
            </a:r>
            <a:r>
              <a:rPr lang="ru-RU" dirty="0" err="1"/>
              <a:t>имот</a:t>
            </a:r>
            <a:r>
              <a:rPr lang="ru-RU" dirty="0"/>
              <a:t> или за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</a:t>
            </a:r>
            <a:r>
              <a:rPr lang="ru-RU" dirty="0" err="1"/>
              <a:t>извън</a:t>
            </a:r>
            <a:r>
              <a:rPr lang="ru-RU" dirty="0"/>
              <a:t> </a:t>
            </a:r>
            <a:r>
              <a:rPr lang="ru-RU" dirty="0" err="1"/>
              <a:t>границите</a:t>
            </a:r>
            <a:r>
              <a:rPr lang="ru-RU" dirty="0"/>
              <a:t> на </a:t>
            </a:r>
            <a:r>
              <a:rPr lang="ru-RU" dirty="0" err="1"/>
              <a:t>урбанизираните</a:t>
            </a:r>
            <a:r>
              <a:rPr lang="ru-RU" dirty="0"/>
              <a:t> </a:t>
            </a:r>
            <a:r>
              <a:rPr lang="ru-RU" dirty="0" err="1"/>
              <a:t>територии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разработва</a:t>
            </a:r>
            <a:r>
              <a:rPr lang="ru-RU" dirty="0"/>
              <a:t> за:</a:t>
            </a:r>
          </a:p>
          <a:p>
            <a:pPr marL="0" indent="0" algn="just">
              <a:buNone/>
            </a:pPr>
            <a:r>
              <a:rPr lang="ru-RU" dirty="0"/>
              <a:t>1.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значение;</a:t>
            </a:r>
          </a:p>
          <a:p>
            <a:pPr marL="0" indent="0" algn="just">
              <a:buNone/>
            </a:pPr>
            <a:r>
              <a:rPr lang="ru-RU" dirty="0"/>
              <a:t>2. </a:t>
            </a:r>
            <a:r>
              <a:rPr lang="ru-RU" dirty="0" err="1"/>
              <a:t>национални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 по </a:t>
            </a:r>
            <a:r>
              <a:rPr lang="ru-RU" dirty="0" err="1"/>
              <a:t>смисъла</a:t>
            </a:r>
            <a:r>
              <a:rPr lang="ru-RU" dirty="0"/>
              <a:t> на Закона за </a:t>
            </a:r>
            <a:r>
              <a:rPr lang="ru-RU" dirty="0" err="1"/>
              <a:t>държавната</a:t>
            </a:r>
            <a:r>
              <a:rPr lang="ru-RU" dirty="0"/>
              <a:t> </a:t>
            </a:r>
            <a:r>
              <a:rPr lang="ru-RU" dirty="0" err="1"/>
              <a:t>собственост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3.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регионално</a:t>
            </a:r>
            <a:r>
              <a:rPr lang="ru-RU" dirty="0"/>
              <a:t> значение;</a:t>
            </a:r>
          </a:p>
          <a:p>
            <a:pPr marL="0" indent="0" algn="just">
              <a:buNone/>
            </a:pPr>
            <a:r>
              <a:rPr lang="ru-RU" dirty="0"/>
              <a:t>4. </a:t>
            </a:r>
            <a:r>
              <a:rPr lang="ru-RU" dirty="0" err="1"/>
              <a:t>общински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 от </a:t>
            </a:r>
            <a:r>
              <a:rPr lang="ru-RU" dirty="0" err="1"/>
              <a:t>първостепенно</a:t>
            </a:r>
            <a:r>
              <a:rPr lang="ru-RU" dirty="0"/>
              <a:t> значение;</a:t>
            </a:r>
          </a:p>
          <a:p>
            <a:pPr marL="0" indent="0" algn="just">
              <a:buNone/>
            </a:pPr>
            <a:r>
              <a:rPr lang="ru-RU" dirty="0"/>
              <a:t>5. </a:t>
            </a:r>
            <a:r>
              <a:rPr lang="ru-RU" dirty="0" err="1"/>
              <a:t>обекти</a:t>
            </a:r>
            <a:r>
              <a:rPr lang="ru-RU" dirty="0"/>
              <a:t> – публична </a:t>
            </a:r>
            <a:r>
              <a:rPr lang="ru-RU" dirty="0" err="1"/>
              <a:t>собственост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6. </a:t>
            </a:r>
            <a:r>
              <a:rPr lang="ru-RU" dirty="0" err="1"/>
              <a:t>обекти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сертификат за </a:t>
            </a:r>
            <a:r>
              <a:rPr lang="ru-RU" dirty="0" err="1"/>
              <a:t>клас</a:t>
            </a:r>
            <a:r>
              <a:rPr lang="ru-RU" dirty="0"/>
              <a:t> инвестиция по Закона за </a:t>
            </a:r>
            <a:r>
              <a:rPr lang="ru-RU" dirty="0" err="1"/>
              <a:t>насърчаване</a:t>
            </a:r>
            <a:r>
              <a:rPr lang="ru-RU" dirty="0"/>
              <a:t> на </a:t>
            </a:r>
            <a:r>
              <a:rPr lang="ru-RU" dirty="0" err="1"/>
              <a:t>инвестициите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7.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инфраструктура;</a:t>
            </a:r>
          </a:p>
          <a:p>
            <a:pPr marL="0" indent="0" algn="just">
              <a:buNone/>
            </a:pPr>
            <a:r>
              <a:rPr lang="ru-RU" dirty="0"/>
              <a:t>8. </a:t>
            </a:r>
            <a:r>
              <a:rPr lang="ru-RU" dirty="0" err="1"/>
              <a:t>специални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отбраната</a:t>
            </a:r>
            <a:r>
              <a:rPr lang="ru-RU" dirty="0"/>
              <a:t> и </a:t>
            </a:r>
            <a:r>
              <a:rPr lang="ru-RU" dirty="0" err="1"/>
              <a:t>сигурността</a:t>
            </a:r>
            <a:r>
              <a:rPr lang="ru-RU" dirty="0"/>
              <a:t> на </a:t>
            </a:r>
            <a:r>
              <a:rPr lang="ru-RU" dirty="0" err="1"/>
              <a:t>страната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9. </a:t>
            </a:r>
            <a:r>
              <a:rPr lang="ru-RU" dirty="0" err="1"/>
              <a:t>обекти</a:t>
            </a:r>
            <a:r>
              <a:rPr lang="ru-RU" dirty="0"/>
              <a:t> в </a:t>
            </a:r>
            <a:r>
              <a:rPr lang="ru-RU" dirty="0" err="1"/>
              <a:t>райони</a:t>
            </a:r>
            <a:r>
              <a:rPr lang="ru-RU" dirty="0"/>
              <a:t> за </a:t>
            </a:r>
            <a:r>
              <a:rPr lang="ru-RU" dirty="0" err="1"/>
              <a:t>целенасочена</a:t>
            </a:r>
            <a:r>
              <a:rPr lang="ru-RU" dirty="0"/>
              <a:t> </a:t>
            </a:r>
            <a:r>
              <a:rPr lang="ru-RU" dirty="0" err="1"/>
              <a:t>подкрепа</a:t>
            </a:r>
            <a:r>
              <a:rPr lang="ru-RU" dirty="0"/>
              <a:t> от </a:t>
            </a:r>
            <a:r>
              <a:rPr lang="ru-RU" dirty="0" err="1"/>
              <a:t>държавата</a:t>
            </a:r>
            <a:r>
              <a:rPr lang="ru-RU" dirty="0"/>
              <a:t> по Закона за </a:t>
            </a:r>
            <a:r>
              <a:rPr lang="ru-RU" dirty="0" err="1"/>
              <a:t>регионалното</a:t>
            </a:r>
            <a:r>
              <a:rPr lang="ru-RU" dirty="0"/>
              <a:t> развитие </a:t>
            </a:r>
            <a:r>
              <a:rPr lang="ru-RU" dirty="0" err="1"/>
              <a:t>въз</a:t>
            </a:r>
            <a:r>
              <a:rPr lang="ru-RU" dirty="0"/>
              <a:t> основа на решение на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10. </a:t>
            </a:r>
            <a:r>
              <a:rPr lang="ru-RU" dirty="0" err="1"/>
              <a:t>недвижими</a:t>
            </a:r>
            <a:r>
              <a:rPr lang="ru-RU" dirty="0"/>
              <a:t> </a:t>
            </a:r>
            <a:r>
              <a:rPr lang="ru-RU" dirty="0" err="1"/>
              <a:t>културни</a:t>
            </a:r>
            <a:r>
              <a:rPr lang="ru-RU" dirty="0"/>
              <a:t> ценности;</a:t>
            </a:r>
          </a:p>
          <a:p>
            <a:pPr marL="0" indent="0" algn="just">
              <a:buNone/>
            </a:pPr>
            <a:r>
              <a:rPr lang="ru-RU" dirty="0"/>
              <a:t>11. </a:t>
            </a:r>
            <a:r>
              <a:rPr lang="ru-RU" dirty="0" err="1"/>
              <a:t>обекти</a:t>
            </a:r>
            <a:r>
              <a:rPr lang="ru-RU" dirty="0"/>
              <a:t> по чл. 12, ал. 3.</a:t>
            </a:r>
          </a:p>
          <a:p>
            <a:pPr marL="0" indent="0" algn="just">
              <a:buNone/>
            </a:pPr>
            <a:r>
              <a:rPr lang="ru-RU" dirty="0"/>
              <a:t>/Чл. 109, ал.3, в сила от 01.01.2019 г./</a:t>
            </a:r>
          </a:p>
        </p:txBody>
      </p:sp>
    </p:spTree>
    <p:extLst>
      <p:ext uri="{BB962C8B-B14F-4D97-AF65-F5344CB8AC3E}">
        <p14:creationId xmlns:p14="http://schemas.microsoft.com/office/powerpoint/2010/main" val="156014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555105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ВЗАИМООТНОШЕНИЕ ОУП - ПУП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307571" y="1524000"/>
            <a:ext cx="11579629" cy="5145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Чл. 59. (1) (В сила от 1.01.2019 г.) </a:t>
            </a:r>
            <a:r>
              <a:rPr lang="ru-RU" sz="2800" dirty="0" err="1"/>
              <a:t>Извън</a:t>
            </a:r>
            <a:r>
              <a:rPr lang="ru-RU" sz="2800" dirty="0"/>
              <a:t> </a:t>
            </a:r>
            <a:r>
              <a:rPr lang="ru-RU" sz="2800" dirty="0" err="1"/>
              <a:t>границите</a:t>
            </a:r>
            <a:r>
              <a:rPr lang="ru-RU" sz="2800" dirty="0"/>
              <a:t> на </a:t>
            </a:r>
            <a:r>
              <a:rPr lang="ru-RU" sz="2800" dirty="0" err="1"/>
              <a:t>урбанизираните</a:t>
            </a:r>
            <a:r>
              <a:rPr lang="ru-RU" sz="2800" dirty="0"/>
              <a:t> </a:t>
            </a:r>
            <a:r>
              <a:rPr lang="ru-RU" sz="2800" dirty="0" err="1"/>
              <a:t>територии</a:t>
            </a:r>
            <a:r>
              <a:rPr lang="ru-RU" sz="2800" dirty="0"/>
              <a:t> </a:t>
            </a:r>
            <a:r>
              <a:rPr lang="ru-RU" sz="2800" dirty="0" err="1"/>
              <a:t>застрояване</a:t>
            </a:r>
            <a:r>
              <a:rPr lang="ru-RU" sz="2800" dirty="0"/>
              <a:t> се допуска при </a:t>
            </a:r>
            <a:r>
              <a:rPr lang="ru-RU" sz="2800" dirty="0" err="1"/>
              <a:t>спазване</a:t>
            </a:r>
            <a:r>
              <a:rPr lang="ru-RU" sz="2800" dirty="0"/>
              <a:t> на </a:t>
            </a:r>
            <a:r>
              <a:rPr lang="ru-RU" sz="2800" dirty="0" err="1"/>
              <a:t>предвижданията</a:t>
            </a:r>
            <a:r>
              <a:rPr lang="ru-RU" sz="2800" dirty="0"/>
              <a:t> на </a:t>
            </a:r>
            <a:r>
              <a:rPr lang="ru-RU" sz="2800" dirty="0" err="1"/>
              <a:t>действащ</a:t>
            </a:r>
            <a:r>
              <a:rPr lang="ru-RU" sz="2800" dirty="0"/>
              <a:t> общ устройствен план за </a:t>
            </a:r>
            <a:r>
              <a:rPr lang="ru-RU" sz="2800" dirty="0" err="1"/>
              <a:t>територията</a:t>
            </a:r>
            <a:r>
              <a:rPr lang="ru-RU" sz="2800" dirty="0"/>
              <a:t> на </a:t>
            </a:r>
            <a:r>
              <a:rPr lang="ru-RU" sz="2800" dirty="0" err="1"/>
              <a:t>общината</a:t>
            </a:r>
            <a:r>
              <a:rPr lang="ru-RU" sz="2800" dirty="0"/>
              <a:t> или за част от </a:t>
            </a:r>
            <a:r>
              <a:rPr lang="ru-RU" sz="2800" dirty="0" err="1"/>
              <a:t>нея</a:t>
            </a:r>
            <a:r>
              <a:rPr lang="ru-RU" sz="2800" dirty="0"/>
              <a:t> и </a:t>
            </a:r>
            <a:r>
              <a:rPr lang="ru-RU" sz="2800" dirty="0" err="1"/>
              <a:t>въз</a:t>
            </a:r>
            <a:r>
              <a:rPr lang="ru-RU" sz="2800" dirty="0"/>
              <a:t> основа на </a:t>
            </a:r>
            <a:r>
              <a:rPr lang="ru-RU" sz="2800" dirty="0" err="1"/>
              <a:t>действащ</a:t>
            </a:r>
            <a:r>
              <a:rPr lang="ru-RU" sz="2800" dirty="0"/>
              <a:t> план за </a:t>
            </a:r>
            <a:r>
              <a:rPr lang="ru-RU" sz="2800" dirty="0" err="1"/>
              <a:t>застрояване</a:t>
            </a:r>
            <a:r>
              <a:rPr lang="ru-RU" sz="2800" dirty="0"/>
              <a:t> за </a:t>
            </a:r>
            <a:r>
              <a:rPr lang="ru-RU" sz="2800" dirty="0" err="1"/>
              <a:t>поземлен</a:t>
            </a:r>
            <a:r>
              <a:rPr lang="ru-RU" sz="2800" dirty="0"/>
              <a:t> </a:t>
            </a:r>
            <a:r>
              <a:rPr lang="ru-RU" sz="2800" dirty="0" err="1"/>
              <a:t>имот</a:t>
            </a:r>
            <a:r>
              <a:rPr lang="ru-RU" sz="2800" dirty="0"/>
              <a:t> или за </a:t>
            </a:r>
            <a:r>
              <a:rPr lang="ru-RU" sz="2800" dirty="0" err="1"/>
              <a:t>група</a:t>
            </a:r>
            <a:r>
              <a:rPr lang="ru-RU" sz="2800" dirty="0"/>
              <a:t> </a:t>
            </a:r>
            <a:r>
              <a:rPr lang="ru-RU" sz="2800" dirty="0" err="1"/>
              <a:t>поземлени</a:t>
            </a:r>
            <a:r>
              <a:rPr lang="ru-RU" sz="2800" dirty="0"/>
              <a:t> </a:t>
            </a:r>
            <a:r>
              <a:rPr lang="ru-RU" sz="2800" dirty="0" err="1"/>
              <a:t>имоти</a:t>
            </a:r>
            <a:r>
              <a:rPr lang="ru-RU" sz="2800" dirty="0"/>
              <a:t> или парцеларен план за </a:t>
            </a:r>
            <a:r>
              <a:rPr lang="ru-RU" sz="2800" dirty="0" err="1"/>
              <a:t>елементите</a:t>
            </a:r>
            <a:r>
              <a:rPr lang="ru-RU" sz="2800" dirty="0"/>
              <a:t> на </a:t>
            </a:r>
            <a:r>
              <a:rPr lang="ru-RU" sz="2800" dirty="0" err="1"/>
              <a:t>техническата</a:t>
            </a:r>
            <a:r>
              <a:rPr lang="ru-RU" sz="2800" dirty="0"/>
              <a:t> инфраструктура, след </a:t>
            </a:r>
            <a:r>
              <a:rPr lang="ru-RU" sz="2800" dirty="0" err="1"/>
              <a:t>промяна</a:t>
            </a:r>
            <a:r>
              <a:rPr lang="ru-RU" sz="2800" dirty="0"/>
              <a:t> на </a:t>
            </a:r>
            <a:r>
              <a:rPr lang="ru-RU" sz="2800" dirty="0" err="1"/>
              <a:t>предназначението</a:t>
            </a:r>
            <a:r>
              <a:rPr lang="ru-RU" sz="2800" dirty="0"/>
              <a:t> на </a:t>
            </a:r>
            <a:r>
              <a:rPr lang="ru-RU" sz="2800" dirty="0" err="1"/>
              <a:t>земята</a:t>
            </a:r>
            <a:r>
              <a:rPr lang="ru-RU" sz="2800" dirty="0"/>
              <a:t>, </a:t>
            </a:r>
            <a:r>
              <a:rPr lang="ru-RU" sz="2800" dirty="0" err="1"/>
              <a:t>когато</a:t>
            </a:r>
            <a:r>
              <a:rPr lang="ru-RU" sz="2800" dirty="0"/>
              <a:t> </a:t>
            </a:r>
            <a:r>
              <a:rPr lang="ru-RU" sz="2800" dirty="0" err="1"/>
              <a:t>това</a:t>
            </a:r>
            <a:r>
              <a:rPr lang="ru-RU" sz="2800" dirty="0"/>
              <a:t> се </a:t>
            </a:r>
            <a:r>
              <a:rPr lang="ru-RU" sz="2800" dirty="0" err="1"/>
              <a:t>изисква</a:t>
            </a:r>
            <a:r>
              <a:rPr lang="ru-RU" sz="2800" dirty="0"/>
              <a:t> по </a:t>
            </a:r>
            <a:r>
              <a:rPr lang="ru-RU" sz="2800" dirty="0" err="1"/>
              <a:t>реда</a:t>
            </a:r>
            <a:r>
              <a:rPr lang="ru-RU" sz="2800" dirty="0"/>
              <a:t> на </a:t>
            </a:r>
            <a:r>
              <a:rPr lang="ru-RU" sz="2800" dirty="0" err="1"/>
              <a:t>специален</a:t>
            </a:r>
            <a:r>
              <a:rPr lang="ru-RU" sz="2800" dirty="0"/>
              <a:t> закон, </a:t>
            </a:r>
            <a:r>
              <a:rPr lang="ru-RU" sz="2800" dirty="0" err="1"/>
              <a:t>освен</a:t>
            </a:r>
            <a:r>
              <a:rPr lang="ru-RU" sz="2800" dirty="0"/>
              <a:t> в </a:t>
            </a:r>
            <a:r>
              <a:rPr lang="ru-RU" sz="2800" dirty="0" err="1"/>
              <a:t>случаите</a:t>
            </a:r>
            <a:r>
              <a:rPr lang="ru-RU" sz="2800" dirty="0"/>
              <a:t> по чл. 109, ал. 2 и 3.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96096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89462" y="224444"/>
            <a:ext cx="10681853" cy="698269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ПРОЦЕДИРАНЕ НА ПУП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48393" y="1105593"/>
            <a:ext cx="11188931" cy="562771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Чл. 124. </a:t>
            </a:r>
            <a:r>
              <a:rPr lang="ru-RU" dirty="0" smtClean="0"/>
              <a:t>(</a:t>
            </a:r>
            <a:r>
              <a:rPr lang="ru-RU" dirty="0"/>
              <a:t>1) </a:t>
            </a:r>
            <a:r>
              <a:rPr lang="ru-RU" dirty="0" err="1"/>
              <a:t>Общинският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приема решение за </a:t>
            </a:r>
            <a:r>
              <a:rPr lang="ru-RU" dirty="0" err="1"/>
              <a:t>изработване</a:t>
            </a:r>
            <a:r>
              <a:rPr lang="ru-RU" dirty="0"/>
              <a:t> на проект за общ </a:t>
            </a:r>
            <a:r>
              <a:rPr lang="ru-RU" dirty="0" err="1"/>
              <a:t>устройствен</a:t>
            </a:r>
            <a:r>
              <a:rPr lang="ru-RU" dirty="0"/>
              <a:t> план по предложение на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, </a:t>
            </a:r>
            <a:r>
              <a:rPr lang="ru-RU" dirty="0" err="1"/>
              <a:t>придружено</a:t>
            </a:r>
            <a:r>
              <a:rPr lang="ru-RU" dirty="0"/>
              <a:t> от задание по чл. 125.</a:t>
            </a:r>
          </a:p>
          <a:p>
            <a:pPr algn="just"/>
            <a:r>
              <a:rPr lang="ru-RU" dirty="0"/>
              <a:t>(2) </a:t>
            </a:r>
            <a:r>
              <a:rPr lang="ru-RU" dirty="0" smtClean="0"/>
              <a:t>Разрешение </a:t>
            </a:r>
            <a:r>
              <a:rPr lang="ru-RU" dirty="0"/>
              <a:t>за </a:t>
            </a:r>
            <a:r>
              <a:rPr lang="ru-RU" dirty="0" err="1"/>
              <a:t>изработване</a:t>
            </a:r>
            <a:r>
              <a:rPr lang="ru-RU" dirty="0"/>
              <a:t> на проект за общ </a:t>
            </a:r>
            <a:r>
              <a:rPr lang="ru-RU" dirty="0" err="1"/>
              <a:t>устройствен</a:t>
            </a:r>
            <a:r>
              <a:rPr lang="ru-RU" dirty="0"/>
              <a:t> план на </a:t>
            </a:r>
            <a:r>
              <a:rPr lang="ru-RU" dirty="0" err="1"/>
              <a:t>селищно</a:t>
            </a:r>
            <a:r>
              <a:rPr lang="ru-RU" dirty="0"/>
              <a:t> </a:t>
            </a:r>
            <a:r>
              <a:rPr lang="ru-RU" dirty="0" err="1"/>
              <a:t>образувание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 и на </a:t>
            </a:r>
            <a:r>
              <a:rPr lang="ru-RU" dirty="0" err="1"/>
              <a:t>общините</a:t>
            </a:r>
            <a:r>
              <a:rPr lang="ru-RU" dirty="0"/>
              <a:t> по Закона за </a:t>
            </a:r>
            <a:r>
              <a:rPr lang="ru-RU" dirty="0" err="1"/>
              <a:t>устройството</a:t>
            </a:r>
            <a:r>
              <a:rPr lang="ru-RU" dirty="0"/>
              <a:t> на </a:t>
            </a:r>
            <a:r>
              <a:rPr lang="ru-RU" dirty="0" err="1"/>
              <a:t>Черноморското</a:t>
            </a:r>
            <a:r>
              <a:rPr lang="ru-RU" dirty="0"/>
              <a:t> </a:t>
            </a:r>
            <a:r>
              <a:rPr lang="ru-RU" dirty="0" err="1"/>
              <a:t>крайбрежие</a:t>
            </a:r>
            <a:r>
              <a:rPr lang="ru-RU" dirty="0"/>
              <a:t> се </a:t>
            </a:r>
            <a:r>
              <a:rPr lang="ru-RU" dirty="0" err="1"/>
              <a:t>дава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Чл. 124а. </a:t>
            </a:r>
            <a:r>
              <a:rPr lang="ru-RU" dirty="0" smtClean="0"/>
              <a:t> (</a:t>
            </a:r>
            <a:r>
              <a:rPr lang="ru-RU" dirty="0"/>
              <a:t>1) Разрешение за </a:t>
            </a:r>
            <a:r>
              <a:rPr lang="ru-RU" dirty="0" err="1"/>
              <a:t>изработване</a:t>
            </a:r>
            <a:r>
              <a:rPr lang="ru-RU" dirty="0"/>
              <a:t> на проект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се </a:t>
            </a:r>
            <a:r>
              <a:rPr lang="ru-RU" dirty="0" err="1"/>
              <a:t>дава</a:t>
            </a:r>
            <a:r>
              <a:rPr lang="ru-RU" dirty="0"/>
              <a:t> с решение на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по предложение на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. По </a:t>
            </a:r>
            <a:r>
              <a:rPr lang="ru-RU" dirty="0" err="1"/>
              <a:t>този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се </a:t>
            </a:r>
            <a:r>
              <a:rPr lang="ru-RU" dirty="0" err="1"/>
              <a:t>разрешава</a:t>
            </a:r>
            <a:r>
              <a:rPr lang="ru-RU" dirty="0"/>
              <a:t> и </a:t>
            </a:r>
            <a:r>
              <a:rPr lang="ru-RU" dirty="0" err="1"/>
              <a:t>изработването</a:t>
            </a:r>
            <a:r>
              <a:rPr lang="ru-RU" dirty="0"/>
              <a:t> на проект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на </a:t>
            </a:r>
            <a:r>
              <a:rPr lang="ru-RU" dirty="0" err="1"/>
              <a:t>селищно</a:t>
            </a:r>
            <a:r>
              <a:rPr lang="ru-RU" dirty="0"/>
              <a:t> </a:t>
            </a:r>
            <a:r>
              <a:rPr lang="ru-RU" dirty="0" err="1"/>
              <a:t>образувание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значение, </a:t>
            </a:r>
            <a:r>
              <a:rPr lang="ru-RU" dirty="0" err="1"/>
              <a:t>както</a:t>
            </a:r>
            <a:r>
              <a:rPr lang="ru-RU" dirty="0"/>
              <a:t> и на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</a:t>
            </a:r>
            <a:r>
              <a:rPr lang="ru-RU" dirty="0" err="1"/>
              <a:t>извън</a:t>
            </a:r>
            <a:r>
              <a:rPr lang="ru-RU" dirty="0"/>
              <a:t> </a:t>
            </a:r>
            <a:r>
              <a:rPr lang="ru-RU" dirty="0" err="1"/>
              <a:t>границите</a:t>
            </a:r>
            <a:r>
              <a:rPr lang="ru-RU" dirty="0"/>
              <a:t> на </a:t>
            </a:r>
            <a:r>
              <a:rPr lang="ru-RU" dirty="0" err="1"/>
              <a:t>урбанизираните</a:t>
            </a:r>
            <a:r>
              <a:rPr lang="ru-RU" dirty="0"/>
              <a:t> </a:t>
            </a:r>
            <a:r>
              <a:rPr lang="ru-RU" dirty="0" err="1"/>
              <a:t>територии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Разрешение за </a:t>
            </a:r>
            <a:r>
              <a:rPr lang="ru-RU" dirty="0" err="1"/>
              <a:t>изработване</a:t>
            </a:r>
            <a:r>
              <a:rPr lang="ru-RU" dirty="0"/>
              <a:t> на проект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на част от </a:t>
            </a:r>
            <a:r>
              <a:rPr lang="ru-RU" dirty="0" err="1"/>
              <a:t>урбанизирана</a:t>
            </a:r>
            <a:r>
              <a:rPr lang="ru-RU" dirty="0"/>
              <a:t> </a:t>
            </a:r>
            <a:r>
              <a:rPr lang="ru-RU" dirty="0" err="1"/>
              <a:t>територия</a:t>
            </a:r>
            <a:r>
              <a:rPr lang="ru-RU" dirty="0"/>
              <a:t> (с </a:t>
            </a:r>
            <a:r>
              <a:rPr lang="ru-RU" dirty="0" err="1"/>
              <a:t>изключение</a:t>
            </a:r>
            <a:r>
              <a:rPr lang="ru-RU" dirty="0"/>
              <a:t> на </a:t>
            </a:r>
            <a:r>
              <a:rPr lang="ru-RU" dirty="0" err="1"/>
              <a:t>селищните</a:t>
            </a:r>
            <a:r>
              <a:rPr lang="ru-RU" dirty="0"/>
              <a:t> </a:t>
            </a:r>
            <a:r>
              <a:rPr lang="ru-RU" dirty="0" err="1"/>
              <a:t>образувания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значение) в обхват до един квартал, а в </a:t>
            </a:r>
            <a:r>
              <a:rPr lang="ru-RU" dirty="0" err="1"/>
              <a:t>Столичната</a:t>
            </a:r>
            <a:r>
              <a:rPr lang="ru-RU" dirty="0"/>
              <a:t> община и в </a:t>
            </a:r>
            <a:r>
              <a:rPr lang="ru-RU" dirty="0" err="1"/>
              <a:t>градовете</a:t>
            </a:r>
            <a:r>
              <a:rPr lang="ru-RU" dirty="0"/>
              <a:t> с </a:t>
            </a:r>
            <a:r>
              <a:rPr lang="ru-RU" dirty="0" err="1"/>
              <a:t>районно</a:t>
            </a:r>
            <a:r>
              <a:rPr lang="ru-RU" dirty="0"/>
              <a:t> деление - в обхват до три квартала, се </a:t>
            </a:r>
            <a:r>
              <a:rPr lang="ru-RU" dirty="0" err="1"/>
              <a:t>дава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по предложение на </a:t>
            </a:r>
            <a:r>
              <a:rPr lang="ru-RU" dirty="0" err="1"/>
              <a:t>главния</a:t>
            </a:r>
            <a:r>
              <a:rPr lang="ru-RU" dirty="0"/>
              <a:t> </a:t>
            </a:r>
            <a:r>
              <a:rPr lang="ru-RU" dirty="0" err="1"/>
              <a:t>архитект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(3) Разрешение за </a:t>
            </a:r>
            <a:r>
              <a:rPr lang="ru-RU" dirty="0" err="1"/>
              <a:t>изработване</a:t>
            </a:r>
            <a:r>
              <a:rPr lang="ru-RU" dirty="0"/>
              <a:t> на проект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за </a:t>
            </a:r>
            <a:r>
              <a:rPr lang="ru-RU" dirty="0" err="1"/>
              <a:t>изграждане</a:t>
            </a:r>
            <a:r>
              <a:rPr lang="ru-RU" dirty="0"/>
              <a:t> на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регионално</a:t>
            </a:r>
            <a:r>
              <a:rPr lang="ru-RU" dirty="0"/>
              <a:t> значение или </a:t>
            </a:r>
            <a:r>
              <a:rPr lang="ru-RU" dirty="0" err="1"/>
              <a:t>разположени</a:t>
            </a:r>
            <a:r>
              <a:rPr lang="ru-RU" dirty="0"/>
              <a:t> на </a:t>
            </a:r>
            <a:r>
              <a:rPr lang="ru-RU" dirty="0" err="1"/>
              <a:t>територията</a:t>
            </a:r>
            <a:r>
              <a:rPr lang="ru-RU" dirty="0"/>
              <a:t> на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една</a:t>
            </a:r>
            <a:r>
              <a:rPr lang="ru-RU" dirty="0"/>
              <a:t> община се </a:t>
            </a:r>
            <a:r>
              <a:rPr lang="ru-RU" dirty="0" err="1"/>
              <a:t>дава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областния</a:t>
            </a:r>
            <a:r>
              <a:rPr lang="ru-RU" dirty="0"/>
              <a:t> </a:t>
            </a:r>
            <a:r>
              <a:rPr lang="ru-RU" dirty="0" err="1"/>
              <a:t>управител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(4) </a:t>
            </a:r>
            <a:r>
              <a:rPr lang="ru-RU" dirty="0" smtClean="0"/>
              <a:t>Разрешение </a:t>
            </a:r>
            <a:r>
              <a:rPr lang="ru-RU" dirty="0"/>
              <a:t>за </a:t>
            </a:r>
            <a:r>
              <a:rPr lang="ru-RU" dirty="0" err="1"/>
              <a:t>изработване</a:t>
            </a:r>
            <a:r>
              <a:rPr lang="ru-RU" dirty="0"/>
              <a:t> на проект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се </a:t>
            </a:r>
            <a:r>
              <a:rPr lang="ru-RU" dirty="0" err="1"/>
              <a:t>дава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 за: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обекти</a:t>
            </a:r>
            <a:r>
              <a:rPr lang="ru-RU" dirty="0"/>
              <a:t> с обхват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една</a:t>
            </a:r>
            <a:r>
              <a:rPr lang="ru-RU" dirty="0"/>
              <a:t> </a:t>
            </a:r>
            <a:r>
              <a:rPr lang="ru-RU" dirty="0" err="1"/>
              <a:t>област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 и/или </a:t>
            </a:r>
            <a:r>
              <a:rPr lang="ru-RU" dirty="0" err="1"/>
              <a:t>национални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3. </a:t>
            </a:r>
            <a:r>
              <a:rPr lang="ru-RU" dirty="0" err="1"/>
              <a:t>републиканските</a:t>
            </a:r>
            <a:r>
              <a:rPr lang="ru-RU" dirty="0"/>
              <a:t> </a:t>
            </a:r>
            <a:r>
              <a:rPr lang="ru-RU" dirty="0" err="1"/>
              <a:t>пътища</a:t>
            </a:r>
            <a:r>
              <a:rPr lang="ru-RU" dirty="0"/>
              <a:t>, </a:t>
            </a:r>
            <a:r>
              <a:rPr lang="ru-RU" dirty="0" err="1"/>
              <a:t>железопътните</a:t>
            </a:r>
            <a:r>
              <a:rPr lang="ru-RU" dirty="0"/>
              <a:t> магистрали и </a:t>
            </a:r>
            <a:r>
              <a:rPr lang="ru-RU" dirty="0" err="1"/>
              <a:t>железопътните</a:t>
            </a:r>
            <a:r>
              <a:rPr lang="ru-RU" dirty="0"/>
              <a:t> линии.</a:t>
            </a:r>
          </a:p>
          <a:p>
            <a:pPr algn="just"/>
            <a:r>
              <a:rPr lang="ru-RU" dirty="0"/>
              <a:t>(5) Разрешение за </a:t>
            </a:r>
            <a:r>
              <a:rPr lang="ru-RU" dirty="0" err="1"/>
              <a:t>изработване</a:t>
            </a:r>
            <a:r>
              <a:rPr lang="ru-RU" dirty="0"/>
              <a:t> на проект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даде</a:t>
            </a:r>
            <a:r>
              <a:rPr lang="ru-RU" dirty="0"/>
              <a:t> от </a:t>
            </a:r>
            <a:r>
              <a:rPr lang="ru-RU" dirty="0" err="1"/>
              <a:t>органите</a:t>
            </a:r>
            <a:r>
              <a:rPr lang="ru-RU" dirty="0"/>
              <a:t> по ал. 1 - 4 и по </a:t>
            </a:r>
            <a:r>
              <a:rPr lang="ru-RU" dirty="0" err="1"/>
              <a:t>искане</a:t>
            </a:r>
            <a:r>
              <a:rPr lang="ru-RU" dirty="0"/>
              <a:t> и за сметка от </a:t>
            </a:r>
            <a:r>
              <a:rPr lang="ru-RU" dirty="0" err="1"/>
              <a:t>заинтересувани</a:t>
            </a:r>
            <a:r>
              <a:rPr lang="ru-RU" dirty="0"/>
              <a:t> лица - </a:t>
            </a:r>
            <a:r>
              <a:rPr lang="ru-RU" dirty="0" err="1"/>
              <a:t>собственици</a:t>
            </a:r>
            <a:r>
              <a:rPr lang="ru-RU" dirty="0"/>
              <a:t> на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, </a:t>
            </a:r>
            <a:r>
              <a:rPr lang="ru-RU" dirty="0" err="1"/>
              <a:t>концесионери</a:t>
            </a:r>
            <a:r>
              <a:rPr lang="ru-RU" dirty="0"/>
              <a:t>, лица,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имат</a:t>
            </a:r>
            <a:r>
              <a:rPr lang="ru-RU" dirty="0"/>
              <a:t> право да строят в чужд </a:t>
            </a:r>
            <a:r>
              <a:rPr lang="ru-RU" dirty="0" err="1"/>
              <a:t>имот</a:t>
            </a:r>
            <a:r>
              <a:rPr lang="ru-RU" dirty="0"/>
              <a:t> по </a:t>
            </a:r>
            <a:r>
              <a:rPr lang="ru-RU" dirty="0" err="1"/>
              <a:t>силата</a:t>
            </a:r>
            <a:r>
              <a:rPr lang="ru-RU" dirty="0"/>
              <a:t> на закон, или </a:t>
            </a:r>
            <a:r>
              <a:rPr lang="ru-RU" dirty="0" err="1"/>
              <a:t>други</a:t>
            </a:r>
            <a:r>
              <a:rPr lang="ru-RU" dirty="0"/>
              <a:t> лица, </a:t>
            </a:r>
            <a:r>
              <a:rPr lang="ru-RU" dirty="0" err="1"/>
              <a:t>определени</a:t>
            </a:r>
            <a:r>
              <a:rPr lang="ru-RU" dirty="0"/>
              <a:t> в закон.</a:t>
            </a: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91271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97281" y="349135"/>
            <a:ext cx="10405744" cy="4821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ПРОЦЕДИРАНЕ НА ПУП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97282" y="1221971"/>
            <a:ext cx="10482348" cy="5403273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(6) Разрешение за </a:t>
            </a:r>
            <a:r>
              <a:rPr lang="ru-RU" dirty="0" err="1"/>
              <a:t>изработване</a:t>
            </a:r>
            <a:r>
              <a:rPr lang="ru-RU" dirty="0"/>
              <a:t> на </a:t>
            </a:r>
            <a:r>
              <a:rPr lang="ru-RU" dirty="0" err="1"/>
              <a:t>подробни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за </a:t>
            </a:r>
            <a:r>
              <a:rPr lang="ru-RU" dirty="0" err="1"/>
              <a:t>територии</a:t>
            </a:r>
            <a:r>
              <a:rPr lang="ru-RU" dirty="0"/>
              <a:t>,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предвижда</a:t>
            </a:r>
            <a:r>
              <a:rPr lang="ru-RU" dirty="0"/>
              <a:t> </a:t>
            </a:r>
            <a:r>
              <a:rPr lang="ru-RU" dirty="0" err="1"/>
              <a:t>изграждане</a:t>
            </a:r>
            <a:r>
              <a:rPr lang="ru-RU" dirty="0"/>
              <a:t> на </a:t>
            </a:r>
            <a:r>
              <a:rPr lang="ru-RU" dirty="0" err="1"/>
              <a:t>специални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отбраната</a:t>
            </a:r>
            <a:r>
              <a:rPr lang="ru-RU" dirty="0"/>
              <a:t> и </a:t>
            </a:r>
            <a:r>
              <a:rPr lang="ru-RU" dirty="0" err="1"/>
              <a:t>сигурността</a:t>
            </a:r>
            <a:r>
              <a:rPr lang="ru-RU" dirty="0"/>
              <a:t> на </a:t>
            </a:r>
            <a:r>
              <a:rPr lang="ru-RU" dirty="0" err="1"/>
              <a:t>страната</a:t>
            </a:r>
            <a:r>
              <a:rPr lang="ru-RU" dirty="0"/>
              <a:t>, се </a:t>
            </a:r>
            <a:r>
              <a:rPr lang="ru-RU" dirty="0" err="1"/>
              <a:t>дава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отбраната</a:t>
            </a:r>
            <a:r>
              <a:rPr lang="ru-RU" dirty="0"/>
              <a:t>,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вътрешните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 или на председателя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Национална</a:t>
            </a:r>
            <a:r>
              <a:rPr lang="ru-RU" dirty="0"/>
              <a:t> </a:t>
            </a:r>
            <a:r>
              <a:rPr lang="ru-RU" dirty="0" err="1"/>
              <a:t>сигурност</a:t>
            </a:r>
            <a:r>
              <a:rPr lang="ru-RU" dirty="0"/>
              <a:t>". </a:t>
            </a:r>
            <a:r>
              <a:rPr lang="ru-RU" dirty="0" err="1"/>
              <a:t>Изработването</a:t>
            </a:r>
            <a:r>
              <a:rPr lang="ru-RU" dirty="0"/>
              <a:t> на проекта се </a:t>
            </a:r>
            <a:r>
              <a:rPr lang="ru-RU" dirty="0" err="1"/>
              <a:t>възлага</a:t>
            </a:r>
            <a:r>
              <a:rPr lang="ru-RU" dirty="0"/>
              <a:t> от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отбраната</a:t>
            </a:r>
            <a:r>
              <a:rPr lang="ru-RU" dirty="0"/>
              <a:t>, от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вътрешните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 или от председателя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Национална</a:t>
            </a:r>
            <a:r>
              <a:rPr lang="ru-RU" dirty="0"/>
              <a:t> </a:t>
            </a:r>
            <a:r>
              <a:rPr lang="ru-RU" dirty="0" err="1"/>
              <a:t>сигурност</a:t>
            </a:r>
            <a:r>
              <a:rPr lang="ru-RU" dirty="0"/>
              <a:t>".</a:t>
            </a:r>
          </a:p>
          <a:p>
            <a:pPr algn="just"/>
            <a:r>
              <a:rPr lang="ru-RU" dirty="0"/>
              <a:t>(7) </a:t>
            </a:r>
            <a:r>
              <a:rPr lang="ru-RU" dirty="0" err="1"/>
              <a:t>Исканията</a:t>
            </a:r>
            <a:r>
              <a:rPr lang="ru-RU" dirty="0"/>
              <a:t> за </a:t>
            </a:r>
            <a:r>
              <a:rPr lang="ru-RU" dirty="0" err="1"/>
              <a:t>издаване</a:t>
            </a:r>
            <a:r>
              <a:rPr lang="ru-RU" dirty="0"/>
              <a:t> на разрешения по ал. 1 - 6 се </a:t>
            </a:r>
            <a:r>
              <a:rPr lang="ru-RU" dirty="0" err="1"/>
              <a:t>придружават</a:t>
            </a:r>
            <a:r>
              <a:rPr lang="ru-RU" dirty="0"/>
              <a:t> от задание по чл. 125. С </a:t>
            </a:r>
            <a:r>
              <a:rPr lang="ru-RU" dirty="0" err="1"/>
              <a:t>разрешенията</a:t>
            </a:r>
            <a:r>
              <a:rPr lang="ru-RU" dirty="0"/>
              <a:t> по ал. 1 - 6 се определят </a:t>
            </a:r>
            <a:r>
              <a:rPr lang="ru-RU" dirty="0" err="1"/>
              <a:t>обхватът</a:t>
            </a:r>
            <a:r>
              <a:rPr lang="ru-RU" dirty="0"/>
              <a:t>, целите и </a:t>
            </a:r>
            <a:r>
              <a:rPr lang="ru-RU" dirty="0" err="1"/>
              <a:t>задачите</a:t>
            </a:r>
            <a:r>
              <a:rPr lang="ru-RU" dirty="0"/>
              <a:t> на проекта, </a:t>
            </a:r>
            <a:r>
              <a:rPr lang="ru-RU" dirty="0" err="1"/>
              <a:t>видът</a:t>
            </a:r>
            <a:r>
              <a:rPr lang="ru-RU" dirty="0"/>
              <a:t> подробен </a:t>
            </a:r>
            <a:r>
              <a:rPr lang="ru-RU" dirty="0" err="1"/>
              <a:t>устройствен</a:t>
            </a:r>
            <a:r>
              <a:rPr lang="ru-RU" dirty="0"/>
              <a:t> план, </a:t>
            </a:r>
            <a:r>
              <a:rPr lang="ru-RU" dirty="0" err="1"/>
              <a:t>както</a:t>
            </a:r>
            <a:r>
              <a:rPr lang="ru-RU" dirty="0"/>
              <a:t> и </a:t>
            </a:r>
            <a:r>
              <a:rPr lang="ru-RU" dirty="0" err="1"/>
              <a:t>начинът</a:t>
            </a:r>
            <a:r>
              <a:rPr lang="ru-RU" dirty="0"/>
              <a:t> на </a:t>
            </a:r>
            <a:r>
              <a:rPr lang="ru-RU" dirty="0" err="1"/>
              <a:t>урегулиране</a:t>
            </a:r>
            <a:r>
              <a:rPr lang="ru-RU" dirty="0"/>
              <a:t> на </a:t>
            </a:r>
            <a:r>
              <a:rPr lang="ru-RU" dirty="0" err="1"/>
              <a:t>поземлените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- по </a:t>
            </a:r>
            <a:r>
              <a:rPr lang="ru-RU" dirty="0" err="1"/>
              <a:t>правилата</a:t>
            </a:r>
            <a:r>
              <a:rPr lang="ru-RU" dirty="0"/>
              <a:t> на чл. 16 или на чл. 17.</a:t>
            </a:r>
          </a:p>
          <a:p>
            <a:pPr algn="just"/>
            <a:r>
              <a:rPr lang="ru-RU" dirty="0"/>
              <a:t>(8) За </a:t>
            </a:r>
            <a:r>
              <a:rPr lang="ru-RU" dirty="0" err="1"/>
              <a:t>изработване</a:t>
            </a:r>
            <a:r>
              <a:rPr lang="ru-RU" dirty="0"/>
              <a:t> на проект за </a:t>
            </a:r>
            <a:r>
              <a:rPr lang="ru-RU" dirty="0" err="1"/>
              <a:t>работен</a:t>
            </a:r>
            <a:r>
              <a:rPr lang="ru-RU" dirty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 по </a:t>
            </a:r>
            <a:r>
              <a:rPr lang="ru-RU" dirty="0" err="1"/>
              <a:t>прилагането</a:t>
            </a:r>
            <a:r>
              <a:rPr lang="ru-RU" dirty="0"/>
              <a:t> на </a:t>
            </a:r>
            <a:r>
              <a:rPr lang="ru-RU" dirty="0" err="1"/>
              <a:t>действащ</a:t>
            </a:r>
            <a:r>
              <a:rPr lang="ru-RU" dirty="0"/>
              <a:t> подробен </a:t>
            </a:r>
            <a:r>
              <a:rPr lang="ru-RU" dirty="0" err="1"/>
              <a:t>устройствен</a:t>
            </a:r>
            <a:r>
              <a:rPr lang="ru-RU" dirty="0"/>
              <a:t> план не е необходимо </a:t>
            </a:r>
            <a:r>
              <a:rPr lang="ru-RU" dirty="0" err="1"/>
              <a:t>издаване</a:t>
            </a:r>
            <a:r>
              <a:rPr lang="ru-RU" dirty="0"/>
              <a:t> на разрешение.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39993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06087" y="415636"/>
            <a:ext cx="10731731" cy="573579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ПРОЦЕДИРАНЕ НА ПУП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1273" y="1255223"/>
            <a:ext cx="10806545" cy="525364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Чл. 124б. </a:t>
            </a:r>
            <a:r>
              <a:rPr lang="ru-RU" dirty="0" smtClean="0"/>
              <a:t>(</a:t>
            </a:r>
            <a:r>
              <a:rPr lang="ru-RU" dirty="0"/>
              <a:t>1) </a:t>
            </a:r>
            <a:r>
              <a:rPr lang="ru-RU" dirty="0" err="1" smtClean="0"/>
              <a:t>разрешенията</a:t>
            </a:r>
            <a:r>
              <a:rPr lang="ru-RU" dirty="0" smtClean="0"/>
              <a:t> </a:t>
            </a:r>
            <a:r>
              <a:rPr lang="ru-RU" dirty="0"/>
              <a:t>по чл. 124 и 124а се </a:t>
            </a:r>
            <a:r>
              <a:rPr lang="ru-RU" dirty="0" err="1"/>
              <a:t>одобряват</a:t>
            </a:r>
            <a:r>
              <a:rPr lang="ru-RU" dirty="0"/>
              <a:t> </a:t>
            </a:r>
            <a:r>
              <a:rPr lang="ru-RU" dirty="0" err="1"/>
              <a:t>заданията</a:t>
            </a:r>
            <a:r>
              <a:rPr lang="ru-RU" dirty="0"/>
              <a:t> по чл. 125. </a:t>
            </a:r>
            <a:r>
              <a:rPr lang="ru-RU" b="1" dirty="0" err="1"/>
              <a:t>Разрешенията</a:t>
            </a:r>
            <a:r>
              <a:rPr lang="ru-RU" b="1" dirty="0"/>
              <a:t> по чл. 124а, ал. </a:t>
            </a:r>
            <a:r>
              <a:rPr lang="ru-RU" b="1" dirty="0" smtClean="0"/>
              <a:t>5 се </a:t>
            </a:r>
            <a:r>
              <a:rPr lang="ru-RU" b="1" dirty="0" err="1"/>
              <a:t>дават</a:t>
            </a:r>
            <a:r>
              <a:rPr lang="ru-RU" b="1" dirty="0"/>
              <a:t> от </a:t>
            </a:r>
            <a:r>
              <a:rPr lang="ru-RU" b="1" dirty="0" err="1"/>
              <a:t>органите</a:t>
            </a:r>
            <a:r>
              <a:rPr lang="ru-RU" b="1" dirty="0"/>
              <a:t> по чл. 124а, ал. 1, 3 и </a:t>
            </a:r>
            <a:r>
              <a:rPr lang="ru-RU" b="1" dirty="0" smtClean="0"/>
              <a:t>4 /</a:t>
            </a:r>
            <a:r>
              <a:rPr lang="ru-RU" b="1" dirty="0"/>
              <a:t>ОС, ОУ, МРРБ…./  в </a:t>
            </a:r>
            <a:r>
              <a:rPr lang="ru-RU" b="1" dirty="0" err="1"/>
              <a:t>едномесечен</a:t>
            </a:r>
            <a:r>
              <a:rPr lang="ru-RU" b="1" dirty="0"/>
              <a:t> срок, а от </a:t>
            </a:r>
            <a:r>
              <a:rPr lang="ru-RU" b="1" dirty="0" err="1"/>
              <a:t>органите</a:t>
            </a:r>
            <a:r>
              <a:rPr lang="ru-RU" b="1" dirty="0"/>
              <a:t> по чл. 124а, ал. </a:t>
            </a:r>
            <a:r>
              <a:rPr lang="ru-RU" b="1" dirty="0" smtClean="0"/>
              <a:t>2 /от </a:t>
            </a:r>
            <a:r>
              <a:rPr lang="ru-RU" b="1" dirty="0" err="1" smtClean="0"/>
              <a:t>кмета</a:t>
            </a:r>
            <a:r>
              <a:rPr lang="ru-RU" b="1" dirty="0" smtClean="0"/>
              <a:t> на </a:t>
            </a:r>
            <a:r>
              <a:rPr lang="ru-RU" b="1" dirty="0" err="1" smtClean="0"/>
              <a:t>общината</a:t>
            </a:r>
            <a:r>
              <a:rPr lang="ru-RU" b="1" dirty="0" smtClean="0"/>
              <a:t>/ </a:t>
            </a:r>
            <a:r>
              <a:rPr lang="ru-RU" b="1" dirty="0"/>
              <a:t>- в 14-дневен срок от </a:t>
            </a:r>
            <a:r>
              <a:rPr lang="ru-RU" b="1" dirty="0" err="1"/>
              <a:t>постъпване</a:t>
            </a:r>
            <a:r>
              <a:rPr lang="ru-RU" b="1" dirty="0"/>
              <a:t> на </a:t>
            </a:r>
            <a:r>
              <a:rPr lang="ru-RU" b="1" dirty="0" err="1"/>
              <a:t>искането</a:t>
            </a:r>
            <a:r>
              <a:rPr lang="ru-RU" b="1" dirty="0"/>
              <a:t> за разрешение</a:t>
            </a:r>
            <a:r>
              <a:rPr lang="ru-RU" b="1" dirty="0" smtClean="0"/>
              <a:t>. </a:t>
            </a:r>
            <a:r>
              <a:rPr lang="ru-RU" b="1" i="1" dirty="0" err="1" smtClean="0"/>
              <a:t>Срокът</a:t>
            </a:r>
            <a:r>
              <a:rPr lang="ru-RU" b="1" i="1" dirty="0" smtClean="0"/>
              <a:t> за реакция на </a:t>
            </a:r>
            <a:r>
              <a:rPr lang="ru-RU" b="1" i="1" dirty="0" err="1" smtClean="0"/>
              <a:t>кмета</a:t>
            </a:r>
            <a:r>
              <a:rPr lang="ru-RU" b="1" i="1" dirty="0" smtClean="0"/>
              <a:t> е </a:t>
            </a:r>
            <a:r>
              <a:rPr lang="ru-RU" b="1" i="1" dirty="0" err="1" smtClean="0"/>
              <a:t>намален</a:t>
            </a:r>
            <a:r>
              <a:rPr lang="ru-RU" b="1" i="1" dirty="0" smtClean="0"/>
              <a:t> от </a:t>
            </a:r>
            <a:r>
              <a:rPr lang="ru-RU" b="1" i="1" dirty="0" err="1" smtClean="0"/>
              <a:t>месец</a:t>
            </a:r>
            <a:r>
              <a:rPr lang="ru-RU" b="1" i="1" dirty="0" smtClean="0"/>
              <a:t> на 14 дни.</a:t>
            </a:r>
            <a:endParaRPr lang="ru-RU" b="1" i="1" dirty="0"/>
          </a:p>
          <a:p>
            <a:pPr algn="just"/>
            <a:r>
              <a:rPr lang="ru-RU" dirty="0"/>
              <a:t>(2) </a:t>
            </a:r>
            <a:r>
              <a:rPr lang="ru-RU" dirty="0" err="1"/>
              <a:t>Решенията</a:t>
            </a:r>
            <a:r>
              <a:rPr lang="ru-RU" dirty="0"/>
              <a:t> на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и </a:t>
            </a:r>
            <a:r>
              <a:rPr lang="ru-RU" dirty="0" err="1"/>
              <a:t>заповедите</a:t>
            </a:r>
            <a:r>
              <a:rPr lang="ru-RU" dirty="0"/>
              <a:t> на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по чл. 124 и 124а се </a:t>
            </a:r>
            <a:r>
              <a:rPr lang="ru-RU" dirty="0" err="1"/>
              <a:t>разгласяват</a:t>
            </a:r>
            <a:r>
              <a:rPr lang="ru-RU" dirty="0"/>
              <a:t> с </a:t>
            </a:r>
            <a:r>
              <a:rPr lang="ru-RU" dirty="0" err="1"/>
              <a:t>обявление</a:t>
            </a:r>
            <a:r>
              <a:rPr lang="ru-RU" dirty="0"/>
              <a:t>, </a:t>
            </a:r>
            <a:r>
              <a:rPr lang="ru-RU" dirty="0" err="1"/>
              <a:t>което</a:t>
            </a:r>
            <a:r>
              <a:rPr lang="ru-RU" dirty="0"/>
              <a:t> се </a:t>
            </a:r>
            <a:r>
              <a:rPr lang="ru-RU" dirty="0" err="1"/>
              <a:t>поставя</a:t>
            </a:r>
            <a:r>
              <a:rPr lang="ru-RU" dirty="0"/>
              <a:t> на </a:t>
            </a:r>
            <a:r>
              <a:rPr lang="ru-RU" dirty="0" err="1"/>
              <a:t>определените</a:t>
            </a:r>
            <a:r>
              <a:rPr lang="ru-RU" dirty="0"/>
              <a:t> за </a:t>
            </a:r>
            <a:r>
              <a:rPr lang="ru-RU" dirty="0" err="1"/>
              <a:t>това</a:t>
            </a:r>
            <a:r>
              <a:rPr lang="ru-RU" dirty="0"/>
              <a:t> места в </a:t>
            </a:r>
            <a:r>
              <a:rPr lang="ru-RU" dirty="0" err="1"/>
              <a:t>сградата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, района или </a:t>
            </a:r>
            <a:r>
              <a:rPr lang="ru-RU" dirty="0" err="1"/>
              <a:t>кметството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на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подходящи</a:t>
            </a:r>
            <a:r>
              <a:rPr lang="ru-RU" dirty="0"/>
              <a:t> места в </a:t>
            </a:r>
            <a:r>
              <a:rPr lang="ru-RU" dirty="0" err="1"/>
              <a:t>съответната</a:t>
            </a:r>
            <a:r>
              <a:rPr lang="ru-RU" dirty="0"/>
              <a:t> </a:t>
            </a:r>
            <a:r>
              <a:rPr lang="ru-RU" dirty="0" err="1"/>
              <a:t>територия</a:t>
            </a:r>
            <a:r>
              <a:rPr lang="ru-RU" dirty="0"/>
              <a:t> - предмет на плана, и се </a:t>
            </a:r>
            <a:r>
              <a:rPr lang="ru-RU" dirty="0" err="1"/>
              <a:t>публикуват</a:t>
            </a:r>
            <a:r>
              <a:rPr lang="ru-RU" dirty="0"/>
              <a:t> на интернет </a:t>
            </a:r>
            <a:r>
              <a:rPr lang="ru-RU" dirty="0" err="1"/>
              <a:t>страницата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и в един </a:t>
            </a:r>
            <a:r>
              <a:rPr lang="ru-RU" dirty="0" err="1"/>
              <a:t>местен</a:t>
            </a:r>
            <a:r>
              <a:rPr lang="ru-RU" dirty="0"/>
              <a:t> вестник.</a:t>
            </a:r>
          </a:p>
          <a:p>
            <a:pPr algn="just"/>
            <a:r>
              <a:rPr lang="ru-RU" dirty="0"/>
              <a:t>(3) </a:t>
            </a:r>
            <a:r>
              <a:rPr lang="ru-RU" dirty="0" err="1" smtClean="0"/>
              <a:t>Заповедите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 по чл. 124, ал. 2 и чл. 124а, ал. 4 и на </a:t>
            </a:r>
            <a:r>
              <a:rPr lang="ru-RU" dirty="0" err="1"/>
              <a:t>областния</a:t>
            </a:r>
            <a:r>
              <a:rPr lang="ru-RU" dirty="0"/>
              <a:t> </a:t>
            </a:r>
            <a:r>
              <a:rPr lang="ru-RU" dirty="0" err="1"/>
              <a:t>управител</a:t>
            </a:r>
            <a:r>
              <a:rPr lang="ru-RU" dirty="0"/>
              <a:t> по чл. 124а, ал. 3 се </a:t>
            </a:r>
            <a:r>
              <a:rPr lang="ru-RU" dirty="0" err="1"/>
              <a:t>публикуват</a:t>
            </a:r>
            <a:r>
              <a:rPr lang="ru-RU" dirty="0"/>
              <a:t> на интернет </a:t>
            </a:r>
            <a:r>
              <a:rPr lang="ru-RU" dirty="0" err="1"/>
              <a:t>страницата</a:t>
            </a:r>
            <a:r>
              <a:rPr lang="ru-RU" dirty="0"/>
              <a:t> на </a:t>
            </a:r>
            <a:r>
              <a:rPr lang="ru-RU" dirty="0" err="1"/>
              <a:t>министерството</a:t>
            </a:r>
            <a:r>
              <a:rPr lang="ru-RU" dirty="0"/>
              <a:t> или на </a:t>
            </a:r>
            <a:r>
              <a:rPr lang="ru-RU" dirty="0" err="1"/>
              <a:t>областта</a:t>
            </a:r>
            <a:r>
              <a:rPr lang="ru-RU" dirty="0"/>
              <a:t> и се </a:t>
            </a:r>
            <a:r>
              <a:rPr lang="ru-RU" dirty="0" err="1"/>
              <a:t>изпращат</a:t>
            </a:r>
            <a:r>
              <a:rPr lang="ru-RU" dirty="0"/>
              <a:t> на </a:t>
            </a:r>
            <a:r>
              <a:rPr lang="ru-RU" dirty="0" err="1"/>
              <a:t>съответната</a:t>
            </a:r>
            <a:r>
              <a:rPr lang="ru-RU" dirty="0"/>
              <a:t> община за </a:t>
            </a:r>
            <a:r>
              <a:rPr lang="ru-RU" dirty="0" err="1"/>
              <a:t>разгласяване</a:t>
            </a:r>
            <a:r>
              <a:rPr lang="ru-RU" dirty="0"/>
              <a:t> по </a:t>
            </a:r>
            <a:r>
              <a:rPr lang="ru-RU" dirty="0" err="1"/>
              <a:t>реда</a:t>
            </a:r>
            <a:r>
              <a:rPr lang="ru-RU" dirty="0"/>
              <a:t> на ал. 2.</a:t>
            </a:r>
          </a:p>
          <a:p>
            <a:pPr algn="just"/>
            <a:r>
              <a:rPr lang="ru-RU" dirty="0"/>
              <a:t>(4) </a:t>
            </a:r>
            <a:r>
              <a:rPr lang="ru-RU" dirty="0" err="1"/>
              <a:t>Решенията</a:t>
            </a:r>
            <a:r>
              <a:rPr lang="ru-RU" dirty="0"/>
              <a:t> и </a:t>
            </a:r>
            <a:r>
              <a:rPr lang="ru-RU" dirty="0" err="1"/>
              <a:t>заповедите</a:t>
            </a:r>
            <a:r>
              <a:rPr lang="ru-RU" dirty="0"/>
              <a:t> по чл. 124 и 124а не подлежат на </a:t>
            </a:r>
            <a:r>
              <a:rPr lang="ru-RU" dirty="0" err="1"/>
              <a:t>оспорване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(5) </a:t>
            </a:r>
            <a:r>
              <a:rPr lang="ru-RU" dirty="0" err="1"/>
              <a:t>Отказите</a:t>
            </a:r>
            <a:r>
              <a:rPr lang="ru-RU" dirty="0"/>
              <a:t> за </a:t>
            </a:r>
            <a:r>
              <a:rPr lang="ru-RU" dirty="0" err="1"/>
              <a:t>издаване</a:t>
            </a:r>
            <a:r>
              <a:rPr lang="ru-RU" dirty="0"/>
              <a:t> на разрешение за </a:t>
            </a:r>
            <a:r>
              <a:rPr lang="ru-RU" dirty="0" err="1"/>
              <a:t>изработване</a:t>
            </a:r>
            <a:r>
              <a:rPr lang="ru-RU" dirty="0"/>
              <a:t> на </a:t>
            </a:r>
            <a:r>
              <a:rPr lang="ru-RU" dirty="0" err="1"/>
              <a:t>устройствен</a:t>
            </a:r>
            <a:r>
              <a:rPr lang="ru-RU" dirty="0"/>
              <a:t> план по чл. 124а, ал. 5 се </a:t>
            </a:r>
            <a:r>
              <a:rPr lang="ru-RU" dirty="0" err="1"/>
              <a:t>дават</a:t>
            </a:r>
            <a:r>
              <a:rPr lang="ru-RU" dirty="0"/>
              <a:t> с </a:t>
            </a:r>
            <a:r>
              <a:rPr lang="ru-RU" dirty="0" err="1"/>
              <a:t>мотивирано</a:t>
            </a:r>
            <a:r>
              <a:rPr lang="ru-RU" dirty="0"/>
              <a:t> решение или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компетентния</a:t>
            </a:r>
            <a:r>
              <a:rPr lang="ru-RU" dirty="0"/>
              <a:t> орган в </a:t>
            </a:r>
            <a:r>
              <a:rPr lang="ru-RU" dirty="0" err="1"/>
              <a:t>едномесечен</a:t>
            </a:r>
            <a:r>
              <a:rPr lang="ru-RU" dirty="0"/>
              <a:t> срок от </a:t>
            </a:r>
            <a:r>
              <a:rPr lang="ru-RU" dirty="0" err="1"/>
              <a:t>постъпване</a:t>
            </a:r>
            <a:r>
              <a:rPr lang="ru-RU" dirty="0"/>
              <a:t> на </a:t>
            </a:r>
            <a:r>
              <a:rPr lang="ru-RU" dirty="0" err="1"/>
              <a:t>искането</a:t>
            </a:r>
            <a:r>
              <a:rPr lang="ru-RU" dirty="0"/>
              <a:t>. </a:t>
            </a:r>
            <a:r>
              <a:rPr lang="ru-RU" dirty="0" err="1"/>
              <a:t>Отказите</a:t>
            </a:r>
            <a:r>
              <a:rPr lang="ru-RU" dirty="0"/>
              <a:t> се </a:t>
            </a:r>
            <a:r>
              <a:rPr lang="ru-RU" dirty="0" err="1"/>
              <a:t>съобщават</a:t>
            </a:r>
            <a:r>
              <a:rPr lang="ru-RU" dirty="0"/>
              <a:t> по </a:t>
            </a:r>
            <a:r>
              <a:rPr lang="ru-RU" dirty="0" err="1"/>
              <a:t>реда</a:t>
            </a:r>
            <a:r>
              <a:rPr lang="ru-RU" dirty="0"/>
              <a:t> на Административнопроцесуалния кодекс и </a:t>
            </a:r>
            <a:r>
              <a:rPr lang="ru-RU" dirty="0" err="1"/>
              <a:t>могат</a:t>
            </a:r>
            <a:r>
              <a:rPr lang="ru-RU" dirty="0"/>
              <a:t> да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оспорвани</a:t>
            </a:r>
            <a:r>
              <a:rPr lang="ru-RU" dirty="0"/>
              <a:t> по </a:t>
            </a:r>
            <a:r>
              <a:rPr lang="ru-RU" dirty="0" err="1"/>
              <a:t>реда</a:t>
            </a:r>
            <a:r>
              <a:rPr lang="ru-RU" dirty="0"/>
              <a:t> на чл. 215.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77515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97775" y="290946"/>
            <a:ext cx="10605249" cy="31588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ПРОЦЕДИРАНЕ НА ПУП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31521" y="847898"/>
            <a:ext cx="11072552" cy="595191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400" dirty="0"/>
              <a:t>Чл. 125. (1) </a:t>
            </a:r>
            <a:r>
              <a:rPr lang="ru-RU" sz="3400" dirty="0" err="1" smtClean="0"/>
              <a:t>Проектите</a:t>
            </a:r>
            <a:r>
              <a:rPr lang="ru-RU" sz="3400" dirty="0" smtClean="0"/>
              <a:t> </a:t>
            </a:r>
            <a:r>
              <a:rPr lang="ru-RU" sz="3400" dirty="0"/>
              <a:t>за </a:t>
            </a:r>
            <a:r>
              <a:rPr lang="ru-RU" sz="3400" dirty="0" err="1"/>
              <a:t>устройствените</a:t>
            </a:r>
            <a:r>
              <a:rPr lang="ru-RU" sz="3400" dirty="0"/>
              <a:t> </a:t>
            </a:r>
            <a:r>
              <a:rPr lang="ru-RU" sz="3400" dirty="0" err="1"/>
              <a:t>планове</a:t>
            </a:r>
            <a:r>
              <a:rPr lang="ru-RU" sz="3400" dirty="0"/>
              <a:t> се </a:t>
            </a:r>
            <a:r>
              <a:rPr lang="ru-RU" sz="3400" dirty="0" err="1"/>
              <a:t>изработват</a:t>
            </a:r>
            <a:r>
              <a:rPr lang="ru-RU" sz="3400" dirty="0"/>
              <a:t> </a:t>
            </a:r>
            <a:r>
              <a:rPr lang="ru-RU" sz="3400" dirty="0" err="1"/>
              <a:t>въз</a:t>
            </a:r>
            <a:r>
              <a:rPr lang="ru-RU" sz="3400" dirty="0"/>
              <a:t> основа на </a:t>
            </a:r>
            <a:r>
              <a:rPr lang="ru-RU" sz="3400" b="1" dirty="0"/>
              <a:t>задание</a:t>
            </a:r>
            <a:r>
              <a:rPr lang="ru-RU" sz="3400" dirty="0"/>
              <a:t>, </a:t>
            </a:r>
            <a:r>
              <a:rPr lang="ru-RU" sz="3400" dirty="0" err="1"/>
              <a:t>включващо</a:t>
            </a:r>
            <a:r>
              <a:rPr lang="ru-RU" sz="3400" dirty="0"/>
              <a:t> при </a:t>
            </a:r>
            <a:r>
              <a:rPr lang="ru-RU" sz="3400" dirty="0" err="1"/>
              <a:t>необходимост</a:t>
            </a:r>
            <a:r>
              <a:rPr lang="ru-RU" sz="3400" dirty="0"/>
              <a:t> </a:t>
            </a:r>
            <a:r>
              <a:rPr lang="ru-RU" sz="3400" dirty="0" err="1"/>
              <a:t>опорен</a:t>
            </a:r>
            <a:r>
              <a:rPr lang="ru-RU" sz="3400" dirty="0"/>
              <a:t> план, </a:t>
            </a:r>
            <a:r>
              <a:rPr lang="ru-RU" sz="3400" dirty="0" err="1"/>
              <a:t>както</a:t>
            </a:r>
            <a:r>
              <a:rPr lang="ru-RU" sz="3400" dirty="0"/>
              <a:t> и на </a:t>
            </a:r>
            <a:r>
              <a:rPr lang="ru-RU" sz="3400" dirty="0" err="1"/>
              <a:t>допълнителна</a:t>
            </a:r>
            <a:r>
              <a:rPr lang="ru-RU" sz="3400" dirty="0"/>
              <a:t> информация, </a:t>
            </a:r>
            <a:r>
              <a:rPr lang="ru-RU" sz="3400" dirty="0" err="1"/>
              <a:t>свързана</a:t>
            </a:r>
            <a:r>
              <a:rPr lang="ru-RU" sz="3400" dirty="0"/>
              <a:t> с </a:t>
            </a:r>
            <a:r>
              <a:rPr lang="ru-RU" sz="3400" dirty="0" err="1"/>
              <a:t>устройството</a:t>
            </a:r>
            <a:r>
              <a:rPr lang="ru-RU" sz="3400" dirty="0"/>
              <a:t> на </a:t>
            </a:r>
            <a:r>
              <a:rPr lang="ru-RU" sz="3400" dirty="0" err="1"/>
              <a:t>съответната</a:t>
            </a:r>
            <a:r>
              <a:rPr lang="ru-RU" sz="3400" dirty="0"/>
              <a:t> </a:t>
            </a:r>
            <a:r>
              <a:rPr lang="ru-RU" sz="3400" dirty="0" err="1"/>
              <a:t>територия</a:t>
            </a:r>
            <a:r>
              <a:rPr lang="ru-RU" sz="3400" dirty="0"/>
              <a:t>, </a:t>
            </a:r>
            <a:r>
              <a:rPr lang="ru-RU" sz="3400" dirty="0" err="1"/>
              <a:t>осигурена</a:t>
            </a:r>
            <a:r>
              <a:rPr lang="ru-RU" sz="3400" dirty="0"/>
              <a:t> от </a:t>
            </a:r>
            <a:r>
              <a:rPr lang="ru-RU" sz="3400" dirty="0" err="1"/>
              <a:t>общините</a:t>
            </a:r>
            <a:r>
              <a:rPr lang="ru-RU" sz="3400" dirty="0"/>
              <a:t>, </a:t>
            </a:r>
            <a:r>
              <a:rPr lang="ru-RU" sz="3400" dirty="0" err="1"/>
              <a:t>Агенцията</a:t>
            </a:r>
            <a:r>
              <a:rPr lang="ru-RU" sz="3400" dirty="0"/>
              <a:t> по геодезия, картография и </a:t>
            </a:r>
            <a:r>
              <a:rPr lang="ru-RU" sz="3400" dirty="0" err="1"/>
              <a:t>кадастър</a:t>
            </a:r>
            <a:r>
              <a:rPr lang="ru-RU" sz="3400" dirty="0"/>
              <a:t>, </a:t>
            </a:r>
            <a:r>
              <a:rPr lang="ru-RU" sz="3400" dirty="0" err="1"/>
              <a:t>централните</a:t>
            </a:r>
            <a:r>
              <a:rPr lang="ru-RU" sz="3400" dirty="0"/>
              <a:t> и </a:t>
            </a:r>
            <a:r>
              <a:rPr lang="ru-RU" sz="3400" dirty="0" err="1"/>
              <a:t>териториалните</a:t>
            </a:r>
            <a:r>
              <a:rPr lang="ru-RU" sz="3400" dirty="0"/>
              <a:t> администрации и дружества, </a:t>
            </a:r>
            <a:r>
              <a:rPr lang="ru-RU" sz="3400" dirty="0" err="1"/>
              <a:t>които</a:t>
            </a:r>
            <a:r>
              <a:rPr lang="ru-RU" sz="3400" dirty="0"/>
              <a:t> </a:t>
            </a:r>
            <a:r>
              <a:rPr lang="ru-RU" sz="3400" dirty="0" err="1"/>
              <a:t>изработват</a:t>
            </a:r>
            <a:r>
              <a:rPr lang="ru-RU" sz="3400" dirty="0"/>
              <a:t> </a:t>
            </a:r>
            <a:r>
              <a:rPr lang="ru-RU" sz="3400" dirty="0" err="1"/>
              <a:t>специализирани</a:t>
            </a:r>
            <a:r>
              <a:rPr lang="ru-RU" sz="3400" dirty="0"/>
              <a:t> </a:t>
            </a:r>
            <a:r>
              <a:rPr lang="ru-RU" sz="3400" dirty="0" err="1"/>
              <a:t>карти</a:t>
            </a:r>
            <a:r>
              <a:rPr lang="ru-RU" sz="3400" dirty="0"/>
              <a:t>, </a:t>
            </a:r>
            <a:r>
              <a:rPr lang="ru-RU" sz="3400" dirty="0" err="1"/>
              <a:t>регистри</a:t>
            </a:r>
            <a:r>
              <a:rPr lang="ru-RU" sz="3400" dirty="0"/>
              <a:t> и </a:t>
            </a:r>
            <a:r>
              <a:rPr lang="ru-RU" sz="3400" dirty="0" err="1"/>
              <a:t>информационни</a:t>
            </a:r>
            <a:r>
              <a:rPr lang="ru-RU" sz="3400" dirty="0"/>
              <a:t> </a:t>
            </a:r>
            <a:r>
              <a:rPr lang="ru-RU" sz="3400" dirty="0" err="1"/>
              <a:t>системи</a:t>
            </a:r>
            <a:r>
              <a:rPr lang="ru-RU" sz="3400" dirty="0"/>
              <a:t>.</a:t>
            </a:r>
          </a:p>
          <a:p>
            <a:pPr algn="just"/>
            <a:r>
              <a:rPr lang="ru-RU" sz="3400" dirty="0"/>
              <a:t>(2) </a:t>
            </a:r>
            <a:r>
              <a:rPr lang="ru-RU" sz="3400" dirty="0" err="1" smtClean="0"/>
              <a:t>Заданието</a:t>
            </a:r>
            <a:r>
              <a:rPr lang="ru-RU" sz="3400" dirty="0"/>
              <a:t>, </a:t>
            </a:r>
            <a:r>
              <a:rPr lang="ru-RU" sz="3400" dirty="0" err="1"/>
              <a:t>съставено</a:t>
            </a:r>
            <a:r>
              <a:rPr lang="ru-RU" sz="3400" dirty="0"/>
              <a:t> от </a:t>
            </a:r>
            <a:r>
              <a:rPr lang="ru-RU" sz="3400" dirty="0" err="1"/>
              <a:t>възложителя</a:t>
            </a:r>
            <a:r>
              <a:rPr lang="ru-RU" sz="3400" dirty="0"/>
              <a:t>, </a:t>
            </a:r>
            <a:r>
              <a:rPr lang="ru-RU" sz="3400" dirty="0" err="1"/>
              <a:t>обосновава</a:t>
            </a:r>
            <a:r>
              <a:rPr lang="ru-RU" sz="3400" dirty="0"/>
              <a:t> </a:t>
            </a:r>
            <a:r>
              <a:rPr lang="ru-RU" sz="3400" dirty="0" err="1"/>
              <a:t>необходимостта</a:t>
            </a:r>
            <a:r>
              <a:rPr lang="ru-RU" sz="3400" dirty="0"/>
              <a:t> от </a:t>
            </a:r>
            <a:r>
              <a:rPr lang="ru-RU" sz="3400" dirty="0" err="1"/>
              <a:t>изработването</a:t>
            </a:r>
            <a:r>
              <a:rPr lang="ru-RU" sz="3400" dirty="0"/>
              <a:t> на плана и </a:t>
            </a:r>
            <a:r>
              <a:rPr lang="ru-RU" sz="3400" dirty="0" err="1"/>
              <a:t>съдържа</a:t>
            </a:r>
            <a:r>
              <a:rPr lang="ru-RU" sz="3400" dirty="0"/>
              <a:t> </a:t>
            </a:r>
            <a:r>
              <a:rPr lang="ru-RU" sz="3400" dirty="0" err="1"/>
              <a:t>изисквания</a:t>
            </a:r>
            <a:r>
              <a:rPr lang="ru-RU" sz="3400" dirty="0"/>
              <a:t> </a:t>
            </a:r>
            <a:r>
              <a:rPr lang="ru-RU" sz="3400" dirty="0" err="1"/>
              <a:t>относно</a:t>
            </a:r>
            <a:r>
              <a:rPr lang="ru-RU" sz="3400" dirty="0"/>
              <a:t> </a:t>
            </a:r>
            <a:r>
              <a:rPr lang="ru-RU" sz="3400" dirty="0" err="1"/>
              <a:t>териториалния</a:t>
            </a:r>
            <a:r>
              <a:rPr lang="ru-RU" sz="3400" dirty="0"/>
              <a:t> </a:t>
            </a:r>
            <a:r>
              <a:rPr lang="ru-RU" sz="3400" dirty="0" err="1"/>
              <a:t>му</a:t>
            </a:r>
            <a:r>
              <a:rPr lang="ru-RU" sz="3400" dirty="0"/>
              <a:t> обхват, </a:t>
            </a:r>
            <a:r>
              <a:rPr lang="ru-RU" sz="3400" dirty="0" err="1"/>
              <a:t>сроковете</a:t>
            </a:r>
            <a:r>
              <a:rPr lang="ru-RU" sz="3400" dirty="0"/>
              <a:t> и </a:t>
            </a:r>
            <a:r>
              <a:rPr lang="ru-RU" sz="3400" dirty="0" err="1"/>
              <a:t>етапите</a:t>
            </a:r>
            <a:r>
              <a:rPr lang="ru-RU" sz="3400" dirty="0"/>
              <a:t> за </a:t>
            </a:r>
            <a:r>
              <a:rPr lang="ru-RU" sz="3400" dirty="0" err="1"/>
              <a:t>изработване</a:t>
            </a:r>
            <a:r>
              <a:rPr lang="ru-RU" sz="3400" dirty="0"/>
              <a:t>. </a:t>
            </a:r>
            <a:r>
              <a:rPr lang="ru-RU" sz="3400" dirty="0" err="1"/>
              <a:t>Заданието</a:t>
            </a:r>
            <a:r>
              <a:rPr lang="ru-RU" sz="3400" dirty="0"/>
              <a:t> се </a:t>
            </a:r>
            <a:r>
              <a:rPr lang="ru-RU" sz="3400" dirty="0" err="1"/>
              <a:t>придружава</a:t>
            </a:r>
            <a:r>
              <a:rPr lang="ru-RU" sz="3400" dirty="0"/>
              <a:t> от </a:t>
            </a:r>
            <a:r>
              <a:rPr lang="ru-RU" sz="3400" dirty="0" err="1"/>
              <a:t>необходимата</a:t>
            </a:r>
            <a:r>
              <a:rPr lang="ru-RU" sz="3400" dirty="0"/>
              <a:t> информация за </a:t>
            </a:r>
            <a:r>
              <a:rPr lang="ru-RU" sz="3400" dirty="0" err="1"/>
              <a:t>съществуващото</a:t>
            </a:r>
            <a:r>
              <a:rPr lang="ru-RU" sz="3400" dirty="0"/>
              <a:t> положение и за </a:t>
            </a:r>
            <a:r>
              <a:rPr lang="ru-RU" sz="3400" dirty="0" err="1"/>
              <a:t>действащите</a:t>
            </a:r>
            <a:r>
              <a:rPr lang="ru-RU" sz="3400" dirty="0"/>
              <a:t> за </a:t>
            </a:r>
            <a:r>
              <a:rPr lang="ru-RU" sz="3400" dirty="0" err="1"/>
              <a:t>съответната</a:t>
            </a:r>
            <a:r>
              <a:rPr lang="ru-RU" sz="3400" dirty="0"/>
              <a:t> </a:t>
            </a:r>
            <a:r>
              <a:rPr lang="ru-RU" sz="3400" dirty="0" err="1"/>
              <a:t>територия</a:t>
            </a:r>
            <a:r>
              <a:rPr lang="ru-RU" sz="3400" dirty="0"/>
              <a:t> концепции и </a:t>
            </a:r>
            <a:r>
              <a:rPr lang="ru-RU" sz="3400" dirty="0" err="1"/>
              <a:t>схеми</a:t>
            </a:r>
            <a:r>
              <a:rPr lang="ru-RU" sz="3400" dirty="0"/>
              <a:t> за </a:t>
            </a:r>
            <a:r>
              <a:rPr lang="ru-RU" sz="3400" dirty="0" err="1"/>
              <a:t>пространствено</a:t>
            </a:r>
            <a:r>
              <a:rPr lang="ru-RU" sz="3400" dirty="0"/>
              <a:t> развитие и </a:t>
            </a:r>
            <a:r>
              <a:rPr lang="ru-RU" sz="3400" dirty="0" err="1"/>
              <a:t>устройствени</a:t>
            </a:r>
            <a:r>
              <a:rPr lang="ru-RU" sz="3400" dirty="0"/>
              <a:t> </a:t>
            </a:r>
            <a:r>
              <a:rPr lang="ru-RU" sz="3400" dirty="0" err="1"/>
              <a:t>планове</a:t>
            </a:r>
            <a:r>
              <a:rPr lang="ru-RU" sz="3400" dirty="0"/>
              <a:t>.</a:t>
            </a:r>
          </a:p>
          <a:p>
            <a:pPr algn="just"/>
            <a:r>
              <a:rPr lang="ru-RU" sz="3400" dirty="0"/>
              <a:t>(3) </a:t>
            </a:r>
            <a:r>
              <a:rPr lang="ru-RU" sz="3400" dirty="0" err="1"/>
              <a:t>Опорният</a:t>
            </a:r>
            <a:r>
              <a:rPr lang="ru-RU" sz="3400" dirty="0"/>
              <a:t> план, </a:t>
            </a:r>
            <a:r>
              <a:rPr lang="ru-RU" sz="3400" dirty="0" err="1"/>
              <a:t>който</a:t>
            </a:r>
            <a:r>
              <a:rPr lang="ru-RU" sz="3400" dirty="0"/>
              <a:t> е </a:t>
            </a:r>
            <a:r>
              <a:rPr lang="ru-RU" sz="3400" dirty="0" err="1"/>
              <a:t>неразделна</a:t>
            </a:r>
            <a:r>
              <a:rPr lang="ru-RU" sz="3400" dirty="0"/>
              <a:t> част от </a:t>
            </a:r>
            <a:r>
              <a:rPr lang="ru-RU" sz="3400" dirty="0" err="1"/>
              <a:t>заданието</a:t>
            </a:r>
            <a:r>
              <a:rPr lang="ru-RU" sz="3400" dirty="0"/>
              <a:t>, се </a:t>
            </a:r>
            <a:r>
              <a:rPr lang="ru-RU" sz="3400" dirty="0" err="1"/>
              <a:t>изработва</a:t>
            </a:r>
            <a:r>
              <a:rPr lang="ru-RU" sz="3400" dirty="0"/>
              <a:t> в </a:t>
            </a:r>
            <a:r>
              <a:rPr lang="ru-RU" sz="3400" dirty="0" err="1"/>
              <a:t>мащаба</a:t>
            </a:r>
            <a:r>
              <a:rPr lang="ru-RU" sz="3400" dirty="0"/>
              <a:t> на </a:t>
            </a:r>
            <a:r>
              <a:rPr lang="ru-RU" sz="3400" dirty="0" err="1"/>
              <a:t>съответния</a:t>
            </a:r>
            <a:r>
              <a:rPr lang="ru-RU" sz="3400" dirty="0"/>
              <a:t> </a:t>
            </a:r>
            <a:r>
              <a:rPr lang="ru-RU" sz="3400" dirty="0" err="1"/>
              <a:t>устройствен</a:t>
            </a:r>
            <a:r>
              <a:rPr lang="ru-RU" sz="3400" dirty="0"/>
              <a:t> план и </a:t>
            </a:r>
            <a:r>
              <a:rPr lang="ru-RU" sz="3400" dirty="0" err="1"/>
              <a:t>съдържа</a:t>
            </a:r>
            <a:r>
              <a:rPr lang="ru-RU" sz="3400" dirty="0"/>
              <a:t> </a:t>
            </a:r>
            <a:r>
              <a:rPr lang="ru-RU" sz="3400" dirty="0" err="1"/>
              <a:t>основни</a:t>
            </a:r>
            <a:r>
              <a:rPr lang="ru-RU" sz="3400" dirty="0"/>
              <a:t> </a:t>
            </a:r>
            <a:r>
              <a:rPr lang="ru-RU" sz="3400" dirty="0" err="1"/>
              <a:t>кадастрални</a:t>
            </a:r>
            <a:r>
              <a:rPr lang="ru-RU" sz="3400" dirty="0"/>
              <a:t> и </a:t>
            </a:r>
            <a:r>
              <a:rPr lang="ru-RU" sz="3400" dirty="0" err="1"/>
              <a:t>специализирани</a:t>
            </a:r>
            <a:r>
              <a:rPr lang="ru-RU" sz="3400" dirty="0"/>
              <a:t> </a:t>
            </a:r>
            <a:r>
              <a:rPr lang="ru-RU" sz="3400" dirty="0" err="1"/>
              <a:t>данни</a:t>
            </a:r>
            <a:r>
              <a:rPr lang="ru-RU" sz="3400" dirty="0"/>
              <a:t> за </a:t>
            </a:r>
            <a:r>
              <a:rPr lang="ru-RU" sz="3400" dirty="0" err="1"/>
              <a:t>територията</a:t>
            </a:r>
            <a:r>
              <a:rPr lang="ru-RU" sz="3400" dirty="0"/>
              <a:t>.</a:t>
            </a:r>
          </a:p>
          <a:p>
            <a:pPr algn="just"/>
            <a:r>
              <a:rPr lang="ru-RU" sz="3400" dirty="0" smtClean="0"/>
              <a:t> (</a:t>
            </a:r>
            <a:r>
              <a:rPr lang="ru-RU" sz="3400" dirty="0"/>
              <a:t>5) </a:t>
            </a:r>
            <a:r>
              <a:rPr lang="ru-RU" sz="3400" dirty="0" smtClean="0"/>
              <a:t>В </a:t>
            </a:r>
            <a:r>
              <a:rPr lang="ru-RU" sz="3400" dirty="0"/>
              <a:t>проекта за подробен </a:t>
            </a:r>
            <a:r>
              <a:rPr lang="ru-RU" sz="3400" dirty="0" err="1"/>
              <a:t>устройствен</a:t>
            </a:r>
            <a:r>
              <a:rPr lang="ru-RU" sz="3400" dirty="0"/>
              <a:t> план се </a:t>
            </a:r>
            <a:r>
              <a:rPr lang="ru-RU" sz="3400" dirty="0" err="1"/>
              <a:t>отразяват</a:t>
            </a:r>
            <a:r>
              <a:rPr lang="ru-RU" sz="3400" dirty="0"/>
              <a:t> </a:t>
            </a:r>
            <a:r>
              <a:rPr lang="ru-RU" sz="3400" dirty="0" err="1"/>
              <a:t>разрешените</a:t>
            </a:r>
            <a:r>
              <a:rPr lang="ru-RU" sz="3400" dirty="0"/>
              <a:t> </a:t>
            </a:r>
            <a:r>
              <a:rPr lang="ru-RU" sz="3400" dirty="0" err="1"/>
              <a:t>строежи</a:t>
            </a:r>
            <a:r>
              <a:rPr lang="ru-RU" sz="3400" dirty="0"/>
              <a:t> по </a:t>
            </a:r>
            <a:r>
              <a:rPr lang="ru-RU" sz="3400" dirty="0" err="1"/>
              <a:t>предходен</a:t>
            </a:r>
            <a:r>
              <a:rPr lang="ru-RU" sz="3400" dirty="0"/>
              <a:t> подробен план, за </a:t>
            </a:r>
            <a:r>
              <a:rPr lang="ru-RU" sz="3400" dirty="0" err="1"/>
              <a:t>които</a:t>
            </a:r>
            <a:r>
              <a:rPr lang="ru-RU" sz="3400" dirty="0"/>
              <a:t> </a:t>
            </a:r>
            <a:r>
              <a:rPr lang="ru-RU" sz="3400" dirty="0" err="1"/>
              <a:t>разрешенията</a:t>
            </a:r>
            <a:r>
              <a:rPr lang="ru-RU" sz="3400" dirty="0"/>
              <a:t> за </a:t>
            </a:r>
            <a:r>
              <a:rPr lang="ru-RU" sz="3400" dirty="0" err="1"/>
              <a:t>строеж</a:t>
            </a:r>
            <a:r>
              <a:rPr lang="ru-RU" sz="3400" dirty="0"/>
              <a:t> не </a:t>
            </a:r>
            <a:r>
              <a:rPr lang="ru-RU" sz="3400" dirty="0" err="1"/>
              <a:t>са</a:t>
            </a:r>
            <a:r>
              <a:rPr lang="ru-RU" sz="3400" dirty="0"/>
              <a:t> загубили </a:t>
            </a:r>
            <a:r>
              <a:rPr lang="ru-RU" sz="3400" dirty="0" err="1"/>
              <a:t>правно</a:t>
            </a:r>
            <a:r>
              <a:rPr lang="ru-RU" sz="3400" dirty="0"/>
              <a:t> действие. </a:t>
            </a:r>
            <a:r>
              <a:rPr lang="ru-RU" sz="3400" dirty="0" err="1"/>
              <a:t>Промяна</a:t>
            </a:r>
            <a:r>
              <a:rPr lang="ru-RU" sz="3400" dirty="0"/>
              <a:t> в предвидено </a:t>
            </a:r>
            <a:r>
              <a:rPr lang="ru-RU" sz="3400" dirty="0" err="1"/>
              <a:t>застрояване</a:t>
            </a:r>
            <a:r>
              <a:rPr lang="ru-RU" sz="3400" dirty="0"/>
              <a:t>, за </a:t>
            </a:r>
            <a:r>
              <a:rPr lang="ru-RU" sz="3400" dirty="0" err="1"/>
              <a:t>което</a:t>
            </a:r>
            <a:r>
              <a:rPr lang="ru-RU" sz="3400" dirty="0"/>
              <a:t> </a:t>
            </a:r>
            <a:r>
              <a:rPr lang="ru-RU" sz="3400" dirty="0" err="1"/>
              <a:t>има</a:t>
            </a:r>
            <a:r>
              <a:rPr lang="ru-RU" sz="3400" dirty="0"/>
              <a:t> </a:t>
            </a:r>
            <a:r>
              <a:rPr lang="ru-RU" sz="3400" dirty="0" err="1"/>
              <a:t>действащо</a:t>
            </a:r>
            <a:r>
              <a:rPr lang="ru-RU" sz="3400" dirty="0"/>
              <a:t> разрешение за </a:t>
            </a:r>
            <a:r>
              <a:rPr lang="ru-RU" sz="3400" dirty="0" err="1"/>
              <a:t>строеж</a:t>
            </a:r>
            <a:r>
              <a:rPr lang="ru-RU" sz="3400" dirty="0"/>
              <a:t>, е допустима само </a:t>
            </a:r>
            <a:r>
              <a:rPr lang="ru-RU" sz="3400" dirty="0" err="1"/>
              <a:t>със</a:t>
            </a:r>
            <a:r>
              <a:rPr lang="ru-RU" sz="3400" dirty="0"/>
              <a:t> </a:t>
            </a:r>
            <a:r>
              <a:rPr lang="ru-RU" sz="3400" dirty="0" err="1"/>
              <a:t>съгласие</a:t>
            </a:r>
            <a:r>
              <a:rPr lang="ru-RU" sz="3400" dirty="0"/>
              <a:t> на </a:t>
            </a:r>
            <a:r>
              <a:rPr lang="ru-RU" sz="3400" dirty="0" err="1"/>
              <a:t>възложителя</a:t>
            </a:r>
            <a:r>
              <a:rPr lang="ru-RU" sz="3400" dirty="0"/>
              <a:t> на </a:t>
            </a:r>
            <a:r>
              <a:rPr lang="ru-RU" sz="3400" dirty="0" err="1"/>
              <a:t>строежа</a:t>
            </a:r>
            <a:r>
              <a:rPr lang="ru-RU" sz="3400" dirty="0"/>
              <a:t>.</a:t>
            </a:r>
          </a:p>
          <a:p>
            <a:pPr algn="just"/>
            <a:r>
              <a:rPr lang="ru-RU" sz="3400" b="1" dirty="0"/>
              <a:t>(6) </a:t>
            </a:r>
            <a:r>
              <a:rPr lang="ru-RU" sz="3400" b="1" dirty="0" err="1" smtClean="0"/>
              <a:t>Заданието</a:t>
            </a:r>
            <a:r>
              <a:rPr lang="ru-RU" sz="3400" b="1" dirty="0" smtClean="0"/>
              <a:t> </a:t>
            </a:r>
            <a:r>
              <a:rPr lang="ru-RU" sz="3400" b="1" dirty="0"/>
              <a:t>по ал. 1 за </a:t>
            </a:r>
            <a:r>
              <a:rPr lang="ru-RU" sz="3400" b="1" dirty="0" err="1"/>
              <a:t>защитени</a:t>
            </a:r>
            <a:r>
              <a:rPr lang="ru-RU" sz="3400" b="1" dirty="0"/>
              <a:t> </a:t>
            </a:r>
            <a:r>
              <a:rPr lang="ru-RU" sz="3400" b="1" dirty="0" err="1"/>
              <a:t>територии</a:t>
            </a:r>
            <a:r>
              <a:rPr lang="ru-RU" sz="3400" b="1" dirty="0"/>
              <a:t> за </a:t>
            </a:r>
            <a:r>
              <a:rPr lang="ru-RU" sz="3400" b="1" dirty="0" err="1"/>
              <a:t>опазване</a:t>
            </a:r>
            <a:r>
              <a:rPr lang="ru-RU" sz="3400" b="1" dirty="0"/>
              <a:t> на </a:t>
            </a:r>
            <a:r>
              <a:rPr lang="ru-RU" sz="3400" b="1" dirty="0" err="1"/>
              <a:t>културното</a:t>
            </a:r>
            <a:r>
              <a:rPr lang="ru-RU" sz="3400" b="1" dirty="0"/>
              <a:t> наследство се </a:t>
            </a:r>
            <a:r>
              <a:rPr lang="ru-RU" sz="3400" b="1" dirty="0" err="1"/>
              <a:t>съгласува</a:t>
            </a:r>
            <a:r>
              <a:rPr lang="ru-RU" sz="3400" b="1" dirty="0"/>
              <a:t> при </a:t>
            </a:r>
            <a:r>
              <a:rPr lang="ru-RU" sz="3400" b="1" dirty="0" err="1"/>
              <a:t>условията</a:t>
            </a:r>
            <a:r>
              <a:rPr lang="ru-RU" sz="3400" b="1" dirty="0"/>
              <a:t> и по </a:t>
            </a:r>
            <a:r>
              <a:rPr lang="ru-RU" sz="3400" b="1" dirty="0" err="1"/>
              <a:t>реда</a:t>
            </a:r>
            <a:r>
              <a:rPr lang="ru-RU" sz="3400" b="1" dirty="0"/>
              <a:t> на Закона за </a:t>
            </a:r>
            <a:r>
              <a:rPr lang="ru-RU" sz="3400" b="1" dirty="0" err="1"/>
              <a:t>културното</a:t>
            </a:r>
            <a:r>
              <a:rPr lang="ru-RU" sz="3400" b="1" dirty="0"/>
              <a:t> наследство.</a:t>
            </a:r>
          </a:p>
          <a:p>
            <a:pPr algn="just"/>
            <a:r>
              <a:rPr lang="ru-RU" sz="3400" dirty="0"/>
              <a:t>(7) </a:t>
            </a:r>
            <a:r>
              <a:rPr lang="ru-RU" sz="3400" dirty="0" err="1" smtClean="0"/>
              <a:t>Заданието</a:t>
            </a:r>
            <a:r>
              <a:rPr lang="ru-RU" sz="3400" dirty="0" smtClean="0"/>
              <a:t> </a:t>
            </a:r>
            <a:r>
              <a:rPr lang="ru-RU" sz="3400" dirty="0"/>
              <a:t>по ал. 1 се </a:t>
            </a:r>
            <a:r>
              <a:rPr lang="ru-RU" sz="3400" dirty="0" err="1"/>
              <a:t>внася</a:t>
            </a:r>
            <a:r>
              <a:rPr lang="ru-RU" sz="3400" dirty="0"/>
              <a:t> в </a:t>
            </a:r>
            <a:r>
              <a:rPr lang="ru-RU" sz="3400" dirty="0" err="1"/>
              <a:t>Министерството</a:t>
            </a:r>
            <a:r>
              <a:rPr lang="ru-RU" sz="3400" dirty="0"/>
              <a:t> на </a:t>
            </a:r>
            <a:r>
              <a:rPr lang="ru-RU" sz="3400" dirty="0" err="1"/>
              <a:t>околната</a:t>
            </a:r>
            <a:r>
              <a:rPr lang="ru-RU" sz="3400" dirty="0"/>
              <a:t> среда и водите или в </a:t>
            </a:r>
            <a:r>
              <a:rPr lang="ru-RU" sz="3400" dirty="0" err="1"/>
              <a:t>съответната</a:t>
            </a:r>
            <a:r>
              <a:rPr lang="ru-RU" sz="3400" dirty="0"/>
              <a:t> </a:t>
            </a:r>
            <a:r>
              <a:rPr lang="ru-RU" sz="3400" dirty="0" err="1"/>
              <a:t>регионална</a:t>
            </a:r>
            <a:r>
              <a:rPr lang="ru-RU" sz="3400" dirty="0"/>
              <a:t> инспекция по </a:t>
            </a:r>
            <a:r>
              <a:rPr lang="ru-RU" sz="3400" dirty="0" err="1"/>
              <a:t>околната</a:t>
            </a:r>
            <a:r>
              <a:rPr lang="ru-RU" sz="3400" dirty="0"/>
              <a:t> среда и водите за </a:t>
            </a:r>
            <a:r>
              <a:rPr lang="ru-RU" sz="3400" dirty="0" err="1"/>
              <a:t>определяне</a:t>
            </a:r>
            <a:r>
              <a:rPr lang="ru-RU" sz="3400" dirty="0"/>
              <a:t> на </a:t>
            </a:r>
            <a:r>
              <a:rPr lang="ru-RU" sz="3400" dirty="0" err="1"/>
              <a:t>приложимите</a:t>
            </a:r>
            <a:r>
              <a:rPr lang="ru-RU" sz="3400" dirty="0"/>
              <a:t> </a:t>
            </a:r>
            <a:r>
              <a:rPr lang="ru-RU" sz="3400" dirty="0" err="1"/>
              <a:t>процедури</a:t>
            </a:r>
            <a:r>
              <a:rPr lang="ru-RU" sz="3400" dirty="0"/>
              <a:t> по </a:t>
            </a:r>
            <a:r>
              <a:rPr lang="ru-RU" sz="3400" dirty="0" err="1"/>
              <a:t>реда</a:t>
            </a:r>
            <a:r>
              <a:rPr lang="ru-RU" sz="3400" dirty="0"/>
              <a:t> на глава шеста и глава </a:t>
            </a:r>
            <a:r>
              <a:rPr lang="ru-RU" sz="3400" dirty="0" err="1"/>
              <a:t>седма</a:t>
            </a:r>
            <a:r>
              <a:rPr lang="ru-RU" sz="3400" dirty="0"/>
              <a:t>, раздел I от Закона за </a:t>
            </a:r>
            <a:r>
              <a:rPr lang="ru-RU" sz="3400" dirty="0" err="1"/>
              <a:t>опазване</a:t>
            </a:r>
            <a:r>
              <a:rPr lang="ru-RU" sz="3400" dirty="0"/>
              <a:t> на </a:t>
            </a:r>
            <a:r>
              <a:rPr lang="ru-RU" sz="3400" dirty="0" err="1"/>
              <a:t>околната</a:t>
            </a:r>
            <a:r>
              <a:rPr lang="ru-RU" sz="3400" dirty="0"/>
              <a:t> среда и чл. 31 от Закона за </a:t>
            </a:r>
            <a:r>
              <a:rPr lang="ru-RU" sz="3400" dirty="0" err="1"/>
              <a:t>биологичното</a:t>
            </a:r>
            <a:r>
              <a:rPr lang="ru-RU" sz="3400" dirty="0"/>
              <a:t> разнообразие. </a:t>
            </a:r>
            <a:r>
              <a:rPr lang="ru-RU" sz="3400" dirty="0" err="1"/>
              <a:t>Екологичната</a:t>
            </a:r>
            <a:r>
              <a:rPr lang="ru-RU" sz="3400" dirty="0"/>
              <a:t> оценка е част от </a:t>
            </a:r>
            <a:r>
              <a:rPr lang="ru-RU" sz="3400" dirty="0" err="1"/>
              <a:t>устройствения</a:t>
            </a:r>
            <a:r>
              <a:rPr lang="ru-RU" sz="3400" dirty="0"/>
              <a:t> план.</a:t>
            </a:r>
          </a:p>
          <a:p>
            <a:pPr algn="just"/>
            <a:r>
              <a:rPr lang="ru-RU" sz="3400" b="1" dirty="0"/>
              <a:t>(8) </a:t>
            </a:r>
            <a:r>
              <a:rPr lang="ru-RU" sz="3400" b="1" dirty="0" err="1" smtClean="0"/>
              <a:t>Изискванията</a:t>
            </a:r>
            <a:r>
              <a:rPr lang="ru-RU" sz="3400" b="1" dirty="0" smtClean="0"/>
              <a:t> </a:t>
            </a:r>
            <a:r>
              <a:rPr lang="ru-RU" sz="3400" b="1" dirty="0"/>
              <a:t>по ал. 6 и 7 не се </a:t>
            </a:r>
            <a:r>
              <a:rPr lang="ru-RU" sz="3400" b="1" dirty="0" err="1"/>
              <a:t>прилагат</a:t>
            </a:r>
            <a:r>
              <a:rPr lang="ru-RU" sz="3400" b="1" dirty="0"/>
              <a:t> при </a:t>
            </a:r>
            <a:r>
              <a:rPr lang="ru-RU" sz="3400" b="1" dirty="0" err="1"/>
              <a:t>изработване</a:t>
            </a:r>
            <a:r>
              <a:rPr lang="ru-RU" sz="3400" b="1" dirty="0"/>
              <a:t> на </a:t>
            </a:r>
            <a:r>
              <a:rPr lang="ru-RU" sz="3400" b="1" dirty="0" err="1"/>
              <a:t>подробни</a:t>
            </a:r>
            <a:r>
              <a:rPr lang="ru-RU" sz="3400" b="1" dirty="0"/>
              <a:t> </a:t>
            </a:r>
            <a:r>
              <a:rPr lang="ru-RU" sz="3400" b="1" dirty="0" err="1"/>
              <a:t>устройствени</a:t>
            </a:r>
            <a:r>
              <a:rPr lang="ru-RU" sz="3400" b="1" dirty="0"/>
              <a:t> </a:t>
            </a:r>
            <a:r>
              <a:rPr lang="ru-RU" sz="3400" b="1" dirty="0" err="1"/>
              <a:t>планове</a:t>
            </a:r>
            <a:r>
              <a:rPr lang="ru-RU" sz="3400" b="1" dirty="0"/>
              <a:t>, </a:t>
            </a:r>
            <a:r>
              <a:rPr lang="ru-RU" sz="3400" b="1" dirty="0" err="1"/>
              <a:t>които</a:t>
            </a:r>
            <a:r>
              <a:rPr lang="ru-RU" sz="3400" b="1" dirty="0"/>
              <a:t> не определят рамка за </a:t>
            </a:r>
            <a:r>
              <a:rPr lang="ru-RU" sz="3400" b="1" dirty="0" err="1"/>
              <a:t>инвестиционни</a:t>
            </a:r>
            <a:r>
              <a:rPr lang="ru-RU" sz="3400" b="1" dirty="0"/>
              <a:t> предложения по приложение № 1 </a:t>
            </a:r>
            <a:r>
              <a:rPr lang="ru-RU" sz="3400" b="1" dirty="0" err="1"/>
              <a:t>към</a:t>
            </a:r>
            <a:r>
              <a:rPr lang="ru-RU" sz="3400" b="1" dirty="0"/>
              <a:t> чл. 92, т. 1 и приложение № 2 </a:t>
            </a:r>
            <a:r>
              <a:rPr lang="ru-RU" sz="3400" b="1" dirty="0" err="1"/>
              <a:t>към</a:t>
            </a:r>
            <a:r>
              <a:rPr lang="ru-RU" sz="3400" b="1" dirty="0"/>
              <a:t> чл. 93, ал. 1, т. 1 и 2 от Закона за </a:t>
            </a:r>
            <a:r>
              <a:rPr lang="ru-RU" sz="3400" b="1" dirty="0" err="1"/>
              <a:t>опазване</a:t>
            </a:r>
            <a:r>
              <a:rPr lang="ru-RU" sz="3400" b="1" dirty="0"/>
              <a:t> на </a:t>
            </a:r>
            <a:r>
              <a:rPr lang="ru-RU" sz="3400" b="1" dirty="0" err="1"/>
              <a:t>околната</a:t>
            </a:r>
            <a:r>
              <a:rPr lang="ru-RU" sz="3400" b="1" dirty="0"/>
              <a:t> среда, не се </a:t>
            </a:r>
            <a:r>
              <a:rPr lang="ru-RU" sz="3400" b="1" dirty="0" err="1"/>
              <a:t>отнасят</a:t>
            </a:r>
            <a:r>
              <a:rPr lang="ru-RU" sz="3400" b="1" dirty="0"/>
              <a:t> за предприятия и </a:t>
            </a:r>
            <a:r>
              <a:rPr lang="ru-RU" sz="3400" b="1" dirty="0" err="1"/>
              <a:t>съоръжения</a:t>
            </a:r>
            <a:r>
              <a:rPr lang="ru-RU" sz="3400" b="1" dirty="0"/>
              <a:t> по чл. 104 от Закона за </a:t>
            </a:r>
            <a:r>
              <a:rPr lang="ru-RU" sz="3400" b="1" dirty="0" err="1"/>
              <a:t>опазване</a:t>
            </a:r>
            <a:r>
              <a:rPr lang="ru-RU" sz="3400" b="1" dirty="0"/>
              <a:t> на </a:t>
            </a:r>
            <a:r>
              <a:rPr lang="ru-RU" sz="3400" b="1" dirty="0" err="1"/>
              <a:t>околната</a:t>
            </a:r>
            <a:r>
              <a:rPr lang="ru-RU" sz="3400" b="1" dirty="0"/>
              <a:t> среда и не </a:t>
            </a:r>
            <a:r>
              <a:rPr lang="ru-RU" sz="3400" b="1" dirty="0" err="1"/>
              <a:t>попадат</a:t>
            </a:r>
            <a:r>
              <a:rPr lang="ru-RU" sz="3400" b="1" dirty="0"/>
              <a:t> в </a:t>
            </a:r>
            <a:r>
              <a:rPr lang="ru-RU" sz="3400" b="1" dirty="0" err="1"/>
              <a:t>защитени</a:t>
            </a:r>
            <a:r>
              <a:rPr lang="ru-RU" sz="3400" b="1" dirty="0"/>
              <a:t> </a:t>
            </a:r>
            <a:r>
              <a:rPr lang="ru-RU" sz="3400" b="1" dirty="0" err="1"/>
              <a:t>зони</a:t>
            </a:r>
            <a:r>
              <a:rPr lang="ru-RU" sz="3400" b="1" dirty="0"/>
              <a:t> и </a:t>
            </a:r>
            <a:r>
              <a:rPr lang="ru-RU" sz="3400" b="1" dirty="0" err="1"/>
              <a:t>които</a:t>
            </a:r>
            <a:r>
              <a:rPr lang="ru-RU" sz="3400" b="1" dirty="0"/>
              <a:t> </a:t>
            </a:r>
            <a:r>
              <a:rPr lang="ru-RU" sz="3400" b="1" dirty="0" err="1"/>
              <a:t>са</a:t>
            </a:r>
            <a:r>
              <a:rPr lang="ru-RU" sz="3400" b="1" dirty="0"/>
              <a:t> в </a:t>
            </a:r>
            <a:r>
              <a:rPr lang="ru-RU" sz="3400" b="1" dirty="0" err="1"/>
              <a:t>съответствие</a:t>
            </a:r>
            <a:r>
              <a:rPr lang="ru-RU" sz="3400" b="1" dirty="0"/>
              <a:t> с </a:t>
            </a:r>
            <a:r>
              <a:rPr lang="ru-RU" sz="3400" b="1" dirty="0" err="1"/>
              <a:t>предвижданията</a:t>
            </a:r>
            <a:r>
              <a:rPr lang="ru-RU" sz="3400" b="1" dirty="0"/>
              <a:t> на общ </a:t>
            </a:r>
            <a:r>
              <a:rPr lang="ru-RU" sz="3400" b="1" dirty="0" err="1"/>
              <a:t>устройствен</a:t>
            </a:r>
            <a:r>
              <a:rPr lang="ru-RU" sz="3400" b="1" dirty="0"/>
              <a:t> план, одобрен при </a:t>
            </a:r>
            <a:r>
              <a:rPr lang="ru-RU" sz="3400" b="1" dirty="0" err="1"/>
              <a:t>спазване</a:t>
            </a:r>
            <a:r>
              <a:rPr lang="ru-RU" sz="3400" b="1" dirty="0"/>
              <a:t> на Закона за </a:t>
            </a:r>
            <a:r>
              <a:rPr lang="ru-RU" sz="3400" b="1" dirty="0" err="1"/>
              <a:t>опазване</a:t>
            </a:r>
            <a:r>
              <a:rPr lang="ru-RU" sz="3400" b="1" dirty="0"/>
              <a:t> на </a:t>
            </a:r>
            <a:r>
              <a:rPr lang="ru-RU" sz="3400" b="1" dirty="0" err="1"/>
              <a:t>околната</a:t>
            </a:r>
            <a:r>
              <a:rPr lang="ru-RU" sz="3400" b="1" dirty="0"/>
              <a:t> среда, Закона за </a:t>
            </a:r>
            <a:r>
              <a:rPr lang="ru-RU" sz="3400" b="1" dirty="0" err="1"/>
              <a:t>биологичното</a:t>
            </a:r>
            <a:r>
              <a:rPr lang="ru-RU" sz="3400" b="1" dirty="0"/>
              <a:t> разнообразие и Закона за </a:t>
            </a:r>
            <a:r>
              <a:rPr lang="ru-RU" sz="3400" b="1" dirty="0" err="1"/>
              <a:t>културното</a:t>
            </a:r>
            <a:r>
              <a:rPr lang="ru-RU" sz="3400" b="1" dirty="0"/>
              <a:t> наследство.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83828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273" y="232756"/>
            <a:ext cx="10789920" cy="30757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ПРОЦЕДИРАНЕ НА ПУП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1274" y="1130531"/>
            <a:ext cx="10789920" cy="5453149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Чл. 127. </a:t>
            </a:r>
            <a:r>
              <a:rPr lang="ru-RU" dirty="0" smtClean="0"/>
              <a:t>ал.2 /</a:t>
            </a:r>
            <a:r>
              <a:rPr lang="ru-RU" dirty="0" err="1" smtClean="0"/>
              <a:t>прилага</a:t>
            </a:r>
            <a:r>
              <a:rPr lang="ru-RU" dirty="0" smtClean="0"/>
              <a:t> се за ОУП и ПУП/ </a:t>
            </a:r>
            <a:r>
              <a:rPr lang="ru-RU" dirty="0" err="1" smtClean="0"/>
              <a:t>Възложителят</a:t>
            </a:r>
            <a:r>
              <a:rPr lang="ru-RU" dirty="0" smtClean="0"/>
              <a:t> </a:t>
            </a:r>
            <a:r>
              <a:rPr lang="ru-RU" dirty="0" err="1"/>
              <a:t>съгласува</a:t>
            </a:r>
            <a:r>
              <a:rPr lang="ru-RU" dirty="0"/>
              <a:t> </a:t>
            </a:r>
            <a:r>
              <a:rPr lang="ru-RU" dirty="0" err="1"/>
              <a:t>проектите</a:t>
            </a:r>
            <a:r>
              <a:rPr lang="ru-RU" dirty="0"/>
              <a:t> за </a:t>
            </a:r>
            <a:r>
              <a:rPr lang="ru-RU" dirty="0" smtClean="0"/>
              <a:t>общи /и </a:t>
            </a:r>
            <a:r>
              <a:rPr lang="ru-RU" dirty="0" err="1" smtClean="0"/>
              <a:t>подробни</a:t>
            </a:r>
            <a:r>
              <a:rPr lang="ru-RU" dirty="0" smtClean="0"/>
              <a:t>/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заинтересуваните</a:t>
            </a:r>
            <a:r>
              <a:rPr lang="ru-RU" dirty="0"/>
              <a:t> </a:t>
            </a:r>
            <a:r>
              <a:rPr lang="ru-RU" dirty="0" err="1"/>
              <a:t>централни</a:t>
            </a:r>
            <a:r>
              <a:rPr lang="ru-RU" dirty="0"/>
              <a:t> и </a:t>
            </a:r>
            <a:r>
              <a:rPr lang="ru-RU" dirty="0" err="1"/>
              <a:t>териториални</a:t>
            </a:r>
            <a:r>
              <a:rPr lang="ru-RU" dirty="0"/>
              <a:t> администрации, а при </a:t>
            </a:r>
            <a:r>
              <a:rPr lang="ru-RU" dirty="0" err="1"/>
              <a:t>необходимост</a:t>
            </a:r>
            <a:r>
              <a:rPr lang="ru-RU" dirty="0"/>
              <a:t> - и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специализираните</a:t>
            </a:r>
            <a:r>
              <a:rPr lang="ru-RU" dirty="0"/>
              <a:t> </a:t>
            </a:r>
            <a:r>
              <a:rPr lang="ru-RU" dirty="0" err="1"/>
              <a:t>контролни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и </a:t>
            </a:r>
            <a:r>
              <a:rPr lang="ru-RU" dirty="0" err="1"/>
              <a:t>експлоатационните</a:t>
            </a:r>
            <a:r>
              <a:rPr lang="ru-RU" dirty="0"/>
              <a:t> дружества. </a:t>
            </a:r>
            <a:r>
              <a:rPr lang="ru-RU" dirty="0" err="1"/>
              <a:t>Съгласуването</a:t>
            </a:r>
            <a:r>
              <a:rPr lang="ru-RU" dirty="0"/>
              <a:t> се </a:t>
            </a:r>
            <a:r>
              <a:rPr lang="ru-RU" dirty="0" err="1"/>
              <a:t>изразява</a:t>
            </a:r>
            <a:r>
              <a:rPr lang="ru-RU" dirty="0"/>
              <a:t> </a:t>
            </a:r>
            <a:r>
              <a:rPr lang="ru-RU" dirty="0" err="1"/>
              <a:t>във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издаване</a:t>
            </a:r>
            <a:r>
              <a:rPr lang="ru-RU" dirty="0"/>
              <a:t> на </a:t>
            </a:r>
            <a:r>
              <a:rPr lang="ru-RU" dirty="0" err="1"/>
              <a:t>необходимите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 при </a:t>
            </a:r>
            <a:r>
              <a:rPr lang="ru-RU" dirty="0" err="1"/>
              <a:t>условията</a:t>
            </a:r>
            <a:r>
              <a:rPr lang="ru-RU" dirty="0"/>
              <a:t>, по </a:t>
            </a:r>
            <a:r>
              <a:rPr lang="ru-RU" dirty="0" err="1"/>
              <a:t>реда</a:t>
            </a:r>
            <a:r>
              <a:rPr lang="ru-RU" dirty="0"/>
              <a:t> и в </a:t>
            </a:r>
            <a:r>
              <a:rPr lang="ru-RU" dirty="0" err="1"/>
              <a:t>сроковете</a:t>
            </a:r>
            <a:r>
              <a:rPr lang="ru-RU" dirty="0"/>
              <a:t>, </a:t>
            </a:r>
            <a:r>
              <a:rPr lang="ru-RU" dirty="0" err="1"/>
              <a:t>определени</a:t>
            </a:r>
            <a:r>
              <a:rPr lang="ru-RU" dirty="0"/>
              <a:t> в </a:t>
            </a:r>
            <a:r>
              <a:rPr lang="ru-RU" dirty="0" err="1"/>
              <a:t>специален</a:t>
            </a:r>
            <a:r>
              <a:rPr lang="ru-RU" dirty="0"/>
              <a:t> закон;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издаване</a:t>
            </a:r>
            <a:r>
              <a:rPr lang="ru-RU" dirty="0"/>
              <a:t> на </a:t>
            </a:r>
            <a:r>
              <a:rPr lang="ru-RU" dirty="0" err="1"/>
              <a:t>писмени</a:t>
            </a:r>
            <a:r>
              <a:rPr lang="ru-RU" dirty="0"/>
              <a:t> становища и/или участие на представители на </a:t>
            </a:r>
            <a:r>
              <a:rPr lang="ru-RU" dirty="0" err="1"/>
              <a:t>заинтересувани</a:t>
            </a:r>
            <a:r>
              <a:rPr lang="ru-RU" dirty="0"/>
              <a:t> ведомства в </a:t>
            </a:r>
            <a:r>
              <a:rPr lang="ru-RU" dirty="0" err="1"/>
              <a:t>заседанието</a:t>
            </a:r>
            <a:r>
              <a:rPr lang="ru-RU" dirty="0"/>
              <a:t> на </a:t>
            </a:r>
            <a:r>
              <a:rPr lang="ru-RU" dirty="0" err="1"/>
              <a:t>експертния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, </a:t>
            </a:r>
            <a:r>
              <a:rPr lang="ru-RU" dirty="0" err="1"/>
              <a:t>когато</a:t>
            </a:r>
            <a:r>
              <a:rPr lang="ru-RU" dirty="0"/>
              <a:t> за </a:t>
            </a:r>
            <a:r>
              <a:rPr lang="ru-RU" dirty="0" err="1"/>
              <a:t>съгласуването</a:t>
            </a:r>
            <a:r>
              <a:rPr lang="ru-RU" dirty="0"/>
              <a:t> не се </a:t>
            </a:r>
            <a:r>
              <a:rPr lang="ru-RU" dirty="0" err="1"/>
              <a:t>изисква</a:t>
            </a:r>
            <a:r>
              <a:rPr lang="ru-RU" dirty="0"/>
              <a:t> </a:t>
            </a:r>
            <a:r>
              <a:rPr lang="ru-RU" dirty="0" err="1"/>
              <a:t>издаване</a:t>
            </a:r>
            <a:r>
              <a:rPr lang="ru-RU" dirty="0"/>
              <a:t> на акт по т. 1; в </a:t>
            </a:r>
            <a:r>
              <a:rPr lang="ru-RU" dirty="0" err="1"/>
              <a:t>този</a:t>
            </a:r>
            <a:r>
              <a:rPr lang="ru-RU" dirty="0"/>
              <a:t> случай, </a:t>
            </a:r>
            <a:r>
              <a:rPr lang="ru-RU" dirty="0" err="1"/>
              <a:t>ако</a:t>
            </a:r>
            <a:r>
              <a:rPr lang="ru-RU" dirty="0"/>
              <a:t> в </a:t>
            </a:r>
            <a:r>
              <a:rPr lang="ru-RU" dirty="0" err="1"/>
              <a:t>едномесечен</a:t>
            </a:r>
            <a:r>
              <a:rPr lang="ru-RU" dirty="0"/>
              <a:t> срок от </a:t>
            </a:r>
            <a:r>
              <a:rPr lang="ru-RU" dirty="0" err="1"/>
              <a:t>постъпване</a:t>
            </a:r>
            <a:r>
              <a:rPr lang="ru-RU" dirty="0"/>
              <a:t> на </a:t>
            </a:r>
            <a:r>
              <a:rPr lang="ru-RU" dirty="0" err="1"/>
              <a:t>искането</a:t>
            </a:r>
            <a:r>
              <a:rPr lang="ru-RU" dirty="0"/>
              <a:t> за </a:t>
            </a:r>
            <a:r>
              <a:rPr lang="ru-RU" dirty="0" err="1"/>
              <a:t>съгласуване</a:t>
            </a:r>
            <a:r>
              <a:rPr lang="ru-RU" dirty="0"/>
              <a:t> не е </a:t>
            </a:r>
            <a:r>
              <a:rPr lang="ru-RU" dirty="0" err="1"/>
              <a:t>представено</a:t>
            </a:r>
            <a:r>
              <a:rPr lang="ru-RU" dirty="0"/>
              <a:t> </a:t>
            </a:r>
            <a:r>
              <a:rPr lang="ru-RU" dirty="0" err="1"/>
              <a:t>писмено</a:t>
            </a:r>
            <a:r>
              <a:rPr lang="ru-RU" dirty="0"/>
              <a:t> становище и на </a:t>
            </a:r>
            <a:r>
              <a:rPr lang="ru-RU" dirty="0" err="1"/>
              <a:t>заседанието</a:t>
            </a:r>
            <a:r>
              <a:rPr lang="ru-RU" dirty="0"/>
              <a:t> на </a:t>
            </a:r>
            <a:r>
              <a:rPr lang="ru-RU" dirty="0" err="1"/>
              <a:t>експертния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не </a:t>
            </a:r>
            <a:r>
              <a:rPr lang="ru-RU" dirty="0" err="1"/>
              <a:t>присъства</a:t>
            </a:r>
            <a:r>
              <a:rPr lang="ru-RU" dirty="0"/>
              <a:t> </a:t>
            </a:r>
            <a:r>
              <a:rPr lang="ru-RU" dirty="0" err="1"/>
              <a:t>представител</a:t>
            </a:r>
            <a:r>
              <a:rPr lang="ru-RU" dirty="0"/>
              <a:t> на </a:t>
            </a:r>
            <a:r>
              <a:rPr lang="ru-RU" dirty="0" err="1"/>
              <a:t>заинтересуваното</a:t>
            </a:r>
            <a:r>
              <a:rPr lang="ru-RU" dirty="0"/>
              <a:t> ведомство или в 14-дневен срок след </a:t>
            </a:r>
            <a:r>
              <a:rPr lang="ru-RU" dirty="0" err="1"/>
              <a:t>заседанието</a:t>
            </a:r>
            <a:r>
              <a:rPr lang="ru-RU" dirty="0"/>
              <a:t> не </a:t>
            </a:r>
            <a:r>
              <a:rPr lang="ru-RU" dirty="0" err="1"/>
              <a:t>бъде</a:t>
            </a:r>
            <a:r>
              <a:rPr lang="ru-RU" dirty="0"/>
              <a:t> подписан </a:t>
            </a:r>
            <a:r>
              <a:rPr lang="ru-RU" dirty="0" err="1"/>
              <a:t>протоколът</a:t>
            </a:r>
            <a:r>
              <a:rPr lang="ru-RU" dirty="0"/>
              <a:t> на </a:t>
            </a:r>
            <a:r>
              <a:rPr lang="ru-RU" dirty="0" err="1"/>
              <a:t>съвета</a:t>
            </a:r>
            <a:r>
              <a:rPr lang="ru-RU" dirty="0"/>
              <a:t>, се смята, че </a:t>
            </a:r>
            <a:r>
              <a:rPr lang="ru-RU" dirty="0" err="1"/>
              <a:t>проектът</a:t>
            </a:r>
            <a:r>
              <a:rPr lang="ru-RU" dirty="0"/>
              <a:t> е </a:t>
            </a:r>
            <a:r>
              <a:rPr lang="ru-RU" dirty="0" err="1"/>
              <a:t>съгласуван</a:t>
            </a:r>
            <a:r>
              <a:rPr lang="ru-RU" dirty="0"/>
              <a:t> без </a:t>
            </a:r>
            <a:r>
              <a:rPr lang="ru-RU" dirty="0" err="1"/>
              <a:t>забележки</a:t>
            </a:r>
            <a:r>
              <a:rPr lang="ru-RU" dirty="0"/>
              <a:t>; </a:t>
            </a:r>
            <a:r>
              <a:rPr lang="ru-RU" dirty="0" err="1"/>
              <a:t>отказите</a:t>
            </a:r>
            <a:r>
              <a:rPr lang="ru-RU" dirty="0"/>
              <a:t> за </a:t>
            </a:r>
            <a:r>
              <a:rPr lang="ru-RU" dirty="0" err="1"/>
              <a:t>съгласуване</a:t>
            </a:r>
            <a:r>
              <a:rPr lang="ru-RU" dirty="0"/>
              <a:t>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мотивирани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26643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72836" y="399011"/>
            <a:ext cx="10781607" cy="64839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ПРОЦЕДИРАНЕ НА ПУП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72836" y="1221971"/>
            <a:ext cx="10781607" cy="556121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Чл. 128. (1) </a:t>
            </a:r>
            <a:r>
              <a:rPr lang="ru-RU" dirty="0" err="1" smtClean="0"/>
              <a:t>Изработеният</a:t>
            </a:r>
            <a:r>
              <a:rPr lang="ru-RU" dirty="0" smtClean="0"/>
              <a:t> </a:t>
            </a:r>
            <a:r>
              <a:rPr lang="ru-RU" dirty="0"/>
              <a:t>проект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се </a:t>
            </a:r>
            <a:r>
              <a:rPr lang="ru-RU" dirty="0" err="1"/>
              <a:t>съобщава</a:t>
            </a:r>
            <a:r>
              <a:rPr lang="ru-RU" dirty="0"/>
              <a:t> от </a:t>
            </a:r>
            <a:r>
              <a:rPr lang="ru-RU" dirty="0" err="1"/>
              <a:t>общината</a:t>
            </a:r>
            <a:r>
              <a:rPr lang="ru-RU" dirty="0"/>
              <a:t> на </a:t>
            </a:r>
            <a:r>
              <a:rPr lang="ru-RU" dirty="0" err="1"/>
              <a:t>заинтересуваните</a:t>
            </a:r>
            <a:r>
              <a:rPr lang="ru-RU" dirty="0"/>
              <a:t> лица с </a:t>
            </a:r>
            <a:r>
              <a:rPr lang="ru-RU" dirty="0" err="1"/>
              <a:t>обявление</a:t>
            </a:r>
            <a:r>
              <a:rPr lang="ru-RU" dirty="0"/>
              <a:t>, </a:t>
            </a:r>
            <a:r>
              <a:rPr lang="ru-RU" b="1" dirty="0" err="1"/>
              <a:t>което</a:t>
            </a:r>
            <a:r>
              <a:rPr lang="ru-RU" b="1" dirty="0"/>
              <a:t> в 10-дневен срок от </a:t>
            </a:r>
            <a:r>
              <a:rPr lang="ru-RU" b="1" dirty="0" err="1"/>
              <a:t>постъпването</a:t>
            </a:r>
            <a:r>
              <a:rPr lang="ru-RU" b="1" dirty="0"/>
              <a:t> на проекта в </a:t>
            </a:r>
            <a:r>
              <a:rPr lang="ru-RU" b="1" dirty="0" err="1"/>
              <a:t>общинската</a:t>
            </a:r>
            <a:r>
              <a:rPr lang="ru-RU" b="1" dirty="0"/>
              <a:t> администрация се </a:t>
            </a:r>
            <a:r>
              <a:rPr lang="ru-RU" b="1" dirty="0" err="1"/>
              <a:t>изпраща</a:t>
            </a:r>
            <a:r>
              <a:rPr lang="ru-RU" b="1" dirty="0"/>
              <a:t> за </a:t>
            </a:r>
            <a:r>
              <a:rPr lang="ru-RU" b="1" dirty="0" err="1"/>
              <a:t>обнародване</a:t>
            </a:r>
            <a:r>
              <a:rPr lang="ru-RU" b="1" dirty="0"/>
              <a:t> в "</a:t>
            </a:r>
            <a:r>
              <a:rPr lang="ru-RU" b="1" dirty="0" err="1"/>
              <a:t>Държавен</a:t>
            </a:r>
            <a:r>
              <a:rPr lang="ru-RU" b="1" dirty="0"/>
              <a:t> вестник". </a:t>
            </a:r>
            <a:r>
              <a:rPr lang="ru-RU" dirty="0"/>
              <a:t>По </a:t>
            </a:r>
            <a:r>
              <a:rPr lang="ru-RU" dirty="0" err="1"/>
              <a:t>този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се </a:t>
            </a:r>
            <a:r>
              <a:rPr lang="ru-RU" dirty="0" err="1"/>
              <a:t>съобщават</a:t>
            </a:r>
            <a:r>
              <a:rPr lang="ru-RU" dirty="0"/>
              <a:t> и </a:t>
            </a:r>
            <a:r>
              <a:rPr lang="ru-RU" dirty="0" err="1"/>
              <a:t>проектите</a:t>
            </a:r>
            <a:r>
              <a:rPr lang="ru-RU" dirty="0"/>
              <a:t> за </a:t>
            </a:r>
            <a:r>
              <a:rPr lang="ru-RU" dirty="0" err="1"/>
              <a:t>подробни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за </a:t>
            </a:r>
            <a:r>
              <a:rPr lang="ru-RU" dirty="0" err="1"/>
              <a:t>линейните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 </a:t>
            </a:r>
            <a:r>
              <a:rPr lang="ru-RU" dirty="0" err="1"/>
              <a:t>извън</a:t>
            </a:r>
            <a:r>
              <a:rPr lang="ru-RU" dirty="0"/>
              <a:t> </a:t>
            </a:r>
            <a:r>
              <a:rPr lang="ru-RU" dirty="0" err="1"/>
              <a:t>границите</a:t>
            </a:r>
            <a:r>
              <a:rPr lang="ru-RU" dirty="0"/>
              <a:t> на </a:t>
            </a:r>
            <a:r>
              <a:rPr lang="ru-RU" dirty="0" err="1"/>
              <a:t>населените</a:t>
            </a:r>
            <a:r>
              <a:rPr lang="ru-RU" dirty="0"/>
              <a:t> места и </a:t>
            </a:r>
            <a:r>
              <a:rPr lang="ru-RU" dirty="0" err="1"/>
              <a:t>селищните</a:t>
            </a:r>
            <a:r>
              <a:rPr lang="ru-RU" dirty="0"/>
              <a:t> </a:t>
            </a:r>
            <a:r>
              <a:rPr lang="ru-RU" dirty="0" err="1"/>
              <a:t>образувания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</a:t>
            </a:r>
            <a:r>
              <a:rPr lang="ru-RU" dirty="0" err="1" smtClean="0"/>
              <a:t>Обявлението</a:t>
            </a:r>
            <a:r>
              <a:rPr lang="ru-RU" dirty="0" smtClean="0"/>
              <a:t> </a:t>
            </a:r>
            <a:r>
              <a:rPr lang="ru-RU" dirty="0"/>
              <a:t>по ал. 1 се </a:t>
            </a:r>
            <a:r>
              <a:rPr lang="ru-RU" dirty="0" err="1"/>
              <a:t>разгласява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се </a:t>
            </a:r>
            <a:r>
              <a:rPr lang="ru-RU" dirty="0" err="1"/>
              <a:t>поставя</a:t>
            </a:r>
            <a:r>
              <a:rPr lang="ru-RU" dirty="0"/>
              <a:t> на </a:t>
            </a:r>
            <a:r>
              <a:rPr lang="ru-RU" dirty="0" err="1"/>
              <a:t>определените</a:t>
            </a:r>
            <a:r>
              <a:rPr lang="ru-RU" dirty="0"/>
              <a:t> за </a:t>
            </a:r>
            <a:r>
              <a:rPr lang="ru-RU" dirty="0" err="1"/>
              <a:t>това</a:t>
            </a:r>
            <a:r>
              <a:rPr lang="ru-RU" dirty="0"/>
              <a:t> места в </a:t>
            </a:r>
            <a:r>
              <a:rPr lang="ru-RU" dirty="0" err="1"/>
              <a:t>сградата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, района или </a:t>
            </a:r>
            <a:r>
              <a:rPr lang="ru-RU" dirty="0" err="1"/>
              <a:t>кметството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на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предварително</a:t>
            </a:r>
            <a:r>
              <a:rPr lang="ru-RU" dirty="0"/>
              <a:t> </a:t>
            </a:r>
            <a:r>
              <a:rPr lang="ru-RU" dirty="0" err="1"/>
              <a:t>оповестени</a:t>
            </a:r>
            <a:r>
              <a:rPr lang="ru-RU" dirty="0"/>
              <a:t> </a:t>
            </a:r>
            <a:r>
              <a:rPr lang="ru-RU" dirty="0" err="1"/>
              <a:t>обществено</a:t>
            </a:r>
            <a:r>
              <a:rPr lang="ru-RU" dirty="0"/>
              <a:t> </a:t>
            </a:r>
            <a:r>
              <a:rPr lang="ru-RU" dirty="0" err="1"/>
              <a:t>достъпни</a:t>
            </a:r>
            <a:r>
              <a:rPr lang="ru-RU" dirty="0"/>
              <a:t> места в </a:t>
            </a:r>
            <a:r>
              <a:rPr lang="ru-RU" dirty="0" err="1"/>
              <a:t>съответната</a:t>
            </a:r>
            <a:r>
              <a:rPr lang="ru-RU" dirty="0"/>
              <a:t> </a:t>
            </a:r>
            <a:r>
              <a:rPr lang="ru-RU" dirty="0" err="1"/>
              <a:t>територия</a:t>
            </a:r>
            <a:r>
              <a:rPr lang="ru-RU" dirty="0"/>
              <a:t> - предмет на плана, и се </a:t>
            </a:r>
            <a:r>
              <a:rPr lang="ru-RU" dirty="0" err="1"/>
              <a:t>публикува</a:t>
            </a:r>
            <a:r>
              <a:rPr lang="ru-RU" dirty="0"/>
              <a:t> на интернет </a:t>
            </a:r>
            <a:r>
              <a:rPr lang="ru-RU" dirty="0" err="1"/>
              <a:t>страницата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и в </a:t>
            </a:r>
            <a:r>
              <a:rPr lang="ru-RU" dirty="0" err="1"/>
              <a:t>поне</a:t>
            </a:r>
            <a:r>
              <a:rPr lang="ru-RU" dirty="0"/>
              <a:t> един </a:t>
            </a:r>
            <a:r>
              <a:rPr lang="ru-RU" dirty="0" err="1"/>
              <a:t>местен</a:t>
            </a:r>
            <a:r>
              <a:rPr lang="ru-RU" dirty="0"/>
              <a:t> вестник. </a:t>
            </a:r>
            <a:r>
              <a:rPr lang="ru-RU" dirty="0" err="1"/>
              <a:t>Проектът</a:t>
            </a:r>
            <a:r>
              <a:rPr lang="ru-RU" dirty="0"/>
              <a:t>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се </a:t>
            </a:r>
            <a:r>
              <a:rPr lang="ru-RU" dirty="0" err="1"/>
              <a:t>публикува</a:t>
            </a:r>
            <a:r>
              <a:rPr lang="ru-RU" dirty="0"/>
              <a:t> на интернет </a:t>
            </a:r>
            <a:r>
              <a:rPr lang="ru-RU" dirty="0" err="1"/>
              <a:t>страницата</a:t>
            </a:r>
            <a:r>
              <a:rPr lang="ru-RU" dirty="0"/>
              <a:t> на </a:t>
            </a:r>
            <a:r>
              <a:rPr lang="ru-RU" dirty="0" err="1"/>
              <a:t>съответната</a:t>
            </a:r>
            <a:r>
              <a:rPr lang="ru-RU" dirty="0"/>
              <a:t> община. </a:t>
            </a:r>
            <a:r>
              <a:rPr lang="ru-RU" b="1" dirty="0" err="1"/>
              <a:t>Разгласяването</a:t>
            </a:r>
            <a:r>
              <a:rPr lang="ru-RU" b="1" dirty="0"/>
              <a:t> по </a:t>
            </a:r>
            <a:r>
              <a:rPr lang="ru-RU" b="1" dirty="0" err="1"/>
              <a:t>този</a:t>
            </a:r>
            <a:r>
              <a:rPr lang="ru-RU" b="1" dirty="0"/>
              <a:t> </a:t>
            </a:r>
            <a:r>
              <a:rPr lang="ru-RU" b="1" dirty="0" err="1"/>
              <a:t>ред</a:t>
            </a:r>
            <a:r>
              <a:rPr lang="ru-RU" b="1" dirty="0"/>
              <a:t> се </a:t>
            </a:r>
            <a:r>
              <a:rPr lang="ru-RU" b="1" dirty="0" err="1"/>
              <a:t>извършва</a:t>
            </a:r>
            <a:r>
              <a:rPr lang="ru-RU" b="1" dirty="0"/>
              <a:t> в 10-дневен срок от </a:t>
            </a:r>
            <a:r>
              <a:rPr lang="ru-RU" b="1" dirty="0" err="1"/>
              <a:t>обнародването</a:t>
            </a:r>
            <a:r>
              <a:rPr lang="ru-RU" b="1" dirty="0"/>
              <a:t> на </a:t>
            </a:r>
            <a:r>
              <a:rPr lang="ru-RU" b="1" dirty="0" err="1"/>
              <a:t>обявлението</a:t>
            </a:r>
            <a:r>
              <a:rPr lang="ru-RU" b="1" dirty="0"/>
              <a:t> по ал. 1.</a:t>
            </a:r>
          </a:p>
          <a:p>
            <a:pPr algn="just"/>
            <a:r>
              <a:rPr lang="ru-RU" dirty="0"/>
              <a:t>(3)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/>
              <a:t>проектът</a:t>
            </a:r>
            <a:r>
              <a:rPr lang="ru-RU" dirty="0"/>
              <a:t>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е за част от населено </a:t>
            </a:r>
            <a:r>
              <a:rPr lang="ru-RU" dirty="0" err="1"/>
              <a:t>място</a:t>
            </a:r>
            <a:r>
              <a:rPr lang="ru-RU" dirty="0"/>
              <a:t> или </a:t>
            </a:r>
            <a:r>
              <a:rPr lang="ru-RU" dirty="0" err="1"/>
              <a:t>селищно</a:t>
            </a:r>
            <a:r>
              <a:rPr lang="ru-RU" dirty="0"/>
              <a:t> </a:t>
            </a:r>
            <a:r>
              <a:rPr lang="ru-RU" dirty="0" err="1"/>
              <a:t>образувание</a:t>
            </a:r>
            <a:r>
              <a:rPr lang="ru-RU" dirty="0"/>
              <a:t> в обхват до един квартал, </a:t>
            </a:r>
            <a:r>
              <a:rPr lang="ru-RU" dirty="0" err="1"/>
              <a:t>както</a:t>
            </a:r>
            <a:r>
              <a:rPr lang="ru-RU" dirty="0"/>
              <a:t> и за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</a:t>
            </a:r>
            <a:r>
              <a:rPr lang="ru-RU" dirty="0" err="1"/>
              <a:t>извън</a:t>
            </a:r>
            <a:r>
              <a:rPr lang="ru-RU" dirty="0"/>
              <a:t> </a:t>
            </a:r>
            <a:r>
              <a:rPr lang="ru-RU" dirty="0" err="1"/>
              <a:t>границите</a:t>
            </a:r>
            <a:r>
              <a:rPr lang="ru-RU" dirty="0"/>
              <a:t> на </a:t>
            </a:r>
            <a:r>
              <a:rPr lang="ru-RU" dirty="0" err="1"/>
              <a:t>населени</a:t>
            </a:r>
            <a:r>
              <a:rPr lang="ru-RU" dirty="0"/>
              <a:t> места и </a:t>
            </a:r>
            <a:r>
              <a:rPr lang="ru-RU" dirty="0" err="1"/>
              <a:t>селищни</a:t>
            </a:r>
            <a:r>
              <a:rPr lang="ru-RU" dirty="0"/>
              <a:t> </a:t>
            </a:r>
            <a:r>
              <a:rPr lang="ru-RU" dirty="0" err="1"/>
              <a:t>образувания</a:t>
            </a:r>
            <a:r>
              <a:rPr lang="ru-RU" dirty="0"/>
              <a:t>, </a:t>
            </a:r>
            <a:r>
              <a:rPr lang="ru-RU" dirty="0" err="1"/>
              <a:t>обявлението</a:t>
            </a:r>
            <a:r>
              <a:rPr lang="ru-RU" dirty="0"/>
              <a:t> по ал. 1 не се </a:t>
            </a:r>
            <a:r>
              <a:rPr lang="ru-RU" dirty="0" err="1"/>
              <a:t>обнародва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вестник", а се </a:t>
            </a:r>
            <a:r>
              <a:rPr lang="ru-RU" dirty="0" err="1"/>
              <a:t>съобщава</a:t>
            </a:r>
            <a:r>
              <a:rPr lang="ru-RU" dirty="0"/>
              <a:t> на </a:t>
            </a:r>
            <a:r>
              <a:rPr lang="ru-RU" dirty="0" err="1"/>
              <a:t>заинтересуваните</a:t>
            </a:r>
            <a:r>
              <a:rPr lang="ru-RU" dirty="0"/>
              <a:t> лица </a:t>
            </a:r>
            <a:r>
              <a:rPr lang="ru-RU" b="1" dirty="0"/>
              <a:t>в срок един </a:t>
            </a:r>
            <a:r>
              <a:rPr lang="ru-RU" b="1" dirty="0" err="1"/>
              <a:t>месец</a:t>
            </a:r>
            <a:r>
              <a:rPr lang="ru-RU" b="1" dirty="0"/>
              <a:t> от </a:t>
            </a:r>
            <a:r>
              <a:rPr lang="ru-RU" b="1" dirty="0" err="1"/>
              <a:t>постъпването</a:t>
            </a:r>
            <a:r>
              <a:rPr lang="ru-RU" b="1" dirty="0"/>
              <a:t> на проекта в </a:t>
            </a:r>
            <a:r>
              <a:rPr lang="ru-RU" b="1" dirty="0" err="1"/>
              <a:t>общинската</a:t>
            </a:r>
            <a:r>
              <a:rPr lang="ru-RU" b="1" dirty="0"/>
              <a:t> администрация.</a:t>
            </a:r>
          </a:p>
          <a:p>
            <a:pPr algn="just"/>
            <a:r>
              <a:rPr lang="ru-RU" dirty="0" smtClean="0"/>
              <a:t>(</a:t>
            </a:r>
            <a:r>
              <a:rPr lang="ru-RU" dirty="0"/>
              <a:t>5) </a:t>
            </a:r>
            <a:r>
              <a:rPr lang="ru-RU" dirty="0" smtClean="0"/>
              <a:t>В </a:t>
            </a:r>
            <a:r>
              <a:rPr lang="ru-RU" dirty="0" err="1"/>
              <a:t>едномесечен</a:t>
            </a:r>
            <a:r>
              <a:rPr lang="ru-RU" dirty="0"/>
              <a:t> срок от </a:t>
            </a:r>
            <a:r>
              <a:rPr lang="ru-RU" dirty="0" err="1"/>
              <a:t>обявлението</a:t>
            </a:r>
            <a:r>
              <a:rPr lang="ru-RU" dirty="0"/>
              <a:t> по ал. 1 или в 14-дневен срок от </a:t>
            </a:r>
            <a:r>
              <a:rPr lang="ru-RU" dirty="0" err="1"/>
              <a:t>съобщението</a:t>
            </a:r>
            <a:r>
              <a:rPr lang="ru-RU" dirty="0"/>
              <a:t> по ал. 3 </a:t>
            </a:r>
            <a:r>
              <a:rPr lang="ru-RU" dirty="0" err="1"/>
              <a:t>заинтересуваните</a:t>
            </a:r>
            <a:r>
              <a:rPr lang="ru-RU" dirty="0"/>
              <a:t> лица </a:t>
            </a:r>
            <a:r>
              <a:rPr lang="ru-RU" dirty="0" err="1"/>
              <a:t>могат</a:t>
            </a:r>
            <a:r>
              <a:rPr lang="ru-RU" dirty="0"/>
              <a:t> да направят </a:t>
            </a:r>
            <a:r>
              <a:rPr lang="ru-RU" dirty="0" err="1"/>
              <a:t>писмени</a:t>
            </a:r>
            <a:r>
              <a:rPr lang="ru-RU" dirty="0"/>
              <a:t> </a:t>
            </a:r>
            <a:r>
              <a:rPr lang="ru-RU" dirty="0" err="1"/>
              <a:t>възражения</a:t>
            </a:r>
            <a:r>
              <a:rPr lang="ru-RU" dirty="0"/>
              <a:t>, предложения и искания по проекта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до </a:t>
            </a:r>
            <a:r>
              <a:rPr lang="ru-RU" dirty="0" err="1"/>
              <a:t>общинската</a:t>
            </a:r>
            <a:r>
              <a:rPr lang="ru-RU" dirty="0"/>
              <a:t> администрация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047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14154" y="245227"/>
            <a:ext cx="10488869" cy="61098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ПРОЦЕДИРАНЕ НА ПУП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4154" y="1072341"/>
            <a:ext cx="10488870" cy="5527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(7) В </a:t>
            </a:r>
            <a:r>
              <a:rPr lang="ru-RU" dirty="0" err="1"/>
              <a:t>едномесечен</a:t>
            </a:r>
            <a:r>
              <a:rPr lang="ru-RU" dirty="0"/>
              <a:t> срок след </a:t>
            </a:r>
            <a:r>
              <a:rPr lang="ru-RU" dirty="0" err="1"/>
              <a:t>изтичане</a:t>
            </a:r>
            <a:r>
              <a:rPr lang="ru-RU" dirty="0"/>
              <a:t> на </a:t>
            </a:r>
            <a:r>
              <a:rPr lang="ru-RU" dirty="0" err="1"/>
              <a:t>сроковете</a:t>
            </a:r>
            <a:r>
              <a:rPr lang="ru-RU" dirty="0"/>
              <a:t> по ал. 5 </a:t>
            </a:r>
            <a:r>
              <a:rPr lang="ru-RU" dirty="0" err="1"/>
              <a:t>проектите</a:t>
            </a:r>
            <a:r>
              <a:rPr lang="ru-RU" dirty="0"/>
              <a:t> </a:t>
            </a:r>
            <a:r>
              <a:rPr lang="ru-RU" dirty="0" err="1"/>
              <a:t>заедно</a:t>
            </a:r>
            <a:r>
              <a:rPr lang="ru-RU" dirty="0"/>
              <a:t> с </a:t>
            </a:r>
            <a:r>
              <a:rPr lang="ru-RU" dirty="0" err="1"/>
              <a:t>постъпилите</a:t>
            </a:r>
            <a:r>
              <a:rPr lang="ru-RU" dirty="0"/>
              <a:t> </a:t>
            </a:r>
            <a:r>
              <a:rPr lang="ru-RU" dirty="0" err="1"/>
              <a:t>възражения</a:t>
            </a:r>
            <a:r>
              <a:rPr lang="ru-RU" dirty="0"/>
              <a:t>, предложения и искания се </a:t>
            </a:r>
            <a:r>
              <a:rPr lang="ru-RU" dirty="0" err="1"/>
              <a:t>приемат</a:t>
            </a:r>
            <a:r>
              <a:rPr lang="ru-RU" dirty="0"/>
              <a:t> от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експертен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(8) </a:t>
            </a:r>
            <a:r>
              <a:rPr lang="ru-RU" dirty="0" smtClean="0"/>
              <a:t>По </a:t>
            </a:r>
            <a:r>
              <a:rPr lang="ru-RU" dirty="0" err="1"/>
              <a:t>преценка</a:t>
            </a:r>
            <a:r>
              <a:rPr lang="ru-RU" dirty="0"/>
              <a:t> на </a:t>
            </a:r>
            <a:r>
              <a:rPr lang="ru-RU" dirty="0" err="1"/>
              <a:t>главния</a:t>
            </a:r>
            <a:r>
              <a:rPr lang="ru-RU" dirty="0"/>
              <a:t> </a:t>
            </a:r>
            <a:r>
              <a:rPr lang="ru-RU" dirty="0" err="1"/>
              <a:t>архитект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</a:t>
            </a:r>
            <a:r>
              <a:rPr lang="ru-RU" dirty="0" err="1"/>
              <a:t>проектът</a:t>
            </a:r>
            <a:r>
              <a:rPr lang="ru-RU" dirty="0"/>
              <a:t>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разгледа</a:t>
            </a:r>
            <a:r>
              <a:rPr lang="ru-RU" dirty="0"/>
              <a:t> от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експертен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съобщаването</a:t>
            </a:r>
            <a:r>
              <a:rPr lang="ru-RU" dirty="0"/>
              <a:t> с </a:t>
            </a:r>
            <a:r>
              <a:rPr lang="ru-RU" dirty="0" err="1"/>
              <a:t>оглед</a:t>
            </a:r>
            <a:r>
              <a:rPr lang="ru-RU" dirty="0"/>
              <a:t> </a:t>
            </a:r>
            <a:r>
              <a:rPr lang="ru-RU" dirty="0" err="1"/>
              <a:t>привеждането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в </a:t>
            </a:r>
            <a:r>
              <a:rPr lang="ru-RU" dirty="0" err="1"/>
              <a:t>съответствие</a:t>
            </a:r>
            <a:r>
              <a:rPr lang="ru-RU" dirty="0"/>
              <a:t> с </a:t>
            </a:r>
            <a:r>
              <a:rPr lang="ru-RU" dirty="0" err="1"/>
              <a:t>нормативните</a:t>
            </a:r>
            <a:r>
              <a:rPr lang="ru-RU" dirty="0"/>
              <a:t> </a:t>
            </a:r>
            <a:r>
              <a:rPr lang="ru-RU" dirty="0" err="1"/>
              <a:t>изисквания</a:t>
            </a:r>
            <a:r>
              <a:rPr lang="ru-RU" dirty="0"/>
              <a:t>, </a:t>
            </a:r>
            <a:r>
              <a:rPr lang="ru-RU" b="1" dirty="0"/>
              <a:t>за </a:t>
            </a:r>
            <a:r>
              <a:rPr lang="ru-RU" b="1" dirty="0" err="1"/>
              <a:t>което</a:t>
            </a:r>
            <a:r>
              <a:rPr lang="ru-RU" b="1" dirty="0"/>
              <a:t> </a:t>
            </a:r>
            <a:r>
              <a:rPr lang="ru-RU" b="1" dirty="0" err="1"/>
              <a:t>заинтересуваните</a:t>
            </a:r>
            <a:r>
              <a:rPr lang="ru-RU" b="1" dirty="0"/>
              <a:t> лица се </a:t>
            </a:r>
            <a:r>
              <a:rPr lang="ru-RU" b="1" dirty="0" err="1"/>
              <a:t>уведомяват</a:t>
            </a:r>
            <a:r>
              <a:rPr lang="ru-RU" b="1" dirty="0"/>
              <a:t> </a:t>
            </a:r>
            <a:r>
              <a:rPr lang="ru-RU" b="1" dirty="0" err="1"/>
              <a:t>писмено</a:t>
            </a:r>
            <a:r>
              <a:rPr lang="ru-RU" b="1" dirty="0"/>
              <a:t> в 10-дневен срок от </a:t>
            </a:r>
            <a:r>
              <a:rPr lang="ru-RU" b="1" dirty="0" err="1"/>
              <a:t>постъпването</a:t>
            </a:r>
            <a:r>
              <a:rPr lang="ru-RU" b="1" dirty="0"/>
              <a:t> на проекта в </a:t>
            </a:r>
            <a:r>
              <a:rPr lang="ru-RU" b="1" dirty="0" err="1"/>
              <a:t>общинската</a:t>
            </a:r>
            <a:r>
              <a:rPr lang="ru-RU" b="1" dirty="0"/>
              <a:t> администрация. </a:t>
            </a:r>
            <a:r>
              <a:rPr lang="ru-RU" b="1" dirty="0" err="1"/>
              <a:t>Разглеждането</a:t>
            </a:r>
            <a:r>
              <a:rPr lang="ru-RU" b="1" dirty="0"/>
              <a:t> на проекта от </a:t>
            </a:r>
            <a:r>
              <a:rPr lang="ru-RU" b="1" dirty="0" err="1"/>
              <a:t>общинския</a:t>
            </a:r>
            <a:r>
              <a:rPr lang="ru-RU" b="1" dirty="0"/>
              <a:t> </a:t>
            </a:r>
            <a:r>
              <a:rPr lang="ru-RU" b="1" dirty="0" err="1"/>
              <a:t>експертен</a:t>
            </a:r>
            <a:r>
              <a:rPr lang="ru-RU" b="1" dirty="0"/>
              <a:t> </a:t>
            </a:r>
            <a:r>
              <a:rPr lang="ru-RU" b="1" dirty="0" err="1"/>
              <a:t>съвет</a:t>
            </a:r>
            <a:r>
              <a:rPr lang="ru-RU" b="1" dirty="0"/>
              <a:t> се </a:t>
            </a:r>
            <a:r>
              <a:rPr lang="ru-RU" b="1" dirty="0" err="1"/>
              <a:t>извършва</a:t>
            </a:r>
            <a:r>
              <a:rPr lang="ru-RU" b="1" dirty="0"/>
              <a:t> в срок до един </a:t>
            </a:r>
            <a:r>
              <a:rPr lang="ru-RU" b="1" dirty="0" err="1"/>
              <a:t>месец</a:t>
            </a:r>
            <a:r>
              <a:rPr lang="ru-RU" b="1" dirty="0"/>
              <a:t> от </a:t>
            </a:r>
            <a:r>
              <a:rPr lang="ru-RU" b="1" dirty="0" err="1"/>
              <a:t>постъпването</a:t>
            </a:r>
            <a:r>
              <a:rPr lang="ru-RU" b="1" dirty="0"/>
              <a:t> </a:t>
            </a:r>
            <a:r>
              <a:rPr lang="ru-RU" b="1" dirty="0" err="1"/>
              <a:t>му</a:t>
            </a:r>
            <a:r>
              <a:rPr lang="ru-RU" b="1" dirty="0"/>
              <a:t> в </a:t>
            </a:r>
            <a:r>
              <a:rPr lang="ru-RU" b="1" dirty="0" err="1"/>
              <a:t>общинската</a:t>
            </a:r>
            <a:r>
              <a:rPr lang="ru-RU" b="1" dirty="0"/>
              <a:t> администрация. </a:t>
            </a:r>
            <a:r>
              <a:rPr lang="ru-RU" b="1" dirty="0" err="1"/>
              <a:t>Съобщаването</a:t>
            </a:r>
            <a:r>
              <a:rPr lang="ru-RU" b="1" dirty="0"/>
              <a:t> на проекта се </a:t>
            </a:r>
            <a:r>
              <a:rPr lang="ru-RU" b="1" dirty="0" err="1"/>
              <a:t>извършва</a:t>
            </a:r>
            <a:r>
              <a:rPr lang="ru-RU" b="1" dirty="0"/>
              <a:t> по </a:t>
            </a:r>
            <a:r>
              <a:rPr lang="ru-RU" b="1" dirty="0" err="1"/>
              <a:t>реда</a:t>
            </a:r>
            <a:r>
              <a:rPr lang="ru-RU" b="1" dirty="0"/>
              <a:t> и в </a:t>
            </a:r>
            <a:r>
              <a:rPr lang="ru-RU" b="1" dirty="0" err="1"/>
              <a:t>сроковете</a:t>
            </a:r>
            <a:r>
              <a:rPr lang="ru-RU" b="1" dirty="0"/>
              <a:t> по ал. 1, 2 и 3 след </a:t>
            </a:r>
            <a:r>
              <a:rPr lang="ru-RU" b="1" dirty="0" err="1"/>
              <a:t>привеждането</a:t>
            </a:r>
            <a:r>
              <a:rPr lang="ru-RU" b="1" dirty="0"/>
              <a:t> </a:t>
            </a:r>
            <a:r>
              <a:rPr lang="ru-RU" b="1" dirty="0" err="1"/>
              <a:t>му</a:t>
            </a:r>
            <a:r>
              <a:rPr lang="ru-RU" b="1" dirty="0"/>
              <a:t> в </a:t>
            </a:r>
            <a:r>
              <a:rPr lang="ru-RU" b="1" dirty="0" err="1"/>
              <a:t>съответствие</a:t>
            </a:r>
            <a:r>
              <a:rPr lang="ru-RU" b="1" dirty="0"/>
              <a:t> с </a:t>
            </a:r>
            <a:r>
              <a:rPr lang="ru-RU" b="1" dirty="0" err="1"/>
              <a:t>решенията</a:t>
            </a:r>
            <a:r>
              <a:rPr lang="ru-RU" b="1" dirty="0"/>
              <a:t> на </a:t>
            </a:r>
            <a:r>
              <a:rPr lang="ru-RU" b="1" dirty="0" err="1"/>
              <a:t>общинския</a:t>
            </a:r>
            <a:r>
              <a:rPr lang="ru-RU" b="1" dirty="0"/>
              <a:t> </a:t>
            </a:r>
            <a:r>
              <a:rPr lang="ru-RU" b="1" dirty="0" err="1"/>
              <a:t>експертен</a:t>
            </a:r>
            <a:r>
              <a:rPr lang="ru-RU" b="1" dirty="0"/>
              <a:t> </a:t>
            </a:r>
            <a:r>
              <a:rPr lang="ru-RU" b="1" dirty="0" err="1"/>
              <a:t>съвет</a:t>
            </a:r>
            <a:r>
              <a:rPr lang="ru-RU" b="1" dirty="0"/>
              <a:t>.</a:t>
            </a:r>
          </a:p>
          <a:p>
            <a:pPr algn="just"/>
            <a:r>
              <a:rPr lang="ru-RU" dirty="0"/>
              <a:t>(9) По решение на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за </a:t>
            </a:r>
            <a:r>
              <a:rPr lang="ru-RU" dirty="0" err="1"/>
              <a:t>подробни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на </a:t>
            </a:r>
            <a:r>
              <a:rPr lang="ru-RU" dirty="0" err="1"/>
              <a:t>териториите</a:t>
            </a:r>
            <a:r>
              <a:rPr lang="ru-RU" dirty="0"/>
              <a:t> по чл. 10, ал. 2 и за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подробни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внасят</a:t>
            </a:r>
            <a:r>
              <a:rPr lang="ru-RU" dirty="0"/>
              <a:t> за </a:t>
            </a:r>
            <a:r>
              <a:rPr lang="ru-RU" dirty="0" err="1"/>
              <a:t>приемане</a:t>
            </a:r>
            <a:r>
              <a:rPr lang="ru-RU" dirty="0"/>
              <a:t> и от </a:t>
            </a:r>
            <a:r>
              <a:rPr lang="ru-RU" dirty="0" err="1"/>
              <a:t>областния</a:t>
            </a:r>
            <a:r>
              <a:rPr lang="ru-RU" dirty="0"/>
              <a:t> </a:t>
            </a:r>
            <a:r>
              <a:rPr lang="ru-RU" dirty="0" err="1"/>
              <a:t>експертен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или от </a:t>
            </a:r>
            <a:r>
              <a:rPr lang="ru-RU" dirty="0" err="1"/>
              <a:t>Националния</a:t>
            </a:r>
            <a:r>
              <a:rPr lang="ru-RU" dirty="0"/>
              <a:t> </a:t>
            </a:r>
            <a:r>
              <a:rPr lang="ru-RU" dirty="0" err="1"/>
              <a:t>експертен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(10)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проектът</a:t>
            </a:r>
            <a:r>
              <a:rPr lang="ru-RU" dirty="0"/>
              <a:t>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се </a:t>
            </a:r>
            <a:r>
              <a:rPr lang="ru-RU" dirty="0" err="1"/>
              <a:t>върне</a:t>
            </a:r>
            <a:r>
              <a:rPr lang="ru-RU" dirty="0"/>
              <a:t> за </a:t>
            </a:r>
            <a:r>
              <a:rPr lang="ru-RU" dirty="0" err="1"/>
              <a:t>цялостно</a:t>
            </a:r>
            <a:r>
              <a:rPr lang="ru-RU" dirty="0"/>
              <a:t> или частично </a:t>
            </a:r>
            <a:r>
              <a:rPr lang="ru-RU" dirty="0" err="1"/>
              <a:t>преработване</a:t>
            </a:r>
            <a:r>
              <a:rPr lang="ru-RU" dirty="0"/>
              <a:t>, </a:t>
            </a:r>
            <a:r>
              <a:rPr lang="ru-RU" dirty="0" err="1"/>
              <a:t>предвидените</a:t>
            </a:r>
            <a:r>
              <a:rPr lang="ru-RU" dirty="0"/>
              <a:t> по закона </a:t>
            </a:r>
            <a:r>
              <a:rPr lang="ru-RU" dirty="0" err="1"/>
              <a:t>процедури</a:t>
            </a:r>
            <a:r>
              <a:rPr lang="ru-RU" dirty="0"/>
              <a:t> се </a:t>
            </a:r>
            <a:r>
              <a:rPr lang="ru-RU" dirty="0" err="1"/>
              <a:t>провеждат</a:t>
            </a:r>
            <a:r>
              <a:rPr lang="ru-RU" dirty="0"/>
              <a:t> </a:t>
            </a:r>
            <a:r>
              <a:rPr lang="ru-RU" dirty="0" err="1"/>
              <a:t>отново</a:t>
            </a:r>
            <a:r>
              <a:rPr lang="ru-RU" dirty="0"/>
              <a:t> за </a:t>
            </a:r>
            <a:r>
              <a:rPr lang="ru-RU" dirty="0" err="1"/>
              <a:t>частта</a:t>
            </a:r>
            <a:r>
              <a:rPr lang="ru-RU" dirty="0"/>
              <a:t> от плана, </a:t>
            </a:r>
            <a:r>
              <a:rPr lang="ru-RU" dirty="0" err="1"/>
              <a:t>която</a:t>
            </a:r>
            <a:r>
              <a:rPr lang="ru-RU" dirty="0"/>
              <a:t> е </a:t>
            </a:r>
            <a:r>
              <a:rPr lang="ru-RU" dirty="0" err="1"/>
              <a:t>преработена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926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41120" y="265044"/>
            <a:ext cx="9509760" cy="569843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ОБЩИ УСТРОЙСТВЕНИ ПЛАНОВЕ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49135" y="997528"/>
            <a:ext cx="11479876" cy="5428210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buNone/>
            </a:pPr>
            <a:r>
              <a:rPr lang="ru-RU" sz="2800" dirty="0"/>
              <a:t>(6) </a:t>
            </a:r>
            <a:r>
              <a:rPr lang="ru-RU" sz="2800" dirty="0" err="1"/>
              <a:t>Заданието</a:t>
            </a:r>
            <a:r>
              <a:rPr lang="ru-RU" sz="2800" dirty="0"/>
              <a:t> по ал. 1 за </a:t>
            </a:r>
            <a:r>
              <a:rPr lang="ru-RU" sz="2800" dirty="0" err="1"/>
              <a:t>защитени</a:t>
            </a:r>
            <a:r>
              <a:rPr lang="ru-RU" sz="2800" dirty="0"/>
              <a:t> </a:t>
            </a:r>
            <a:r>
              <a:rPr lang="ru-RU" sz="2800" dirty="0" err="1"/>
              <a:t>територии</a:t>
            </a:r>
            <a:r>
              <a:rPr lang="ru-RU" sz="2800" dirty="0"/>
              <a:t> за </a:t>
            </a:r>
            <a:r>
              <a:rPr lang="ru-RU" sz="2800" dirty="0" err="1"/>
              <a:t>опазване</a:t>
            </a:r>
            <a:r>
              <a:rPr lang="ru-RU" sz="2800" dirty="0"/>
              <a:t> на </a:t>
            </a:r>
            <a:r>
              <a:rPr lang="ru-RU" sz="2800" dirty="0" err="1"/>
              <a:t>културното</a:t>
            </a:r>
            <a:r>
              <a:rPr lang="ru-RU" sz="2800" dirty="0"/>
              <a:t> наследство се </a:t>
            </a:r>
            <a:r>
              <a:rPr lang="ru-RU" sz="2800" dirty="0" err="1"/>
              <a:t>съгласува</a:t>
            </a:r>
            <a:r>
              <a:rPr lang="ru-RU" sz="2800" dirty="0"/>
              <a:t> при </a:t>
            </a:r>
            <a:r>
              <a:rPr lang="ru-RU" sz="2800" dirty="0" err="1"/>
              <a:t>условията</a:t>
            </a:r>
            <a:r>
              <a:rPr lang="ru-RU" sz="2800" dirty="0"/>
              <a:t> и по </a:t>
            </a:r>
            <a:r>
              <a:rPr lang="ru-RU" sz="2800" dirty="0" err="1"/>
              <a:t>реда</a:t>
            </a:r>
            <a:r>
              <a:rPr lang="ru-RU" sz="2800" dirty="0"/>
              <a:t> на Закона за </a:t>
            </a:r>
            <a:r>
              <a:rPr lang="ru-RU" sz="2800" dirty="0" err="1"/>
              <a:t>културното</a:t>
            </a:r>
            <a:r>
              <a:rPr lang="ru-RU" sz="2800" dirty="0"/>
              <a:t> наследство.</a:t>
            </a:r>
          </a:p>
          <a:p>
            <a:pPr marL="45720" indent="0" algn="just">
              <a:buNone/>
            </a:pPr>
            <a:r>
              <a:rPr lang="ru-RU" sz="2800" dirty="0"/>
              <a:t>(7) </a:t>
            </a:r>
            <a:r>
              <a:rPr lang="ru-RU" sz="2800" dirty="0" err="1"/>
              <a:t>Заданието</a:t>
            </a:r>
            <a:r>
              <a:rPr lang="ru-RU" sz="2800" dirty="0"/>
              <a:t> по ал. 1 се </a:t>
            </a:r>
            <a:r>
              <a:rPr lang="ru-RU" sz="2800" dirty="0" err="1"/>
              <a:t>внася</a:t>
            </a:r>
            <a:r>
              <a:rPr lang="ru-RU" sz="2800" dirty="0"/>
              <a:t> в </a:t>
            </a:r>
            <a:r>
              <a:rPr lang="ru-RU" sz="2800" dirty="0" err="1"/>
              <a:t>Министерството</a:t>
            </a:r>
            <a:r>
              <a:rPr lang="ru-RU" sz="2800" dirty="0"/>
              <a:t> на </a:t>
            </a:r>
            <a:r>
              <a:rPr lang="ru-RU" sz="2800" dirty="0" err="1"/>
              <a:t>околната</a:t>
            </a:r>
            <a:r>
              <a:rPr lang="ru-RU" sz="2800" dirty="0"/>
              <a:t> среда и водите или в </a:t>
            </a:r>
            <a:r>
              <a:rPr lang="ru-RU" sz="2800" dirty="0" err="1"/>
              <a:t>съответната</a:t>
            </a:r>
            <a:r>
              <a:rPr lang="ru-RU" sz="2800" dirty="0"/>
              <a:t> </a:t>
            </a:r>
            <a:r>
              <a:rPr lang="ru-RU" sz="2800" dirty="0" err="1"/>
              <a:t>регионална</a:t>
            </a:r>
            <a:r>
              <a:rPr lang="ru-RU" sz="2800" dirty="0"/>
              <a:t> инспекция по </a:t>
            </a:r>
            <a:r>
              <a:rPr lang="ru-RU" sz="2800" dirty="0" err="1"/>
              <a:t>околната</a:t>
            </a:r>
            <a:r>
              <a:rPr lang="ru-RU" sz="2800" dirty="0"/>
              <a:t> среда и водите за </a:t>
            </a:r>
            <a:r>
              <a:rPr lang="ru-RU" sz="2800" dirty="0" err="1"/>
              <a:t>определяне</a:t>
            </a:r>
            <a:r>
              <a:rPr lang="ru-RU" sz="2800" dirty="0"/>
              <a:t> на </a:t>
            </a:r>
            <a:r>
              <a:rPr lang="ru-RU" sz="2800" dirty="0" err="1"/>
              <a:t>приложимите</a:t>
            </a:r>
            <a:r>
              <a:rPr lang="ru-RU" sz="2800" dirty="0"/>
              <a:t> </a:t>
            </a:r>
            <a:r>
              <a:rPr lang="ru-RU" sz="2800" dirty="0" err="1"/>
              <a:t>процедури</a:t>
            </a:r>
            <a:r>
              <a:rPr lang="ru-RU" sz="2800" dirty="0"/>
              <a:t> по </a:t>
            </a:r>
            <a:r>
              <a:rPr lang="ru-RU" sz="2800" dirty="0" err="1"/>
              <a:t>реда</a:t>
            </a:r>
            <a:r>
              <a:rPr lang="ru-RU" sz="2800" dirty="0"/>
              <a:t> на глава шеста и глава </a:t>
            </a:r>
            <a:r>
              <a:rPr lang="ru-RU" sz="2800" dirty="0" err="1"/>
              <a:t>седма</a:t>
            </a:r>
            <a:r>
              <a:rPr lang="ru-RU" sz="2800" dirty="0"/>
              <a:t>, раздел I от Закона за </a:t>
            </a:r>
            <a:r>
              <a:rPr lang="ru-RU" sz="2800" dirty="0" err="1"/>
              <a:t>опазване</a:t>
            </a:r>
            <a:r>
              <a:rPr lang="ru-RU" sz="2800" dirty="0"/>
              <a:t> на </a:t>
            </a:r>
            <a:r>
              <a:rPr lang="ru-RU" sz="2800" dirty="0" err="1"/>
              <a:t>околната</a:t>
            </a:r>
            <a:r>
              <a:rPr lang="ru-RU" sz="2800" dirty="0"/>
              <a:t> среда и чл. 31 от Закона за </a:t>
            </a:r>
            <a:r>
              <a:rPr lang="ru-RU" sz="2800" dirty="0" err="1"/>
              <a:t>биологичното</a:t>
            </a:r>
            <a:r>
              <a:rPr lang="ru-RU" sz="2800" dirty="0"/>
              <a:t> разнообразие. </a:t>
            </a:r>
            <a:r>
              <a:rPr lang="ru-RU" sz="2800" dirty="0" err="1"/>
              <a:t>Екологичната</a:t>
            </a:r>
            <a:r>
              <a:rPr lang="ru-RU" sz="2800" dirty="0"/>
              <a:t> оценка е част от </a:t>
            </a:r>
            <a:r>
              <a:rPr lang="ru-RU" sz="2800" dirty="0" err="1"/>
              <a:t>устройствения</a:t>
            </a:r>
            <a:r>
              <a:rPr lang="ru-RU" sz="2800" dirty="0"/>
              <a:t> план.</a:t>
            </a:r>
          </a:p>
          <a:p>
            <a:pPr marL="45720" indent="0" algn="just">
              <a:buNone/>
            </a:pPr>
            <a:r>
              <a:rPr lang="ru-RU" sz="2800" b="1" dirty="0"/>
              <a:t>(8) (Нова - ДВ, </a:t>
            </a:r>
            <a:r>
              <a:rPr lang="ru-RU" sz="2800" b="1" dirty="0" err="1"/>
              <a:t>бр</a:t>
            </a:r>
            <a:r>
              <a:rPr lang="ru-RU" sz="2800" b="1" dirty="0"/>
              <a:t>. 13 от 2017 г.) </a:t>
            </a:r>
            <a:r>
              <a:rPr lang="ru-RU" sz="2800" b="1" dirty="0" err="1"/>
              <a:t>Изискванията</a:t>
            </a:r>
            <a:r>
              <a:rPr lang="ru-RU" sz="2800" b="1" dirty="0"/>
              <a:t> по ал. 6 и 7 не се </a:t>
            </a:r>
            <a:r>
              <a:rPr lang="ru-RU" sz="2800" b="1" dirty="0" err="1"/>
              <a:t>прилагат</a:t>
            </a:r>
            <a:r>
              <a:rPr lang="ru-RU" sz="2800" b="1" dirty="0"/>
              <a:t> при </a:t>
            </a:r>
            <a:r>
              <a:rPr lang="ru-RU" sz="2800" b="1" dirty="0" err="1"/>
              <a:t>изработване</a:t>
            </a:r>
            <a:r>
              <a:rPr lang="ru-RU" sz="2800" b="1" dirty="0"/>
              <a:t> на </a:t>
            </a:r>
            <a:r>
              <a:rPr lang="ru-RU" sz="2800" b="1" dirty="0" err="1"/>
              <a:t>подробни</a:t>
            </a:r>
            <a:r>
              <a:rPr lang="ru-RU" sz="2800" b="1" dirty="0"/>
              <a:t> </a:t>
            </a:r>
            <a:r>
              <a:rPr lang="ru-RU" sz="2800" b="1" dirty="0" err="1"/>
              <a:t>устройствени</a:t>
            </a:r>
            <a:r>
              <a:rPr lang="ru-RU" sz="2800" b="1" dirty="0"/>
              <a:t> </a:t>
            </a:r>
            <a:r>
              <a:rPr lang="ru-RU" sz="2800" b="1" dirty="0" err="1"/>
              <a:t>планове</a:t>
            </a:r>
            <a:r>
              <a:rPr lang="ru-RU" sz="2800" b="1" dirty="0"/>
              <a:t>, </a:t>
            </a:r>
            <a:r>
              <a:rPr lang="ru-RU" sz="2800" b="1" dirty="0" err="1"/>
              <a:t>които</a:t>
            </a:r>
            <a:r>
              <a:rPr lang="ru-RU" sz="2800" b="1" dirty="0"/>
              <a:t> не определят рамка за </a:t>
            </a:r>
            <a:r>
              <a:rPr lang="ru-RU" sz="2800" b="1" dirty="0" err="1"/>
              <a:t>инвестиционни</a:t>
            </a:r>
            <a:r>
              <a:rPr lang="ru-RU" sz="2800" b="1" dirty="0"/>
              <a:t> предложения по приложение № 1 </a:t>
            </a:r>
            <a:r>
              <a:rPr lang="ru-RU" sz="2800" b="1" dirty="0" err="1"/>
              <a:t>към</a:t>
            </a:r>
            <a:r>
              <a:rPr lang="ru-RU" sz="2800" b="1" dirty="0"/>
              <a:t> чл. 92, т. 1 и приложение № 2 </a:t>
            </a:r>
            <a:r>
              <a:rPr lang="ru-RU" sz="2800" b="1" dirty="0" err="1"/>
              <a:t>към</a:t>
            </a:r>
            <a:r>
              <a:rPr lang="ru-RU" sz="2800" b="1" dirty="0"/>
              <a:t> чл. 93, ал. 1, т. 1 и 2 от Закона за </a:t>
            </a:r>
            <a:r>
              <a:rPr lang="ru-RU" sz="2800" b="1" dirty="0" err="1"/>
              <a:t>опазване</a:t>
            </a:r>
            <a:r>
              <a:rPr lang="ru-RU" sz="2800" b="1" dirty="0"/>
              <a:t> на </a:t>
            </a:r>
            <a:r>
              <a:rPr lang="ru-RU" sz="2800" b="1" dirty="0" err="1"/>
              <a:t>околната</a:t>
            </a:r>
            <a:r>
              <a:rPr lang="ru-RU" sz="2800" b="1" dirty="0"/>
              <a:t> среда, не се </a:t>
            </a:r>
            <a:r>
              <a:rPr lang="ru-RU" sz="2800" b="1" dirty="0" err="1"/>
              <a:t>отнасят</a:t>
            </a:r>
            <a:r>
              <a:rPr lang="ru-RU" sz="2800" b="1" dirty="0"/>
              <a:t> за предприятия и </a:t>
            </a:r>
            <a:r>
              <a:rPr lang="ru-RU" sz="2800" b="1" dirty="0" err="1"/>
              <a:t>съоръжения</a:t>
            </a:r>
            <a:r>
              <a:rPr lang="ru-RU" sz="2800" b="1" dirty="0"/>
              <a:t> по чл. 104 от Закона за </a:t>
            </a:r>
            <a:r>
              <a:rPr lang="ru-RU" sz="2800" b="1" dirty="0" err="1"/>
              <a:t>опазване</a:t>
            </a:r>
            <a:r>
              <a:rPr lang="ru-RU" sz="2800" b="1" dirty="0"/>
              <a:t> на </a:t>
            </a:r>
            <a:r>
              <a:rPr lang="ru-RU" sz="2800" b="1" dirty="0" err="1"/>
              <a:t>околната</a:t>
            </a:r>
            <a:r>
              <a:rPr lang="ru-RU" sz="2800" b="1" dirty="0"/>
              <a:t> среда и не </a:t>
            </a:r>
            <a:r>
              <a:rPr lang="ru-RU" sz="2800" b="1" dirty="0" err="1"/>
              <a:t>попадат</a:t>
            </a:r>
            <a:r>
              <a:rPr lang="ru-RU" sz="2800" b="1" dirty="0"/>
              <a:t> в </a:t>
            </a:r>
            <a:r>
              <a:rPr lang="ru-RU" sz="2800" b="1" dirty="0" err="1"/>
              <a:t>защитени</a:t>
            </a:r>
            <a:r>
              <a:rPr lang="ru-RU" sz="2800" b="1" dirty="0"/>
              <a:t> </a:t>
            </a:r>
            <a:r>
              <a:rPr lang="ru-RU" sz="2800" b="1" dirty="0" err="1"/>
              <a:t>зони</a:t>
            </a:r>
            <a:r>
              <a:rPr lang="ru-RU" sz="2800" b="1" dirty="0"/>
              <a:t> и </a:t>
            </a:r>
            <a:r>
              <a:rPr lang="ru-RU" sz="2800" b="1" dirty="0" err="1"/>
              <a:t>които</a:t>
            </a:r>
            <a:r>
              <a:rPr lang="ru-RU" sz="2800" b="1" dirty="0"/>
              <a:t> </a:t>
            </a:r>
            <a:r>
              <a:rPr lang="ru-RU" sz="2800" b="1" dirty="0" err="1"/>
              <a:t>са</a:t>
            </a:r>
            <a:r>
              <a:rPr lang="ru-RU" sz="2800" b="1" dirty="0"/>
              <a:t> в </a:t>
            </a:r>
            <a:r>
              <a:rPr lang="ru-RU" sz="2800" b="1" dirty="0" err="1"/>
              <a:t>съответствие</a:t>
            </a:r>
            <a:r>
              <a:rPr lang="ru-RU" sz="2800" b="1" dirty="0"/>
              <a:t> с </a:t>
            </a:r>
            <a:r>
              <a:rPr lang="ru-RU" sz="2800" b="1" dirty="0" err="1"/>
              <a:t>предвижданията</a:t>
            </a:r>
            <a:r>
              <a:rPr lang="ru-RU" sz="2800" b="1" dirty="0"/>
              <a:t> на общ </a:t>
            </a:r>
            <a:r>
              <a:rPr lang="ru-RU" sz="2800" b="1" dirty="0" err="1"/>
              <a:t>устройствен</a:t>
            </a:r>
            <a:r>
              <a:rPr lang="ru-RU" sz="2800" b="1" dirty="0"/>
              <a:t> план, одобрен при </a:t>
            </a:r>
            <a:r>
              <a:rPr lang="ru-RU" sz="2800" b="1" dirty="0" err="1"/>
              <a:t>спазване</a:t>
            </a:r>
            <a:r>
              <a:rPr lang="ru-RU" sz="2800" b="1" dirty="0"/>
              <a:t> на Закона за </a:t>
            </a:r>
            <a:r>
              <a:rPr lang="ru-RU" sz="2800" b="1" dirty="0" err="1"/>
              <a:t>опазване</a:t>
            </a:r>
            <a:r>
              <a:rPr lang="ru-RU" sz="2800" b="1" dirty="0"/>
              <a:t> на </a:t>
            </a:r>
            <a:r>
              <a:rPr lang="ru-RU" sz="2800" b="1" dirty="0" err="1"/>
              <a:t>околната</a:t>
            </a:r>
            <a:r>
              <a:rPr lang="ru-RU" sz="2800" b="1" dirty="0"/>
              <a:t> среда, Закона за </a:t>
            </a:r>
            <a:r>
              <a:rPr lang="ru-RU" sz="2800" b="1" dirty="0" err="1"/>
              <a:t>биологичното</a:t>
            </a:r>
            <a:r>
              <a:rPr lang="ru-RU" sz="2800" b="1" dirty="0"/>
              <a:t> разнообразие и Закона за </a:t>
            </a:r>
            <a:r>
              <a:rPr lang="ru-RU" sz="2800" b="1" dirty="0" err="1"/>
              <a:t>културното</a:t>
            </a:r>
            <a:r>
              <a:rPr lang="ru-RU" sz="2800" b="1" dirty="0"/>
              <a:t> наследство.</a:t>
            </a: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9007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72589" y="307572"/>
            <a:ext cx="10530435" cy="57357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ПРОЦЕДИРАНЕ НА ПУП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72590" y="1230284"/>
            <a:ext cx="10530434" cy="53367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Чл. 129. (1) </a:t>
            </a:r>
            <a:r>
              <a:rPr lang="ru-RU" dirty="0" err="1" smtClean="0"/>
              <a:t>Подробният</a:t>
            </a:r>
            <a:r>
              <a:rPr lang="ru-RU" dirty="0" smtClean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 се </a:t>
            </a:r>
            <a:r>
              <a:rPr lang="ru-RU" dirty="0" err="1"/>
              <a:t>одобрява</a:t>
            </a:r>
            <a:r>
              <a:rPr lang="ru-RU" dirty="0"/>
              <a:t> с решение на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по доклад на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в </a:t>
            </a:r>
            <a:r>
              <a:rPr lang="ru-RU" dirty="0" err="1"/>
              <a:t>едномесечен</a:t>
            </a:r>
            <a:r>
              <a:rPr lang="ru-RU" dirty="0"/>
              <a:t> срок след </a:t>
            </a:r>
            <a:r>
              <a:rPr lang="ru-RU" dirty="0" err="1"/>
              <a:t>приемането</a:t>
            </a:r>
            <a:r>
              <a:rPr lang="ru-RU" dirty="0"/>
              <a:t> на проекта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от </a:t>
            </a:r>
            <a:r>
              <a:rPr lang="ru-RU" dirty="0" err="1"/>
              <a:t>експертен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. </a:t>
            </a:r>
            <a:r>
              <a:rPr lang="ru-RU" dirty="0" err="1"/>
              <a:t>Решението</a:t>
            </a:r>
            <a:r>
              <a:rPr lang="ru-RU" dirty="0"/>
              <a:t> се </a:t>
            </a:r>
            <a:r>
              <a:rPr lang="ru-RU" dirty="0" err="1"/>
              <a:t>изпраща</a:t>
            </a:r>
            <a:r>
              <a:rPr lang="ru-RU" dirty="0"/>
              <a:t> в 7-дневен срок за </a:t>
            </a:r>
            <a:r>
              <a:rPr lang="ru-RU" dirty="0" err="1"/>
              <a:t>обнародване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вестник". По </a:t>
            </a:r>
            <a:r>
              <a:rPr lang="ru-RU" dirty="0" err="1"/>
              <a:t>този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се </a:t>
            </a:r>
            <a:r>
              <a:rPr lang="ru-RU" dirty="0" err="1"/>
              <a:t>одобряват</a:t>
            </a:r>
            <a:r>
              <a:rPr lang="ru-RU" dirty="0"/>
              <a:t> и </a:t>
            </a:r>
            <a:r>
              <a:rPr lang="ru-RU" dirty="0" err="1"/>
              <a:t>проектите</a:t>
            </a:r>
            <a:r>
              <a:rPr lang="ru-RU" dirty="0"/>
              <a:t> за </a:t>
            </a:r>
            <a:r>
              <a:rPr lang="ru-RU" dirty="0" err="1"/>
              <a:t>подробни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на </a:t>
            </a:r>
            <a:r>
              <a:rPr lang="ru-RU" dirty="0" err="1"/>
              <a:t>селищните</a:t>
            </a:r>
            <a:r>
              <a:rPr lang="ru-RU" dirty="0"/>
              <a:t> </a:t>
            </a:r>
            <a:r>
              <a:rPr lang="ru-RU" dirty="0" err="1"/>
              <a:t>образувания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 и за </a:t>
            </a:r>
            <a:r>
              <a:rPr lang="ru-RU" dirty="0" err="1"/>
              <a:t>линейните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 </a:t>
            </a:r>
            <a:r>
              <a:rPr lang="ru-RU" dirty="0" err="1"/>
              <a:t>извън</a:t>
            </a:r>
            <a:r>
              <a:rPr lang="ru-RU" dirty="0"/>
              <a:t> </a:t>
            </a:r>
            <a:r>
              <a:rPr lang="ru-RU" dirty="0" err="1"/>
              <a:t>границите</a:t>
            </a:r>
            <a:r>
              <a:rPr lang="ru-RU" dirty="0"/>
              <a:t> на </a:t>
            </a:r>
            <a:r>
              <a:rPr lang="ru-RU" dirty="0" err="1"/>
              <a:t>населените</a:t>
            </a:r>
            <a:r>
              <a:rPr lang="ru-RU" dirty="0"/>
              <a:t> места и </a:t>
            </a:r>
            <a:r>
              <a:rPr lang="ru-RU" dirty="0" err="1"/>
              <a:t>селищните</a:t>
            </a:r>
            <a:r>
              <a:rPr lang="ru-RU" dirty="0"/>
              <a:t> </a:t>
            </a:r>
            <a:r>
              <a:rPr lang="ru-RU" dirty="0" err="1"/>
              <a:t>образувания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</a:t>
            </a:r>
            <a:r>
              <a:rPr lang="ru-RU" dirty="0" smtClean="0"/>
              <a:t>2) </a:t>
            </a:r>
            <a:r>
              <a:rPr lang="ru-RU" dirty="0" err="1" smtClean="0"/>
              <a:t>Подробният</a:t>
            </a:r>
            <a:r>
              <a:rPr lang="ru-RU" dirty="0" smtClean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 в обхват до един квартал, а в </a:t>
            </a:r>
            <a:r>
              <a:rPr lang="ru-RU" dirty="0" err="1"/>
              <a:t>Столичната</a:t>
            </a:r>
            <a:r>
              <a:rPr lang="ru-RU" dirty="0"/>
              <a:t> община и в </a:t>
            </a:r>
            <a:r>
              <a:rPr lang="ru-RU" dirty="0" err="1"/>
              <a:t>градовете</a:t>
            </a:r>
            <a:r>
              <a:rPr lang="ru-RU" dirty="0"/>
              <a:t> с </a:t>
            </a:r>
            <a:r>
              <a:rPr lang="ru-RU" dirty="0" err="1"/>
              <a:t>районно</a:t>
            </a:r>
            <a:r>
              <a:rPr lang="ru-RU" dirty="0"/>
              <a:t> деление - в обхват до три квартала, </a:t>
            </a:r>
            <a:r>
              <a:rPr lang="ru-RU" dirty="0" err="1"/>
              <a:t>както</a:t>
            </a:r>
            <a:r>
              <a:rPr lang="ru-RU" dirty="0"/>
              <a:t> и за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</a:t>
            </a:r>
            <a:r>
              <a:rPr lang="ru-RU" dirty="0" err="1"/>
              <a:t>извън</a:t>
            </a:r>
            <a:r>
              <a:rPr lang="ru-RU" dirty="0"/>
              <a:t> </a:t>
            </a:r>
            <a:r>
              <a:rPr lang="ru-RU" dirty="0" err="1"/>
              <a:t>границите</a:t>
            </a:r>
            <a:r>
              <a:rPr lang="ru-RU" dirty="0"/>
              <a:t> на </a:t>
            </a:r>
            <a:r>
              <a:rPr lang="ru-RU" dirty="0" err="1"/>
              <a:t>населени</a:t>
            </a:r>
            <a:r>
              <a:rPr lang="ru-RU" dirty="0"/>
              <a:t> места и </a:t>
            </a:r>
            <a:r>
              <a:rPr lang="ru-RU" dirty="0" err="1"/>
              <a:t>селищни</a:t>
            </a:r>
            <a:r>
              <a:rPr lang="ru-RU" dirty="0"/>
              <a:t> </a:t>
            </a:r>
            <a:r>
              <a:rPr lang="ru-RU" dirty="0" err="1"/>
              <a:t>образувания</a:t>
            </a:r>
            <a:r>
              <a:rPr lang="ru-RU" dirty="0"/>
              <a:t> </a:t>
            </a:r>
            <a:r>
              <a:rPr lang="ru-RU" b="1" dirty="0" err="1"/>
              <a:t>включително</a:t>
            </a:r>
            <a:r>
              <a:rPr lang="ru-RU" b="1" dirty="0"/>
              <a:t> за </a:t>
            </a:r>
            <a:r>
              <a:rPr lang="ru-RU" b="1" dirty="0" err="1"/>
              <a:t>необходимите</a:t>
            </a:r>
            <a:r>
              <a:rPr lang="ru-RU" b="1" dirty="0"/>
              <a:t> за </a:t>
            </a:r>
            <a:r>
              <a:rPr lang="ru-RU" b="1" dirty="0" err="1"/>
              <a:t>тях</a:t>
            </a:r>
            <a:r>
              <a:rPr lang="ru-RU" b="1" dirty="0"/>
              <a:t> </a:t>
            </a:r>
            <a:r>
              <a:rPr lang="ru-RU" b="1" dirty="0" err="1"/>
              <a:t>елементи</a:t>
            </a:r>
            <a:r>
              <a:rPr lang="ru-RU" b="1" dirty="0"/>
              <a:t> на </a:t>
            </a:r>
            <a:r>
              <a:rPr lang="ru-RU" b="1" dirty="0" err="1"/>
              <a:t>техническата</a:t>
            </a:r>
            <a:r>
              <a:rPr lang="ru-RU" b="1" dirty="0"/>
              <a:t> инфраструктура</a:t>
            </a:r>
            <a:r>
              <a:rPr lang="ru-RU" dirty="0"/>
              <a:t>, се </a:t>
            </a:r>
            <a:r>
              <a:rPr lang="ru-RU" dirty="0" err="1"/>
              <a:t>одобрява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в 14-дневен срок след </a:t>
            </a:r>
            <a:r>
              <a:rPr lang="ru-RU" dirty="0" err="1"/>
              <a:t>приемането</a:t>
            </a:r>
            <a:r>
              <a:rPr lang="ru-RU" dirty="0"/>
              <a:t> на проекта за подробен </a:t>
            </a:r>
            <a:r>
              <a:rPr lang="ru-RU" dirty="0" err="1"/>
              <a:t>устройствен</a:t>
            </a:r>
            <a:r>
              <a:rPr lang="ru-RU" dirty="0"/>
              <a:t> план от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експертен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. </a:t>
            </a:r>
            <a:r>
              <a:rPr lang="ru-RU" dirty="0" err="1"/>
              <a:t>Заповедта</a:t>
            </a:r>
            <a:r>
              <a:rPr lang="ru-RU" dirty="0"/>
              <a:t> се </a:t>
            </a:r>
            <a:r>
              <a:rPr lang="ru-RU" dirty="0" err="1"/>
              <a:t>съобщава</a:t>
            </a:r>
            <a:r>
              <a:rPr lang="ru-RU" dirty="0"/>
              <a:t> на </a:t>
            </a:r>
            <a:r>
              <a:rPr lang="ru-RU" dirty="0" err="1"/>
              <a:t>заинтересуваните</a:t>
            </a:r>
            <a:r>
              <a:rPr lang="ru-RU" dirty="0"/>
              <a:t> лица при </a:t>
            </a:r>
            <a:r>
              <a:rPr lang="ru-RU" dirty="0" err="1"/>
              <a:t>условията</a:t>
            </a:r>
            <a:r>
              <a:rPr lang="ru-RU" dirty="0"/>
              <a:t> и по </a:t>
            </a:r>
            <a:r>
              <a:rPr lang="ru-RU" dirty="0" err="1"/>
              <a:t>реда</a:t>
            </a:r>
            <a:r>
              <a:rPr lang="ru-RU" dirty="0"/>
              <a:t> на Административнопроцесуалния кодекс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/>
              <a:t>(5) </a:t>
            </a:r>
            <a:r>
              <a:rPr lang="ru-RU" b="1" dirty="0" err="1" smtClean="0"/>
              <a:t>Одобрените</a:t>
            </a:r>
            <a:r>
              <a:rPr lang="ru-RU" b="1" dirty="0" smtClean="0"/>
              <a:t> </a:t>
            </a:r>
            <a:r>
              <a:rPr lang="ru-RU" b="1" dirty="0" err="1"/>
              <a:t>подробни</a:t>
            </a:r>
            <a:r>
              <a:rPr lang="ru-RU" b="1" dirty="0"/>
              <a:t> </a:t>
            </a:r>
            <a:r>
              <a:rPr lang="ru-RU" b="1" dirty="0" err="1"/>
              <a:t>устройствени</a:t>
            </a:r>
            <a:r>
              <a:rPr lang="ru-RU" b="1" dirty="0"/>
              <a:t> </a:t>
            </a:r>
            <a:r>
              <a:rPr lang="ru-RU" b="1" dirty="0" err="1"/>
              <a:t>планове</a:t>
            </a:r>
            <a:r>
              <a:rPr lang="ru-RU" b="1" dirty="0"/>
              <a:t> се </a:t>
            </a:r>
            <a:r>
              <a:rPr lang="ru-RU" b="1" dirty="0" err="1"/>
              <a:t>публикуват</a:t>
            </a:r>
            <a:r>
              <a:rPr lang="ru-RU" b="1" dirty="0"/>
              <a:t> на интернет </a:t>
            </a:r>
            <a:r>
              <a:rPr lang="ru-RU" b="1" dirty="0" err="1"/>
              <a:t>страницата</a:t>
            </a:r>
            <a:r>
              <a:rPr lang="ru-RU" b="1" dirty="0"/>
              <a:t> на органа, </a:t>
            </a:r>
            <a:r>
              <a:rPr lang="ru-RU" b="1" dirty="0" err="1"/>
              <a:t>който</a:t>
            </a:r>
            <a:r>
              <a:rPr lang="ru-RU" b="1" dirty="0"/>
              <a:t> </a:t>
            </a:r>
            <a:r>
              <a:rPr lang="ru-RU" b="1" dirty="0" err="1"/>
              <a:t>ги</a:t>
            </a:r>
            <a:r>
              <a:rPr lang="ru-RU" b="1" dirty="0"/>
              <a:t> е одобрил, в </a:t>
            </a:r>
            <a:r>
              <a:rPr lang="ru-RU" b="1" dirty="0" err="1"/>
              <a:t>тридневен</a:t>
            </a:r>
            <a:r>
              <a:rPr lang="ru-RU" b="1" dirty="0"/>
              <a:t> срок от </a:t>
            </a:r>
            <a:r>
              <a:rPr lang="ru-RU" b="1" dirty="0" err="1"/>
              <a:t>одобряването</a:t>
            </a:r>
            <a:r>
              <a:rPr lang="ru-RU" b="1" dirty="0"/>
              <a:t> им.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39259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55965" y="399012"/>
            <a:ext cx="10740042" cy="739832"/>
          </a:xfrm>
        </p:spPr>
        <p:txBody>
          <a:bodyPr/>
          <a:lstStyle/>
          <a:p>
            <a:r>
              <a:rPr lang="bg-BG" b="1" dirty="0" smtClean="0"/>
              <a:t>ИЗМЕНЕНИЕ НА ПУП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55966" y="1429789"/>
            <a:ext cx="10740042" cy="514557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Чл.134 (2</a:t>
            </a:r>
            <a:r>
              <a:rPr lang="ru-RU" dirty="0"/>
              <a:t>) </a:t>
            </a:r>
            <a:r>
              <a:rPr lang="ru-RU" dirty="0" err="1"/>
              <a:t>Влезлите</a:t>
            </a:r>
            <a:r>
              <a:rPr lang="ru-RU" dirty="0"/>
              <a:t> в сила </a:t>
            </a:r>
            <a:r>
              <a:rPr lang="ru-RU" dirty="0" err="1"/>
              <a:t>подробни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</a:t>
            </a:r>
            <a:r>
              <a:rPr lang="ru-RU" dirty="0" err="1"/>
              <a:t>могат</a:t>
            </a:r>
            <a:r>
              <a:rPr lang="ru-RU" dirty="0"/>
              <a:t> да се изменят, </a:t>
            </a:r>
            <a:r>
              <a:rPr lang="ru-RU" dirty="0" err="1"/>
              <a:t>освен</a:t>
            </a:r>
            <a:r>
              <a:rPr lang="ru-RU" dirty="0"/>
              <a:t> на основание по ал. 1, и </a:t>
            </a:r>
            <a:r>
              <a:rPr lang="ru-RU" dirty="0" err="1"/>
              <a:t>когато</a:t>
            </a:r>
            <a:r>
              <a:rPr lang="ru-RU" dirty="0" smtClean="0"/>
              <a:t>:………</a:t>
            </a:r>
          </a:p>
          <a:p>
            <a:pPr algn="just"/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при </a:t>
            </a:r>
            <a:r>
              <a:rPr lang="ru-RU" dirty="0"/>
              <a:t>изменение на </a:t>
            </a:r>
            <a:r>
              <a:rPr lang="ru-RU" dirty="0" err="1"/>
              <a:t>кадастрален</a:t>
            </a:r>
            <a:r>
              <a:rPr lang="ru-RU" dirty="0"/>
              <a:t> план или при </a:t>
            </a:r>
            <a:r>
              <a:rPr lang="ru-RU" dirty="0" err="1"/>
              <a:t>одобряване</a:t>
            </a:r>
            <a:r>
              <a:rPr lang="ru-RU" dirty="0"/>
              <a:t> или изменение на </a:t>
            </a:r>
            <a:r>
              <a:rPr lang="ru-RU" dirty="0" err="1"/>
              <a:t>кадастрална</a:t>
            </a:r>
            <a:r>
              <a:rPr lang="ru-RU" dirty="0"/>
              <a:t> карта в </a:t>
            </a:r>
            <a:r>
              <a:rPr lang="ru-RU" dirty="0" err="1"/>
              <a:t>урегулирана</a:t>
            </a:r>
            <a:r>
              <a:rPr lang="ru-RU" dirty="0"/>
              <a:t> </a:t>
            </a:r>
            <a:r>
              <a:rPr lang="ru-RU" dirty="0" err="1"/>
              <a:t>територия</a:t>
            </a:r>
            <a:r>
              <a:rPr lang="ru-RU" dirty="0"/>
              <a:t> </a:t>
            </a:r>
            <a:r>
              <a:rPr lang="ru-RU" dirty="0" err="1"/>
              <a:t>имотните</a:t>
            </a:r>
            <a:r>
              <a:rPr lang="ru-RU" dirty="0"/>
              <a:t> </a:t>
            </a:r>
            <a:r>
              <a:rPr lang="ru-RU" dirty="0" err="1"/>
              <a:t>граници</a:t>
            </a:r>
            <a:r>
              <a:rPr lang="ru-RU" dirty="0"/>
              <a:t> на </a:t>
            </a:r>
            <a:r>
              <a:rPr lang="ru-RU" dirty="0" err="1"/>
              <a:t>поземлените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не </a:t>
            </a:r>
            <a:r>
              <a:rPr lang="ru-RU" dirty="0" err="1"/>
              <a:t>съвпадат</a:t>
            </a:r>
            <a:r>
              <a:rPr lang="ru-RU" dirty="0"/>
              <a:t> с </a:t>
            </a:r>
            <a:r>
              <a:rPr lang="ru-RU" dirty="0" err="1"/>
              <a:t>регулационните</a:t>
            </a:r>
            <a:r>
              <a:rPr lang="ru-RU" dirty="0"/>
              <a:t> </a:t>
            </a:r>
            <a:r>
              <a:rPr lang="ru-RU" b="1" dirty="0"/>
              <a:t>или е </a:t>
            </a:r>
            <a:r>
              <a:rPr lang="ru-RU" b="1" dirty="0" err="1"/>
              <a:t>установена</a:t>
            </a:r>
            <a:r>
              <a:rPr lang="ru-RU" b="1" dirty="0"/>
              <a:t> </a:t>
            </a:r>
            <a:r>
              <a:rPr lang="ru-RU" b="1" dirty="0" err="1"/>
              <a:t>непълнота</a:t>
            </a:r>
            <a:r>
              <a:rPr lang="ru-RU" b="1" dirty="0"/>
              <a:t> или грешка в </a:t>
            </a:r>
            <a:r>
              <a:rPr lang="ru-RU" b="1" dirty="0" err="1"/>
              <a:t>кадастралната</a:t>
            </a:r>
            <a:r>
              <a:rPr lang="ru-RU" b="1" dirty="0"/>
              <a:t> карта, </a:t>
            </a:r>
            <a:r>
              <a:rPr lang="ru-RU" b="1" dirty="0" err="1"/>
              <a:t>използвана</a:t>
            </a:r>
            <a:r>
              <a:rPr lang="ru-RU" b="1" dirty="0"/>
              <a:t> </a:t>
            </a:r>
            <a:r>
              <a:rPr lang="ru-RU" b="1" dirty="0" err="1"/>
              <a:t>като</a:t>
            </a:r>
            <a:r>
              <a:rPr lang="ru-RU" b="1" dirty="0"/>
              <a:t> основа за </a:t>
            </a:r>
            <a:r>
              <a:rPr lang="ru-RU" b="1" dirty="0" err="1"/>
              <a:t>изработване</a:t>
            </a:r>
            <a:r>
              <a:rPr lang="ru-RU" b="1" dirty="0"/>
              <a:t> на подробен </a:t>
            </a:r>
            <a:r>
              <a:rPr lang="ru-RU" b="1" dirty="0" err="1"/>
              <a:t>устройствен</a:t>
            </a:r>
            <a:r>
              <a:rPr lang="ru-RU" b="1" dirty="0"/>
              <a:t> план</a:t>
            </a:r>
            <a:r>
              <a:rPr lang="ru-RU" b="1" dirty="0" smtClean="0"/>
              <a:t>;…..</a:t>
            </a:r>
          </a:p>
          <a:p>
            <a:pPr algn="just"/>
            <a:r>
              <a:rPr lang="ru-RU" b="1" dirty="0"/>
              <a:t>Чл. 134а</a:t>
            </a:r>
            <a:r>
              <a:rPr lang="ru-RU" b="1" dirty="0" smtClean="0"/>
              <a:t>. (1</a:t>
            </a:r>
            <a:r>
              <a:rPr lang="ru-RU" b="1" dirty="0"/>
              <a:t>) При </a:t>
            </a:r>
            <a:r>
              <a:rPr lang="ru-RU" b="1" dirty="0" err="1"/>
              <a:t>установяване</a:t>
            </a:r>
            <a:r>
              <a:rPr lang="ru-RU" b="1" dirty="0"/>
              <a:t> на </a:t>
            </a:r>
            <a:r>
              <a:rPr lang="ru-RU" b="1" dirty="0" err="1"/>
              <a:t>непълнота</a:t>
            </a:r>
            <a:r>
              <a:rPr lang="ru-RU" b="1" dirty="0"/>
              <a:t> или грешка в </a:t>
            </a:r>
            <a:r>
              <a:rPr lang="ru-RU" b="1" dirty="0" err="1"/>
              <a:t>кадастралната</a:t>
            </a:r>
            <a:r>
              <a:rPr lang="ru-RU" b="1" dirty="0"/>
              <a:t> карта, послужила </a:t>
            </a:r>
            <a:r>
              <a:rPr lang="ru-RU" b="1" dirty="0" err="1"/>
              <a:t>като</a:t>
            </a:r>
            <a:r>
              <a:rPr lang="ru-RU" b="1" dirty="0"/>
              <a:t> основа за </a:t>
            </a:r>
            <a:r>
              <a:rPr lang="ru-RU" b="1" dirty="0" err="1"/>
              <a:t>изработване</a:t>
            </a:r>
            <a:r>
              <a:rPr lang="ru-RU" b="1" dirty="0"/>
              <a:t> на подробен </a:t>
            </a:r>
            <a:r>
              <a:rPr lang="ru-RU" b="1" dirty="0" err="1"/>
              <a:t>устройствен</a:t>
            </a:r>
            <a:r>
              <a:rPr lang="ru-RU" b="1" dirty="0"/>
              <a:t> план, </a:t>
            </a:r>
            <a:r>
              <a:rPr lang="ru-RU" b="1" dirty="0" err="1"/>
              <a:t>заинтересуваните</a:t>
            </a:r>
            <a:r>
              <a:rPr lang="ru-RU" b="1" dirty="0"/>
              <a:t> лица </a:t>
            </a:r>
            <a:r>
              <a:rPr lang="ru-RU" b="1" dirty="0" err="1"/>
              <a:t>могат</a:t>
            </a:r>
            <a:r>
              <a:rPr lang="ru-RU" b="1" dirty="0"/>
              <a:t> да правят искания за </a:t>
            </a:r>
            <a:r>
              <a:rPr lang="ru-RU" b="1" dirty="0" err="1"/>
              <a:t>изменението</a:t>
            </a:r>
            <a:r>
              <a:rPr lang="ru-RU" b="1" dirty="0"/>
              <a:t> </a:t>
            </a:r>
            <a:r>
              <a:rPr lang="ru-RU" b="1" dirty="0" err="1"/>
              <a:t>му</a:t>
            </a:r>
            <a:r>
              <a:rPr lang="ru-RU" b="1" dirty="0"/>
              <a:t> при </a:t>
            </a:r>
            <a:r>
              <a:rPr lang="ru-RU" b="1" dirty="0" err="1"/>
              <a:t>условията</a:t>
            </a:r>
            <a:r>
              <a:rPr lang="ru-RU" b="1" dirty="0"/>
              <a:t> и по </a:t>
            </a:r>
            <a:r>
              <a:rPr lang="ru-RU" b="1" dirty="0" err="1"/>
              <a:t>реда</a:t>
            </a:r>
            <a:r>
              <a:rPr lang="ru-RU" b="1" dirty="0"/>
              <a:t> на чл. 135 след </a:t>
            </a:r>
            <a:r>
              <a:rPr lang="ru-RU" b="1" dirty="0" err="1"/>
              <a:t>влизане</a:t>
            </a:r>
            <a:r>
              <a:rPr lang="ru-RU" b="1" dirty="0"/>
              <a:t> в сила на </a:t>
            </a:r>
            <a:r>
              <a:rPr lang="ru-RU" b="1" dirty="0" err="1"/>
              <a:t>заповедите</a:t>
            </a:r>
            <a:r>
              <a:rPr lang="ru-RU" b="1" dirty="0"/>
              <a:t> по чл. 54, ал. 4 и 5 от Закона за </a:t>
            </a:r>
            <a:r>
              <a:rPr lang="ru-RU" b="1" dirty="0" err="1"/>
              <a:t>кадастъра</a:t>
            </a:r>
            <a:r>
              <a:rPr lang="ru-RU" b="1" dirty="0"/>
              <a:t> и </a:t>
            </a:r>
            <a:r>
              <a:rPr lang="ru-RU" b="1" dirty="0" err="1"/>
              <a:t>имотния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 или след </a:t>
            </a:r>
            <a:r>
              <a:rPr lang="ru-RU" b="1" dirty="0" err="1"/>
              <a:t>изменението</a:t>
            </a:r>
            <a:r>
              <a:rPr lang="ru-RU" b="1" dirty="0"/>
              <a:t> на </a:t>
            </a:r>
            <a:r>
              <a:rPr lang="ru-RU" b="1" dirty="0" err="1"/>
              <a:t>кадастралната</a:t>
            </a:r>
            <a:r>
              <a:rPr lang="ru-RU" b="1" dirty="0"/>
              <a:t> карта, </a:t>
            </a:r>
            <a:r>
              <a:rPr lang="ru-RU" b="1" dirty="0" err="1"/>
              <a:t>извършено</a:t>
            </a:r>
            <a:r>
              <a:rPr lang="ru-RU" b="1" dirty="0"/>
              <a:t> на основание </a:t>
            </a:r>
            <a:r>
              <a:rPr lang="ru-RU" b="1" dirty="0" err="1"/>
              <a:t>влязло</a:t>
            </a:r>
            <a:r>
              <a:rPr lang="ru-RU" b="1" dirty="0"/>
              <a:t> в сила </a:t>
            </a:r>
            <a:r>
              <a:rPr lang="ru-RU" b="1" dirty="0" err="1"/>
              <a:t>съдебно</a:t>
            </a:r>
            <a:r>
              <a:rPr lang="ru-RU" b="1" dirty="0"/>
              <a:t> решение по чл. 54, ал. 2 от Закона за </a:t>
            </a:r>
            <a:r>
              <a:rPr lang="ru-RU" b="1" dirty="0" err="1"/>
              <a:t>кадастъра</a:t>
            </a:r>
            <a:r>
              <a:rPr lang="ru-RU" b="1" dirty="0"/>
              <a:t> и </a:t>
            </a:r>
            <a:r>
              <a:rPr lang="ru-RU" b="1" dirty="0" err="1"/>
              <a:t>имотния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.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4077251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64771" y="249383"/>
            <a:ext cx="10989425" cy="6899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ИПУП ПО ПРАВИЛАТА НА </a:t>
            </a:r>
            <a:r>
              <a:rPr lang="ru-RU" dirty="0"/>
              <a:t>ЧЛ.16 ЗУТ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4772" y="1487979"/>
            <a:ext cx="10989424" cy="51289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Чл.134а. (2</a:t>
            </a:r>
            <a:r>
              <a:rPr lang="ru-RU" b="1" dirty="0"/>
              <a:t>) </a:t>
            </a:r>
            <a:r>
              <a:rPr lang="ru-RU" b="1" dirty="0" err="1"/>
              <a:t>Изработването</a:t>
            </a:r>
            <a:r>
              <a:rPr lang="ru-RU" b="1" dirty="0"/>
              <a:t> на проект за изменение на подробен </a:t>
            </a:r>
            <a:r>
              <a:rPr lang="ru-RU" b="1" dirty="0" err="1"/>
              <a:t>устройствен</a:t>
            </a:r>
            <a:r>
              <a:rPr lang="ru-RU" b="1" dirty="0"/>
              <a:t> план, одобрен на основание чл. 16, се </a:t>
            </a:r>
            <a:r>
              <a:rPr lang="ru-RU" b="1" dirty="0" err="1"/>
              <a:t>възлага</a:t>
            </a:r>
            <a:r>
              <a:rPr lang="ru-RU" b="1" dirty="0"/>
              <a:t> от </a:t>
            </a:r>
            <a:r>
              <a:rPr lang="ru-RU" b="1" dirty="0" err="1"/>
              <a:t>кмета</a:t>
            </a:r>
            <a:r>
              <a:rPr lang="ru-RU" b="1" dirty="0"/>
              <a:t> на </a:t>
            </a:r>
            <a:r>
              <a:rPr lang="ru-RU" b="1" dirty="0" err="1"/>
              <a:t>общината</a:t>
            </a:r>
            <a:r>
              <a:rPr lang="ru-RU" b="1" dirty="0"/>
              <a:t> в </a:t>
            </a:r>
            <a:r>
              <a:rPr lang="ru-RU" b="1" dirty="0" err="1"/>
              <a:t>едномесечен</a:t>
            </a:r>
            <a:r>
              <a:rPr lang="ru-RU" b="1" dirty="0"/>
              <a:t> срок от </a:t>
            </a:r>
            <a:r>
              <a:rPr lang="ru-RU" b="1" dirty="0" err="1"/>
              <a:t>представянето</a:t>
            </a:r>
            <a:r>
              <a:rPr lang="ru-RU" b="1" dirty="0"/>
              <a:t> от </a:t>
            </a:r>
            <a:r>
              <a:rPr lang="ru-RU" b="1" dirty="0" err="1"/>
              <a:t>заинтересувани</a:t>
            </a:r>
            <a:r>
              <a:rPr lang="ru-RU" b="1" dirty="0"/>
              <a:t> лица на </a:t>
            </a:r>
            <a:r>
              <a:rPr lang="ru-RU" b="1" dirty="0" err="1"/>
              <a:t>влязло</a:t>
            </a:r>
            <a:r>
              <a:rPr lang="ru-RU" b="1" dirty="0"/>
              <a:t> в сила </a:t>
            </a:r>
            <a:r>
              <a:rPr lang="ru-RU" b="1" dirty="0" err="1"/>
              <a:t>съдебно</a:t>
            </a:r>
            <a:r>
              <a:rPr lang="ru-RU" b="1" dirty="0"/>
              <a:t> решение по чл. 54, ал. 2 от Закона за </a:t>
            </a:r>
            <a:r>
              <a:rPr lang="ru-RU" b="1" dirty="0" err="1"/>
              <a:t>кадастъра</a:t>
            </a:r>
            <a:r>
              <a:rPr lang="ru-RU" b="1" dirty="0"/>
              <a:t> и </a:t>
            </a:r>
            <a:r>
              <a:rPr lang="ru-RU" b="1" dirty="0" err="1"/>
              <a:t>имотния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 или на </a:t>
            </a:r>
            <a:r>
              <a:rPr lang="ru-RU" b="1" dirty="0" err="1"/>
              <a:t>комбинирана</a:t>
            </a:r>
            <a:r>
              <a:rPr lang="ru-RU" b="1" dirty="0"/>
              <a:t> </a:t>
            </a:r>
            <a:r>
              <a:rPr lang="ru-RU" b="1" dirty="0" err="1"/>
              <a:t>скица</a:t>
            </a:r>
            <a:r>
              <a:rPr lang="ru-RU" b="1" dirty="0"/>
              <a:t>, </a:t>
            </a:r>
            <a:r>
              <a:rPr lang="ru-RU" b="1" dirty="0" err="1"/>
              <a:t>издадена</a:t>
            </a:r>
            <a:r>
              <a:rPr lang="ru-RU" b="1" dirty="0"/>
              <a:t> от </a:t>
            </a:r>
            <a:r>
              <a:rPr lang="ru-RU" b="1" dirty="0" err="1"/>
              <a:t>службата</a:t>
            </a:r>
            <a:r>
              <a:rPr lang="ru-RU" b="1" dirty="0"/>
              <a:t> по геодезия, картография и </a:t>
            </a:r>
            <a:r>
              <a:rPr lang="ru-RU" b="1" dirty="0" err="1"/>
              <a:t>кадастър</a:t>
            </a:r>
            <a:r>
              <a:rPr lang="ru-RU" b="1" dirty="0"/>
              <a:t>, с </a:t>
            </a:r>
            <a:r>
              <a:rPr lang="ru-RU" b="1" dirty="0" err="1"/>
              <a:t>която</a:t>
            </a:r>
            <a:r>
              <a:rPr lang="ru-RU" b="1" dirty="0"/>
              <a:t> се </a:t>
            </a:r>
            <a:r>
              <a:rPr lang="ru-RU" b="1" dirty="0" err="1"/>
              <a:t>установява</a:t>
            </a:r>
            <a:r>
              <a:rPr lang="ru-RU" b="1" dirty="0"/>
              <a:t> </a:t>
            </a:r>
            <a:r>
              <a:rPr lang="ru-RU" b="1" dirty="0" err="1"/>
              <a:t>непълнота</a:t>
            </a:r>
            <a:r>
              <a:rPr lang="ru-RU" b="1" dirty="0"/>
              <a:t> или грешка в </a:t>
            </a:r>
            <a:r>
              <a:rPr lang="ru-RU" b="1" dirty="0" err="1"/>
              <a:t>кадастралната</a:t>
            </a:r>
            <a:r>
              <a:rPr lang="ru-RU" b="1" dirty="0"/>
              <a:t> карта, послужила </a:t>
            </a:r>
            <a:r>
              <a:rPr lang="ru-RU" b="1" dirty="0" err="1"/>
              <a:t>като</a:t>
            </a:r>
            <a:r>
              <a:rPr lang="ru-RU" b="1" dirty="0"/>
              <a:t> основа за </a:t>
            </a:r>
            <a:r>
              <a:rPr lang="ru-RU" b="1" dirty="0" err="1"/>
              <a:t>изработване</a:t>
            </a:r>
            <a:r>
              <a:rPr lang="ru-RU" b="1" dirty="0"/>
              <a:t> на плана.</a:t>
            </a:r>
          </a:p>
          <a:p>
            <a:pPr algn="just"/>
            <a:r>
              <a:rPr lang="ru-RU" b="1" dirty="0"/>
              <a:t>(3) В </a:t>
            </a:r>
            <a:r>
              <a:rPr lang="ru-RU" b="1" dirty="0" err="1"/>
              <a:t>случаите</a:t>
            </a:r>
            <a:r>
              <a:rPr lang="ru-RU" b="1" dirty="0"/>
              <a:t> по ал. 2 с </a:t>
            </a:r>
            <a:r>
              <a:rPr lang="ru-RU" b="1" dirty="0" err="1"/>
              <a:t>изменението</a:t>
            </a:r>
            <a:r>
              <a:rPr lang="ru-RU" b="1" dirty="0"/>
              <a:t> се определят </a:t>
            </a:r>
            <a:r>
              <a:rPr lang="ru-RU" b="1" dirty="0" err="1"/>
              <a:t>равностойни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за </a:t>
            </a:r>
            <a:r>
              <a:rPr lang="ru-RU" b="1" dirty="0" err="1"/>
              <a:t>всички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</a:t>
            </a:r>
            <a:r>
              <a:rPr lang="ru-RU" b="1" dirty="0" err="1"/>
              <a:t>засегнати</a:t>
            </a:r>
            <a:r>
              <a:rPr lang="ru-RU" b="1" dirty="0"/>
              <a:t> от </a:t>
            </a:r>
            <a:r>
              <a:rPr lang="ru-RU" b="1" dirty="0" err="1"/>
              <a:t>непълнотата</a:t>
            </a:r>
            <a:r>
              <a:rPr lang="ru-RU" b="1" dirty="0"/>
              <a:t> или </a:t>
            </a:r>
            <a:r>
              <a:rPr lang="ru-RU" b="1" dirty="0" err="1"/>
              <a:t>грешката</a:t>
            </a:r>
            <a:r>
              <a:rPr lang="ru-RU" b="1" dirty="0"/>
              <a:t>, при </a:t>
            </a:r>
            <a:r>
              <a:rPr lang="ru-RU" b="1" dirty="0" err="1"/>
              <a:t>спазване</a:t>
            </a:r>
            <a:r>
              <a:rPr lang="ru-RU" b="1" dirty="0"/>
              <a:t> на </a:t>
            </a:r>
            <a:r>
              <a:rPr lang="ru-RU" b="1" dirty="0" err="1"/>
              <a:t>правилата</a:t>
            </a:r>
            <a:r>
              <a:rPr lang="ru-RU" b="1" dirty="0"/>
              <a:t> на чл. 16, без да се </a:t>
            </a:r>
            <a:r>
              <a:rPr lang="ru-RU" b="1" dirty="0" err="1"/>
              <a:t>засягат</a:t>
            </a:r>
            <a:r>
              <a:rPr lang="ru-RU" b="1" dirty="0"/>
              <a:t> </a:t>
            </a:r>
            <a:r>
              <a:rPr lang="ru-RU" b="1" dirty="0" err="1"/>
              <a:t>новообразувани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на </a:t>
            </a:r>
            <a:r>
              <a:rPr lang="ru-RU" b="1" dirty="0" err="1"/>
              <a:t>собственици</a:t>
            </a:r>
            <a:r>
              <a:rPr lang="ru-RU" b="1" dirty="0"/>
              <a:t>, </a:t>
            </a:r>
            <a:r>
              <a:rPr lang="ru-RU" b="1" dirty="0" err="1"/>
              <a:t>които</a:t>
            </a:r>
            <a:r>
              <a:rPr lang="ru-RU" b="1" dirty="0"/>
              <a:t> не </a:t>
            </a:r>
            <a:r>
              <a:rPr lang="ru-RU" b="1" dirty="0" err="1"/>
              <a:t>са</a:t>
            </a:r>
            <a:r>
              <a:rPr lang="ru-RU" b="1" dirty="0"/>
              <a:t> </a:t>
            </a:r>
            <a:r>
              <a:rPr lang="ru-RU" b="1" dirty="0" err="1"/>
              <a:t>засегнати</a:t>
            </a:r>
            <a:r>
              <a:rPr lang="ru-RU" b="1" dirty="0"/>
              <a:t> от </a:t>
            </a:r>
            <a:r>
              <a:rPr lang="ru-RU" b="1" dirty="0" err="1"/>
              <a:t>непълнотата</a:t>
            </a:r>
            <a:r>
              <a:rPr lang="ru-RU" b="1" dirty="0"/>
              <a:t> или </a:t>
            </a:r>
            <a:r>
              <a:rPr lang="ru-RU" b="1" dirty="0" err="1"/>
              <a:t>грешката</a:t>
            </a:r>
            <a:r>
              <a:rPr lang="ru-RU" b="1" dirty="0"/>
              <a:t>. В случай че </a:t>
            </a:r>
            <a:r>
              <a:rPr lang="ru-RU" b="1" dirty="0" err="1"/>
              <a:t>това</a:t>
            </a:r>
            <a:r>
              <a:rPr lang="ru-RU" b="1" dirty="0"/>
              <a:t> е </a:t>
            </a:r>
            <a:r>
              <a:rPr lang="ru-RU" b="1" dirty="0" err="1"/>
              <a:t>невъзможно</a:t>
            </a:r>
            <a:r>
              <a:rPr lang="ru-RU" b="1" dirty="0"/>
              <a:t>, </a:t>
            </a:r>
            <a:r>
              <a:rPr lang="ru-RU" b="1" dirty="0" err="1"/>
              <a:t>равностойни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поземлени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се определят в </a:t>
            </a:r>
            <a:r>
              <a:rPr lang="ru-RU" b="1" dirty="0" err="1"/>
              <a:t>заповедта</a:t>
            </a:r>
            <a:r>
              <a:rPr lang="ru-RU" b="1" dirty="0"/>
              <a:t> по чл. 16, ал. 6 за сметка на </a:t>
            </a:r>
            <a:r>
              <a:rPr lang="ru-RU" b="1" dirty="0" err="1"/>
              <a:t>други</a:t>
            </a:r>
            <a:r>
              <a:rPr lang="ru-RU" b="1" dirty="0"/>
              <a:t> </a:t>
            </a:r>
            <a:r>
              <a:rPr lang="ru-RU" b="1" dirty="0" err="1"/>
              <a:t>общински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в обхвата на плана и/или </a:t>
            </a:r>
            <a:r>
              <a:rPr lang="ru-RU" b="1" dirty="0" err="1"/>
              <a:t>извън</a:t>
            </a:r>
            <a:r>
              <a:rPr lang="ru-RU" b="1" dirty="0"/>
              <a:t> него.</a:t>
            </a:r>
          </a:p>
          <a:p>
            <a:pPr algn="just"/>
            <a:r>
              <a:rPr lang="ru-RU" b="1" dirty="0"/>
              <a:t>(4) В </a:t>
            </a:r>
            <a:r>
              <a:rPr lang="ru-RU" b="1" dirty="0" err="1"/>
              <a:t>случаите</a:t>
            </a:r>
            <a:r>
              <a:rPr lang="ru-RU" b="1" dirty="0"/>
              <a:t> по ал. 2 </a:t>
            </a:r>
            <a:r>
              <a:rPr lang="ru-RU" b="1" dirty="0" err="1"/>
              <a:t>подробният</a:t>
            </a:r>
            <a:r>
              <a:rPr lang="ru-RU" b="1" dirty="0"/>
              <a:t> </a:t>
            </a:r>
            <a:r>
              <a:rPr lang="ru-RU" b="1" dirty="0" err="1"/>
              <a:t>устройствен</a:t>
            </a:r>
            <a:r>
              <a:rPr lang="ru-RU" b="1" dirty="0"/>
              <a:t> план, одобрен на основание чл. 16, не се </a:t>
            </a:r>
            <a:r>
              <a:rPr lang="ru-RU" b="1" dirty="0" err="1"/>
              <a:t>изменя</a:t>
            </a:r>
            <a:r>
              <a:rPr lang="ru-RU" b="1" dirty="0"/>
              <a:t>, </a:t>
            </a:r>
            <a:r>
              <a:rPr lang="ru-RU" b="1" dirty="0" err="1"/>
              <a:t>когато</a:t>
            </a:r>
            <a:r>
              <a:rPr lang="ru-RU" b="1" dirty="0"/>
              <a:t> </a:t>
            </a:r>
            <a:r>
              <a:rPr lang="ru-RU" b="1" dirty="0" err="1"/>
              <a:t>заинтересуваните</a:t>
            </a:r>
            <a:r>
              <a:rPr lang="ru-RU" b="1" dirty="0"/>
              <a:t> лица </a:t>
            </a:r>
            <a:r>
              <a:rPr lang="ru-RU" b="1" dirty="0" err="1"/>
              <a:t>са</a:t>
            </a:r>
            <a:r>
              <a:rPr lang="ru-RU" b="1" dirty="0"/>
              <a:t> </a:t>
            </a:r>
            <a:r>
              <a:rPr lang="ru-RU" b="1" dirty="0" err="1"/>
              <a:t>съгласни</a:t>
            </a:r>
            <a:r>
              <a:rPr lang="ru-RU" b="1" dirty="0"/>
              <a:t> да получат или да платят </a:t>
            </a:r>
            <a:r>
              <a:rPr lang="ru-RU" b="1" dirty="0" err="1"/>
              <a:t>парично</a:t>
            </a:r>
            <a:r>
              <a:rPr lang="ru-RU" b="1" dirty="0"/>
              <a:t> </a:t>
            </a:r>
            <a:r>
              <a:rPr lang="ru-RU" b="1" dirty="0" err="1"/>
              <a:t>обезщетение</a:t>
            </a:r>
            <a:r>
              <a:rPr lang="ru-RU" b="1" dirty="0"/>
              <a:t>, определено с решение на </a:t>
            </a:r>
            <a:r>
              <a:rPr lang="ru-RU" b="1" dirty="0" err="1"/>
              <a:t>комисията</a:t>
            </a:r>
            <a:r>
              <a:rPr lang="ru-RU" b="1" dirty="0"/>
              <a:t> по чл. 210, или </a:t>
            </a:r>
            <a:r>
              <a:rPr lang="ru-RU" b="1" dirty="0" err="1"/>
              <a:t>сключат</a:t>
            </a:r>
            <a:r>
              <a:rPr lang="ru-RU" b="1" dirty="0"/>
              <a:t> </a:t>
            </a:r>
            <a:r>
              <a:rPr lang="ru-RU" b="1" dirty="0" err="1"/>
              <a:t>спогодба</a:t>
            </a:r>
            <a:r>
              <a:rPr lang="ru-RU" b="1" dirty="0"/>
              <a:t> за </a:t>
            </a:r>
            <a:r>
              <a:rPr lang="ru-RU" b="1" dirty="0" err="1"/>
              <a:t>уреждане</a:t>
            </a:r>
            <a:r>
              <a:rPr lang="ru-RU" b="1" dirty="0"/>
              <a:t> на </a:t>
            </a:r>
            <a:r>
              <a:rPr lang="ru-RU" b="1" dirty="0" err="1"/>
              <a:t>отношенията</a:t>
            </a:r>
            <a:r>
              <a:rPr lang="ru-RU" b="1" dirty="0"/>
              <a:t> си, </a:t>
            </a:r>
            <a:r>
              <a:rPr lang="ru-RU" b="1" dirty="0" err="1"/>
              <a:t>произтичащи</a:t>
            </a:r>
            <a:r>
              <a:rPr lang="ru-RU" b="1" dirty="0"/>
              <a:t> от неизправянето на </a:t>
            </a:r>
            <a:r>
              <a:rPr lang="ru-RU" b="1" dirty="0" err="1"/>
              <a:t>установената</a:t>
            </a:r>
            <a:r>
              <a:rPr lang="ru-RU" b="1" dirty="0"/>
              <a:t> </a:t>
            </a:r>
            <a:r>
              <a:rPr lang="ru-RU" b="1" dirty="0" err="1"/>
              <a:t>непълнота</a:t>
            </a:r>
            <a:r>
              <a:rPr lang="ru-RU" b="1" dirty="0"/>
              <a:t> или грешка. </a:t>
            </a:r>
            <a:r>
              <a:rPr lang="ru-RU" b="1" dirty="0" err="1"/>
              <a:t>Службата</a:t>
            </a:r>
            <a:r>
              <a:rPr lang="ru-RU" b="1" dirty="0"/>
              <a:t> по геодезия, картография и </a:t>
            </a:r>
            <a:r>
              <a:rPr lang="ru-RU" b="1" dirty="0" err="1"/>
              <a:t>кадастър</a:t>
            </a:r>
            <a:r>
              <a:rPr lang="ru-RU" b="1" dirty="0"/>
              <a:t> </a:t>
            </a:r>
            <a:r>
              <a:rPr lang="ru-RU" b="1" dirty="0" err="1"/>
              <a:t>отразява</a:t>
            </a:r>
            <a:r>
              <a:rPr lang="ru-RU" b="1" dirty="0"/>
              <a:t> </a:t>
            </a:r>
            <a:r>
              <a:rPr lang="ru-RU" b="1" dirty="0" err="1"/>
              <a:t>промените</a:t>
            </a:r>
            <a:r>
              <a:rPr lang="ru-RU" b="1" dirty="0"/>
              <a:t> в </a:t>
            </a:r>
            <a:r>
              <a:rPr lang="ru-RU" b="1" dirty="0" err="1"/>
              <a:t>кадастралния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 на </a:t>
            </a:r>
            <a:r>
              <a:rPr lang="ru-RU" b="1" dirty="0" err="1"/>
              <a:t>недвижимите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по </a:t>
            </a:r>
            <a:r>
              <a:rPr lang="ru-RU" b="1" dirty="0" err="1"/>
              <a:t>реда</a:t>
            </a:r>
            <a:r>
              <a:rPr lang="ru-RU" b="1" dirty="0"/>
              <a:t> на чл. 53 от Закона за </a:t>
            </a:r>
            <a:r>
              <a:rPr lang="ru-RU" b="1" dirty="0" err="1"/>
              <a:t>кадастъра</a:t>
            </a:r>
            <a:r>
              <a:rPr lang="ru-RU" b="1" dirty="0"/>
              <a:t> и </a:t>
            </a:r>
            <a:r>
              <a:rPr lang="ru-RU" b="1" dirty="0" err="1"/>
              <a:t>имотния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171633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15143" y="315884"/>
            <a:ext cx="10887882" cy="540327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ИЗМЕНЕНИЕ НА ПУП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5144" y="1080656"/>
            <a:ext cx="10887880" cy="545314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Чл. 135. (1) </a:t>
            </a:r>
            <a:r>
              <a:rPr lang="ru-RU" dirty="0" err="1" smtClean="0"/>
              <a:t>Лицата</a:t>
            </a:r>
            <a:r>
              <a:rPr lang="ru-RU" dirty="0" smtClean="0"/>
              <a:t> </a:t>
            </a:r>
            <a:r>
              <a:rPr lang="ru-RU" dirty="0"/>
              <a:t>по чл. 131 </a:t>
            </a:r>
            <a:r>
              <a:rPr lang="ru-RU" dirty="0" err="1"/>
              <a:t>могат</a:t>
            </a:r>
            <a:r>
              <a:rPr lang="ru-RU" dirty="0"/>
              <a:t> да правят искания за изменение на </a:t>
            </a:r>
            <a:r>
              <a:rPr lang="ru-RU" dirty="0" err="1"/>
              <a:t>устройствените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с </a:t>
            </a:r>
            <a:r>
              <a:rPr lang="ru-RU" dirty="0" err="1"/>
              <a:t>писмено</a:t>
            </a:r>
            <a:r>
              <a:rPr lang="ru-RU" dirty="0"/>
              <a:t> заявление до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, а в </a:t>
            </a:r>
            <a:r>
              <a:rPr lang="ru-RU" dirty="0" err="1"/>
              <a:t>случаите</a:t>
            </a:r>
            <a:r>
              <a:rPr lang="ru-RU" dirty="0"/>
              <a:t> по чл. 124а, ал. 3 и 4 - </a:t>
            </a:r>
            <a:r>
              <a:rPr lang="ru-RU" dirty="0" err="1"/>
              <a:t>съответно</a:t>
            </a:r>
            <a:r>
              <a:rPr lang="ru-RU" dirty="0"/>
              <a:t> до </a:t>
            </a:r>
            <a:r>
              <a:rPr lang="ru-RU" dirty="0" err="1"/>
              <a:t>областния</a:t>
            </a:r>
            <a:r>
              <a:rPr lang="ru-RU" dirty="0"/>
              <a:t> </a:t>
            </a:r>
            <a:r>
              <a:rPr lang="ru-RU" dirty="0" err="1"/>
              <a:t>управител</a:t>
            </a:r>
            <a:r>
              <a:rPr lang="ru-RU" dirty="0"/>
              <a:t> или до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/>
              <a:t>искането</a:t>
            </a:r>
            <a:r>
              <a:rPr lang="ru-RU" dirty="0"/>
              <a:t> е за изменение на подробен </a:t>
            </a:r>
            <a:r>
              <a:rPr lang="ru-RU" dirty="0" err="1"/>
              <a:t>устройствен</a:t>
            </a:r>
            <a:r>
              <a:rPr lang="ru-RU" dirty="0"/>
              <a:t> план,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заявлението</a:t>
            </a:r>
            <a:r>
              <a:rPr lang="ru-RU" dirty="0"/>
              <a:t> се </a:t>
            </a:r>
            <a:r>
              <a:rPr lang="ru-RU" dirty="0" err="1"/>
              <a:t>прилага</a:t>
            </a:r>
            <a:r>
              <a:rPr lang="ru-RU" dirty="0"/>
              <a:t> </a:t>
            </a:r>
            <a:r>
              <a:rPr lang="ru-RU" dirty="0" err="1"/>
              <a:t>скица</a:t>
            </a:r>
            <a:r>
              <a:rPr lang="ru-RU" dirty="0"/>
              <a:t> с предложение за </a:t>
            </a:r>
            <a:r>
              <a:rPr lang="ru-RU" dirty="0" err="1"/>
              <a:t>изменението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(3) </a:t>
            </a:r>
            <a:r>
              <a:rPr lang="ru-RU" dirty="0" err="1" smtClean="0"/>
              <a:t>Компетентният</a:t>
            </a:r>
            <a:r>
              <a:rPr lang="ru-RU" dirty="0" smtClean="0"/>
              <a:t> </a:t>
            </a:r>
            <a:r>
              <a:rPr lang="ru-RU" dirty="0"/>
              <a:t>орган по ал. 1 в 14-дневен срок от </a:t>
            </a:r>
            <a:r>
              <a:rPr lang="ru-RU" dirty="0" err="1"/>
              <a:t>постъпване</a:t>
            </a:r>
            <a:r>
              <a:rPr lang="ru-RU" dirty="0"/>
              <a:t> на </a:t>
            </a:r>
            <a:r>
              <a:rPr lang="ru-RU" dirty="0" err="1"/>
              <a:t>заявлението</a:t>
            </a:r>
            <a:r>
              <a:rPr lang="ru-RU" dirty="0"/>
              <a:t> </a:t>
            </a:r>
            <a:r>
              <a:rPr lang="ru-RU" b="1" dirty="0" err="1"/>
              <a:t>със</a:t>
            </a:r>
            <a:r>
              <a:rPr lang="ru-RU" b="1" dirty="0"/>
              <a:t> </a:t>
            </a:r>
            <a:r>
              <a:rPr lang="ru-RU" b="1" dirty="0" err="1"/>
              <a:t>заповед</a:t>
            </a:r>
            <a:r>
              <a:rPr lang="ru-RU" b="1" dirty="0"/>
              <a:t> </a:t>
            </a:r>
            <a:r>
              <a:rPr lang="ru-RU" dirty="0" err="1"/>
              <a:t>разрешава</a:t>
            </a:r>
            <a:r>
              <a:rPr lang="ru-RU" dirty="0"/>
              <a:t> или </a:t>
            </a:r>
            <a:r>
              <a:rPr lang="ru-RU" dirty="0" err="1"/>
              <a:t>отказва</a:t>
            </a:r>
            <a:r>
              <a:rPr lang="ru-RU" dirty="0"/>
              <a:t> да се </a:t>
            </a:r>
            <a:r>
              <a:rPr lang="ru-RU" dirty="0" err="1"/>
              <a:t>изработи</a:t>
            </a:r>
            <a:r>
              <a:rPr lang="ru-RU" dirty="0"/>
              <a:t> проект за изменение на плана.</a:t>
            </a:r>
          </a:p>
          <a:p>
            <a:pPr algn="just"/>
            <a:r>
              <a:rPr lang="ru-RU" dirty="0"/>
              <a:t>(4) </a:t>
            </a:r>
            <a:r>
              <a:rPr lang="ru-RU" dirty="0" err="1" smtClean="0"/>
              <a:t>Заповедите</a:t>
            </a:r>
            <a:r>
              <a:rPr lang="ru-RU" dirty="0" smtClean="0"/>
              <a:t> </a:t>
            </a:r>
            <a:r>
              <a:rPr lang="ru-RU" dirty="0"/>
              <a:t>по ал. 3 се </a:t>
            </a:r>
            <a:r>
              <a:rPr lang="ru-RU" dirty="0" err="1"/>
              <a:t>издават</a:t>
            </a:r>
            <a:r>
              <a:rPr lang="ru-RU" dirty="0"/>
              <a:t> </a:t>
            </a:r>
            <a:r>
              <a:rPr lang="ru-RU" dirty="0" err="1"/>
              <a:t>въз</a:t>
            </a:r>
            <a:r>
              <a:rPr lang="ru-RU" dirty="0"/>
              <a:t> основа на становище на: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главния</a:t>
            </a:r>
            <a:r>
              <a:rPr lang="ru-RU" dirty="0"/>
              <a:t> </a:t>
            </a:r>
            <a:r>
              <a:rPr lang="ru-RU" dirty="0" err="1"/>
              <a:t>архитект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-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актът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от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-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актът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от </a:t>
            </a:r>
            <a:r>
              <a:rPr lang="ru-RU" dirty="0" err="1"/>
              <a:t>областния</a:t>
            </a:r>
            <a:r>
              <a:rPr lang="ru-RU" dirty="0"/>
              <a:t> </a:t>
            </a:r>
            <a:r>
              <a:rPr lang="ru-RU" dirty="0" err="1"/>
              <a:t>управител</a:t>
            </a:r>
            <a:r>
              <a:rPr lang="ru-RU" dirty="0"/>
              <a:t>;</a:t>
            </a:r>
          </a:p>
          <a:p>
            <a:pPr algn="just"/>
            <a:r>
              <a:rPr lang="ru-RU" dirty="0" smtClean="0"/>
              <a:t>(</a:t>
            </a:r>
            <a:r>
              <a:rPr lang="ru-RU" dirty="0"/>
              <a:t>5) </a:t>
            </a:r>
            <a:r>
              <a:rPr lang="ru-RU" dirty="0" smtClean="0"/>
              <a:t>При </a:t>
            </a:r>
            <a:r>
              <a:rPr lang="ru-RU" dirty="0"/>
              <a:t>наличие на </a:t>
            </a:r>
            <a:r>
              <a:rPr lang="ru-RU" dirty="0" err="1"/>
              <a:t>някое</a:t>
            </a:r>
            <a:r>
              <a:rPr lang="ru-RU" dirty="0"/>
              <a:t> от </a:t>
            </a:r>
            <a:r>
              <a:rPr lang="ru-RU" dirty="0" err="1"/>
              <a:t>основанията</a:t>
            </a:r>
            <a:r>
              <a:rPr lang="ru-RU" dirty="0"/>
              <a:t> по чл. 134, ал. 1 и 2 </a:t>
            </a:r>
            <a:r>
              <a:rPr lang="ru-RU" dirty="0" err="1"/>
              <a:t>компетентният</a:t>
            </a:r>
            <a:r>
              <a:rPr lang="ru-RU" dirty="0"/>
              <a:t> орган по ал. 1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нареди</a:t>
            </a:r>
            <a:r>
              <a:rPr lang="ru-RU" dirty="0"/>
              <a:t> </a:t>
            </a:r>
            <a:r>
              <a:rPr lang="ru-RU" dirty="0" err="1"/>
              <a:t>служебно</a:t>
            </a:r>
            <a:r>
              <a:rPr lang="ru-RU" dirty="0"/>
              <a:t> </a:t>
            </a:r>
            <a:r>
              <a:rPr lang="ru-RU" b="1" dirty="0" err="1"/>
              <a:t>със</a:t>
            </a:r>
            <a:r>
              <a:rPr lang="ru-RU" b="1" dirty="0"/>
              <a:t> </a:t>
            </a:r>
            <a:r>
              <a:rPr lang="ru-RU" b="1" dirty="0" err="1"/>
              <a:t>заповед</a:t>
            </a:r>
            <a:r>
              <a:rPr lang="ru-RU" b="1" dirty="0"/>
              <a:t> </a:t>
            </a:r>
            <a:r>
              <a:rPr lang="ru-RU" dirty="0"/>
              <a:t>да се </a:t>
            </a:r>
            <a:r>
              <a:rPr lang="ru-RU" dirty="0" err="1"/>
              <a:t>изработи</a:t>
            </a:r>
            <a:r>
              <a:rPr lang="ru-RU" dirty="0"/>
              <a:t> проект за изменение на </a:t>
            </a:r>
            <a:r>
              <a:rPr lang="ru-RU" dirty="0" err="1"/>
              <a:t>действащ</a:t>
            </a:r>
            <a:r>
              <a:rPr lang="ru-RU" dirty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план.</a:t>
            </a:r>
          </a:p>
          <a:p>
            <a:pPr algn="just"/>
            <a:r>
              <a:rPr lang="ru-RU" dirty="0"/>
              <a:t>(6) </a:t>
            </a:r>
            <a:r>
              <a:rPr lang="ru-RU" b="1" dirty="0" err="1" smtClean="0"/>
              <a:t>Заповедите</a:t>
            </a:r>
            <a:r>
              <a:rPr lang="ru-RU" b="1" dirty="0" smtClean="0"/>
              <a:t> </a:t>
            </a:r>
            <a:r>
              <a:rPr lang="ru-RU" dirty="0"/>
              <a:t>по ал. 3 и 5, с </a:t>
            </a:r>
            <a:r>
              <a:rPr lang="ru-RU" dirty="0" err="1"/>
              <a:t>които</a:t>
            </a:r>
            <a:r>
              <a:rPr lang="ru-RU" dirty="0"/>
              <a:t> се допуска да се </a:t>
            </a:r>
            <a:r>
              <a:rPr lang="ru-RU" dirty="0" err="1"/>
              <a:t>изработи</a:t>
            </a:r>
            <a:r>
              <a:rPr lang="ru-RU" dirty="0"/>
              <a:t> проект за изменение на плана </a:t>
            </a:r>
            <a:r>
              <a:rPr lang="ru-RU" dirty="0" err="1"/>
              <a:t>спират</a:t>
            </a:r>
            <a:r>
              <a:rPr lang="ru-RU" dirty="0"/>
              <a:t> </a:t>
            </a:r>
            <a:r>
              <a:rPr lang="ru-RU" dirty="0" err="1"/>
              <a:t>прилагането</a:t>
            </a:r>
            <a:r>
              <a:rPr lang="ru-RU" dirty="0"/>
              <a:t> на </a:t>
            </a:r>
            <a:r>
              <a:rPr lang="ru-RU" dirty="0" err="1"/>
              <a:t>действащите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в частите, за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отнасят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smtClean="0"/>
              <a:t>Отпада </a:t>
            </a:r>
            <a:r>
              <a:rPr lang="ru-RU" b="1" dirty="0" err="1" smtClean="0"/>
              <a:t>терминът</a:t>
            </a:r>
            <a:r>
              <a:rPr lang="ru-RU" b="1" dirty="0" smtClean="0"/>
              <a:t> «</a:t>
            </a:r>
            <a:r>
              <a:rPr lang="ru-RU" b="1" dirty="0" err="1" smtClean="0"/>
              <a:t>мотивирано</a:t>
            </a:r>
            <a:r>
              <a:rPr lang="ru-RU" b="1" dirty="0" smtClean="0"/>
              <a:t> </a:t>
            </a:r>
            <a:r>
              <a:rPr lang="ru-RU" b="1" dirty="0" err="1" smtClean="0"/>
              <a:t>предписане</a:t>
            </a:r>
            <a:r>
              <a:rPr lang="ru-RU" b="1" dirty="0" smtClean="0"/>
              <a:t>». </a:t>
            </a:r>
            <a:r>
              <a:rPr lang="ru-RU" b="1" dirty="0" err="1" smtClean="0"/>
              <a:t>Заменя</a:t>
            </a:r>
            <a:r>
              <a:rPr lang="ru-RU" b="1" dirty="0" smtClean="0"/>
              <a:t> се </a:t>
            </a:r>
            <a:r>
              <a:rPr lang="ru-RU" b="1" dirty="0" err="1" smtClean="0"/>
              <a:t>със</a:t>
            </a:r>
            <a:r>
              <a:rPr lang="ru-RU" b="1" dirty="0" smtClean="0"/>
              <a:t> «</a:t>
            </a:r>
            <a:r>
              <a:rPr lang="ru-RU" b="1" dirty="0" err="1" smtClean="0"/>
              <a:t>заповед</a:t>
            </a:r>
            <a:r>
              <a:rPr lang="ru-RU" b="1" dirty="0" smtClean="0"/>
              <a:t>».</a:t>
            </a:r>
            <a:endParaRPr lang="ru-RU" b="1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446822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55717" y="249382"/>
            <a:ext cx="10656916" cy="922713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ПРОМЕНИ В ОБЩИЯ 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5717" y="1463041"/>
            <a:ext cx="10656916" cy="50873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Чл. 139. (1)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изработват</a:t>
            </a:r>
            <a:r>
              <a:rPr lang="ru-RU" dirty="0"/>
              <a:t> в </a:t>
            </a:r>
            <a:r>
              <a:rPr lang="ru-RU" dirty="0" err="1"/>
              <a:t>следните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1. идеен проект;</a:t>
            </a:r>
          </a:p>
          <a:p>
            <a:pPr algn="just"/>
            <a:r>
              <a:rPr lang="ru-RU" dirty="0"/>
              <a:t>2. технически проект;</a:t>
            </a:r>
          </a:p>
          <a:p>
            <a:pPr algn="just"/>
            <a:r>
              <a:rPr lang="ru-RU" dirty="0"/>
              <a:t>3. </a:t>
            </a:r>
            <a:r>
              <a:rPr lang="ru-RU" dirty="0" err="1"/>
              <a:t>работен</a:t>
            </a:r>
            <a:r>
              <a:rPr lang="ru-RU" dirty="0"/>
              <a:t> проект (работни чертежи и </a:t>
            </a:r>
            <a:r>
              <a:rPr lang="ru-RU" dirty="0" err="1"/>
              <a:t>детайли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(2) </a:t>
            </a:r>
            <a:r>
              <a:rPr lang="ru-RU" dirty="0" err="1" smtClean="0"/>
              <a:t>Възложителят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зависимост</a:t>
            </a:r>
            <a:r>
              <a:rPr lang="ru-RU" dirty="0"/>
              <a:t> от </a:t>
            </a:r>
            <a:r>
              <a:rPr lang="ru-RU" dirty="0" err="1"/>
              <a:t>спецификата</a:t>
            </a:r>
            <a:r>
              <a:rPr lang="ru-RU" dirty="0"/>
              <a:t> на </a:t>
            </a:r>
            <a:r>
              <a:rPr lang="ru-RU" dirty="0" err="1"/>
              <a:t>обекта</a:t>
            </a:r>
            <a:r>
              <a:rPr lang="ru-RU" dirty="0"/>
              <a:t> </a:t>
            </a:r>
            <a:r>
              <a:rPr lang="ru-RU" dirty="0" err="1"/>
              <a:t>задължително</a:t>
            </a:r>
            <a:r>
              <a:rPr lang="ru-RU" dirty="0"/>
              <a:t> </a:t>
            </a:r>
            <a:r>
              <a:rPr lang="ru-RU" dirty="0" err="1"/>
              <a:t>възлага</a:t>
            </a:r>
            <a:r>
              <a:rPr lang="ru-RU" dirty="0"/>
              <a:t> за </a:t>
            </a:r>
            <a:r>
              <a:rPr lang="ru-RU" dirty="0" err="1"/>
              <a:t>изработване</a:t>
            </a:r>
            <a:r>
              <a:rPr lang="ru-RU" dirty="0"/>
              <a:t> </a:t>
            </a:r>
            <a:r>
              <a:rPr lang="ru-RU" dirty="0" err="1"/>
              <a:t>тези</a:t>
            </a:r>
            <a:r>
              <a:rPr lang="ru-RU" dirty="0"/>
              <a:t> части на </a:t>
            </a:r>
            <a:r>
              <a:rPr lang="ru-RU" dirty="0" err="1"/>
              <a:t>инвестиционния</a:t>
            </a:r>
            <a:r>
              <a:rPr lang="ru-RU" dirty="0"/>
              <a:t> проект, </a:t>
            </a:r>
            <a:r>
              <a:rPr lang="ru-RU" dirty="0" err="1"/>
              <a:t>въз</a:t>
            </a:r>
            <a:r>
              <a:rPr lang="ru-RU" dirty="0"/>
              <a:t> основа на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направи</a:t>
            </a:r>
            <a:r>
              <a:rPr lang="ru-RU" dirty="0"/>
              <a:t> оценка за </a:t>
            </a:r>
            <a:r>
              <a:rPr lang="ru-RU" dirty="0" err="1"/>
              <a:t>съответствие</a:t>
            </a:r>
            <a:r>
              <a:rPr lang="ru-RU" dirty="0"/>
              <a:t> с </a:t>
            </a:r>
            <a:r>
              <a:rPr lang="ru-RU" dirty="0" err="1"/>
              <a:t>изискванията</a:t>
            </a:r>
            <a:r>
              <a:rPr lang="ru-RU" dirty="0"/>
              <a:t> на чл. 169, ал. 1 и 3 и да се </a:t>
            </a:r>
            <a:r>
              <a:rPr lang="ru-RU" dirty="0" err="1"/>
              <a:t>изпълни</a:t>
            </a:r>
            <a:r>
              <a:rPr lang="ru-RU" dirty="0"/>
              <a:t> </a:t>
            </a:r>
            <a:r>
              <a:rPr lang="ru-RU" dirty="0" err="1"/>
              <a:t>строежът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(3)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/>
              <a:t>документи</a:t>
            </a:r>
            <a:r>
              <a:rPr lang="ru-RU" dirty="0"/>
              <a:t> - </a:t>
            </a:r>
            <a:r>
              <a:rPr lang="ru-RU" dirty="0" err="1"/>
              <a:t>графични</a:t>
            </a:r>
            <a:r>
              <a:rPr lang="ru-RU" dirty="0"/>
              <a:t> и </a:t>
            </a:r>
            <a:r>
              <a:rPr lang="ru-RU" dirty="0" err="1"/>
              <a:t>текстови</a:t>
            </a:r>
            <a:r>
              <a:rPr lang="ru-RU" dirty="0"/>
              <a:t>, по </a:t>
            </a:r>
            <a:r>
              <a:rPr lang="ru-RU" dirty="0" err="1"/>
              <a:t>всички</a:t>
            </a:r>
            <a:r>
              <a:rPr lang="ru-RU" dirty="0"/>
              <a:t> части на </a:t>
            </a:r>
            <a:r>
              <a:rPr lang="ru-RU" dirty="0" err="1"/>
              <a:t>инвестиционния</a:t>
            </a:r>
            <a:r>
              <a:rPr lang="ru-RU" dirty="0"/>
              <a:t> проект се </a:t>
            </a:r>
            <a:r>
              <a:rPr lang="ru-RU" dirty="0" err="1"/>
              <a:t>подписват</a:t>
            </a:r>
            <a:r>
              <a:rPr lang="ru-RU" dirty="0"/>
              <a:t> и </a:t>
            </a:r>
            <a:r>
              <a:rPr lang="ru-RU" dirty="0" err="1"/>
              <a:t>подпечатват</a:t>
            </a:r>
            <a:r>
              <a:rPr lang="ru-RU" dirty="0"/>
              <a:t> от проектанта на </a:t>
            </a:r>
            <a:r>
              <a:rPr lang="ru-RU" dirty="0" err="1"/>
              <a:t>съответната</a:t>
            </a:r>
            <a:r>
              <a:rPr lang="ru-RU" dirty="0"/>
              <a:t> част и се </a:t>
            </a:r>
            <a:r>
              <a:rPr lang="ru-RU" dirty="0" err="1"/>
              <a:t>съгласуват</a:t>
            </a:r>
            <a:r>
              <a:rPr lang="ru-RU" dirty="0"/>
              <a:t> с </a:t>
            </a:r>
            <a:r>
              <a:rPr lang="ru-RU" dirty="0" err="1"/>
              <a:t>подпис</a:t>
            </a:r>
            <a:r>
              <a:rPr lang="ru-RU" dirty="0"/>
              <a:t> от </a:t>
            </a:r>
            <a:r>
              <a:rPr lang="ru-RU" b="1" dirty="0" err="1"/>
              <a:t>проектантите</a:t>
            </a:r>
            <a:r>
              <a:rPr lang="ru-RU" b="1" dirty="0"/>
              <a:t> на </a:t>
            </a:r>
            <a:r>
              <a:rPr lang="ru-RU" b="1" dirty="0" err="1"/>
              <a:t>останалите</a:t>
            </a:r>
            <a:r>
              <a:rPr lang="ru-RU" b="1" dirty="0"/>
              <a:t> части и от </a:t>
            </a:r>
            <a:r>
              <a:rPr lang="ru-RU" b="1" dirty="0" err="1"/>
              <a:t>възложителя</a:t>
            </a:r>
            <a:r>
              <a:rPr lang="ru-RU" dirty="0"/>
              <a:t>. Не се </a:t>
            </a:r>
            <a:r>
              <a:rPr lang="ru-RU" dirty="0" err="1"/>
              <a:t>съгласуват</a:t>
            </a:r>
            <a:r>
              <a:rPr lang="ru-RU" dirty="0"/>
              <a:t> с </a:t>
            </a:r>
            <a:r>
              <a:rPr lang="ru-RU" dirty="0" err="1"/>
              <a:t>подпис</a:t>
            </a:r>
            <a:r>
              <a:rPr lang="ru-RU" dirty="0"/>
              <a:t> </a:t>
            </a:r>
            <a:r>
              <a:rPr lang="ru-RU" dirty="0" err="1"/>
              <a:t>изчисленията</a:t>
            </a:r>
            <a:r>
              <a:rPr lang="ru-RU" dirty="0"/>
              <a:t>, </a:t>
            </a:r>
            <a:r>
              <a:rPr lang="ru-RU" dirty="0" err="1"/>
              <a:t>извършени</a:t>
            </a:r>
            <a:r>
              <a:rPr lang="ru-RU" dirty="0"/>
              <a:t> от проектанта по </a:t>
            </a:r>
            <a:r>
              <a:rPr lang="ru-RU" dirty="0" err="1"/>
              <a:t>съответната</a:t>
            </a:r>
            <a:r>
              <a:rPr lang="ru-RU" dirty="0"/>
              <a:t> част</a:t>
            </a:r>
            <a:r>
              <a:rPr lang="ru-RU" dirty="0" smtClean="0"/>
              <a:t>. </a:t>
            </a:r>
            <a:r>
              <a:rPr lang="ru-RU" b="1" i="1" dirty="0" smtClean="0"/>
              <a:t>Отпада </a:t>
            </a:r>
            <a:r>
              <a:rPr lang="ru-RU" b="1" i="1" dirty="0" err="1" smtClean="0"/>
              <a:t>фигурата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водещия</a:t>
            </a:r>
            <a:r>
              <a:rPr lang="ru-RU" b="1" i="1" dirty="0" smtClean="0"/>
              <a:t> проектант.</a:t>
            </a:r>
            <a:endParaRPr lang="ru-RU" b="1" i="1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013855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39091" y="232756"/>
            <a:ext cx="10656916" cy="98921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ПРОМЕНИ В ОБЩИЯ 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22960" y="1753985"/>
            <a:ext cx="11089178" cy="497101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Чл. 141. (1) </a:t>
            </a:r>
            <a:r>
              <a:rPr lang="ru-RU" dirty="0" err="1" smtClean="0"/>
              <a:t>Идейният</a:t>
            </a:r>
            <a:r>
              <a:rPr lang="ru-RU" dirty="0" smtClean="0"/>
              <a:t> </a:t>
            </a:r>
            <a:r>
              <a:rPr lang="ru-RU" dirty="0" err="1"/>
              <a:t>инвестиционен</a:t>
            </a:r>
            <a:r>
              <a:rPr lang="ru-RU" dirty="0"/>
              <a:t> проект подлежи на </a:t>
            </a:r>
            <a:r>
              <a:rPr lang="ru-RU" dirty="0" err="1"/>
              <a:t>съгласуване</a:t>
            </a:r>
            <a:r>
              <a:rPr lang="ru-RU" dirty="0"/>
              <a:t> от </a:t>
            </a:r>
            <a:r>
              <a:rPr lang="ru-RU" dirty="0" err="1"/>
              <a:t>главния</a:t>
            </a:r>
            <a:r>
              <a:rPr lang="ru-RU" dirty="0"/>
              <a:t> </a:t>
            </a:r>
            <a:r>
              <a:rPr lang="ru-RU" dirty="0" err="1"/>
              <a:t>архитект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</a:t>
            </a:r>
            <a:r>
              <a:rPr lang="ru-RU" dirty="0" err="1"/>
              <a:t>въз</a:t>
            </a:r>
            <a:r>
              <a:rPr lang="ru-RU" dirty="0"/>
              <a:t> основа на </a:t>
            </a:r>
            <a:r>
              <a:rPr lang="ru-RU" dirty="0" err="1"/>
              <a:t>предварителна</a:t>
            </a:r>
            <a:r>
              <a:rPr lang="ru-RU" dirty="0"/>
              <a:t> оценка за </a:t>
            </a:r>
            <a:r>
              <a:rPr lang="ru-RU" dirty="0" err="1"/>
              <a:t>съответствие</a:t>
            </a:r>
            <a:r>
              <a:rPr lang="ru-RU" dirty="0"/>
              <a:t> по чл. 142, ал. 2.</a:t>
            </a:r>
          </a:p>
          <a:p>
            <a:pPr algn="just"/>
            <a:r>
              <a:rPr lang="ru-RU" dirty="0" smtClean="0"/>
              <a:t>(</a:t>
            </a:r>
            <a:r>
              <a:rPr lang="ru-RU" dirty="0"/>
              <a:t>3) </a:t>
            </a:r>
            <a:r>
              <a:rPr lang="ru-RU" dirty="0" smtClean="0"/>
              <a:t>Отказ </a:t>
            </a:r>
            <a:r>
              <a:rPr lang="ru-RU" dirty="0"/>
              <a:t>за </a:t>
            </a:r>
            <a:r>
              <a:rPr lang="ru-RU" dirty="0" err="1"/>
              <a:t>съгласуване</a:t>
            </a:r>
            <a:r>
              <a:rPr lang="ru-RU" dirty="0"/>
              <a:t> на идеен </a:t>
            </a:r>
            <a:r>
              <a:rPr lang="ru-RU" dirty="0" err="1"/>
              <a:t>инвестиционен</a:t>
            </a:r>
            <a:r>
              <a:rPr lang="ru-RU" dirty="0"/>
              <a:t> проект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прави</a:t>
            </a:r>
            <a:r>
              <a:rPr lang="ru-RU" dirty="0"/>
              <a:t> само по </a:t>
            </a:r>
            <a:r>
              <a:rPr lang="ru-RU" dirty="0" err="1"/>
              <a:t>законосъобразност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(6) </a:t>
            </a:r>
            <a:r>
              <a:rPr lang="ru-RU" dirty="0" err="1" smtClean="0"/>
              <a:t>Идейният</a:t>
            </a:r>
            <a:r>
              <a:rPr lang="ru-RU" dirty="0" smtClean="0"/>
              <a:t> </a:t>
            </a:r>
            <a:r>
              <a:rPr lang="ru-RU" dirty="0" err="1"/>
              <a:t>инвестиционен</a:t>
            </a:r>
            <a:r>
              <a:rPr lang="ru-RU" dirty="0"/>
              <a:t> проект се </a:t>
            </a:r>
            <a:r>
              <a:rPr lang="ru-RU" dirty="0" err="1"/>
              <a:t>съгласува</a:t>
            </a:r>
            <a:r>
              <a:rPr lang="ru-RU" dirty="0"/>
              <a:t> от: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областния</a:t>
            </a:r>
            <a:r>
              <a:rPr lang="ru-RU" dirty="0"/>
              <a:t> </a:t>
            </a:r>
            <a:r>
              <a:rPr lang="ru-RU" dirty="0" err="1"/>
              <a:t>управител</a:t>
            </a:r>
            <a:r>
              <a:rPr lang="ru-RU" dirty="0"/>
              <a:t> - за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 с обхват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една</a:t>
            </a:r>
            <a:r>
              <a:rPr lang="ru-RU" dirty="0"/>
              <a:t> община или за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регионално</a:t>
            </a:r>
            <a:r>
              <a:rPr lang="ru-RU" dirty="0"/>
              <a:t> значение;</a:t>
            </a:r>
          </a:p>
          <a:p>
            <a:pPr algn="just"/>
            <a:r>
              <a:rPr lang="ru-RU" dirty="0"/>
              <a:t>2. </a:t>
            </a:r>
            <a:r>
              <a:rPr lang="ru-RU" dirty="0" err="1" smtClean="0"/>
              <a:t>министъра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 за:</a:t>
            </a:r>
          </a:p>
          <a:p>
            <a:pPr algn="just"/>
            <a:r>
              <a:rPr lang="ru-RU" dirty="0"/>
              <a:t>а) </a:t>
            </a:r>
            <a:r>
              <a:rPr lang="ru-RU" dirty="0" err="1"/>
              <a:t>обекти</a:t>
            </a:r>
            <a:r>
              <a:rPr lang="ru-RU" dirty="0"/>
              <a:t> с обхват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една</a:t>
            </a:r>
            <a:r>
              <a:rPr lang="ru-RU" dirty="0"/>
              <a:t> </a:t>
            </a:r>
            <a:r>
              <a:rPr lang="ru-RU" dirty="0" err="1"/>
              <a:t>област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б)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 и/или </a:t>
            </a:r>
            <a:r>
              <a:rPr lang="ru-RU" dirty="0" err="1"/>
              <a:t>национални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в) </a:t>
            </a:r>
            <a:r>
              <a:rPr lang="ru-RU" dirty="0" err="1"/>
              <a:t>републиканските</a:t>
            </a:r>
            <a:r>
              <a:rPr lang="ru-RU" dirty="0"/>
              <a:t> </a:t>
            </a:r>
            <a:r>
              <a:rPr lang="ru-RU" dirty="0" err="1"/>
              <a:t>пътища</a:t>
            </a:r>
            <a:r>
              <a:rPr lang="ru-RU" dirty="0"/>
              <a:t>, </a:t>
            </a:r>
            <a:r>
              <a:rPr lang="ru-RU" dirty="0" err="1"/>
              <a:t>железопътните</a:t>
            </a:r>
            <a:r>
              <a:rPr lang="ru-RU" dirty="0"/>
              <a:t> магистрали и </a:t>
            </a:r>
            <a:r>
              <a:rPr lang="ru-RU" dirty="0" err="1"/>
              <a:t>железопътните</a:t>
            </a:r>
            <a:r>
              <a:rPr lang="ru-RU" dirty="0"/>
              <a:t> линии.</a:t>
            </a:r>
          </a:p>
          <a:p>
            <a:pPr algn="just"/>
            <a:r>
              <a:rPr lang="ru-RU" b="1" dirty="0" err="1" smtClean="0"/>
              <a:t>Съгласуването</a:t>
            </a:r>
            <a:r>
              <a:rPr lang="ru-RU" b="1" dirty="0" smtClean="0"/>
              <a:t> </a:t>
            </a:r>
            <a:r>
              <a:rPr lang="ru-RU" b="1" dirty="0"/>
              <a:t>се </a:t>
            </a:r>
            <a:r>
              <a:rPr lang="ru-RU" b="1" dirty="0" err="1"/>
              <a:t>извършва</a:t>
            </a:r>
            <a:r>
              <a:rPr lang="ru-RU" b="1" dirty="0"/>
              <a:t> </a:t>
            </a:r>
            <a:r>
              <a:rPr lang="ru-RU" b="1" dirty="0" err="1"/>
              <a:t>въз</a:t>
            </a:r>
            <a:r>
              <a:rPr lang="ru-RU" b="1" dirty="0"/>
              <a:t> основа на </a:t>
            </a:r>
            <a:r>
              <a:rPr lang="ru-RU" b="1" dirty="0" err="1"/>
              <a:t>предварителна</a:t>
            </a:r>
            <a:r>
              <a:rPr lang="ru-RU" b="1" dirty="0"/>
              <a:t> оценка за </a:t>
            </a:r>
            <a:r>
              <a:rPr lang="ru-RU" b="1" dirty="0" err="1"/>
              <a:t>съответствие</a:t>
            </a:r>
            <a:r>
              <a:rPr lang="ru-RU" b="1" dirty="0"/>
              <a:t> по чл. 142, ал. 2.</a:t>
            </a:r>
          </a:p>
          <a:p>
            <a:pPr algn="just"/>
            <a:r>
              <a:rPr lang="ru-RU" dirty="0"/>
              <a:t>(7) </a:t>
            </a:r>
            <a:r>
              <a:rPr lang="ru-RU" dirty="0" err="1" smtClean="0"/>
              <a:t>Идейният</a:t>
            </a:r>
            <a:r>
              <a:rPr lang="ru-RU" dirty="0" smtClean="0"/>
              <a:t> </a:t>
            </a:r>
            <a:r>
              <a:rPr lang="ru-RU" dirty="0" err="1"/>
              <a:t>инвестиционен</a:t>
            </a:r>
            <a:r>
              <a:rPr lang="ru-RU" dirty="0"/>
              <a:t> проект за </a:t>
            </a:r>
            <a:r>
              <a:rPr lang="ru-RU" dirty="0" err="1"/>
              <a:t>недвижими</a:t>
            </a:r>
            <a:r>
              <a:rPr lang="ru-RU" dirty="0"/>
              <a:t> </a:t>
            </a:r>
            <a:r>
              <a:rPr lang="ru-RU" dirty="0" err="1"/>
              <a:t>културни</a:t>
            </a:r>
            <a:r>
              <a:rPr lang="ru-RU" dirty="0"/>
              <a:t> ценности и за </a:t>
            </a:r>
            <a:r>
              <a:rPr lang="ru-RU" dirty="0" err="1"/>
              <a:t>строежи</a:t>
            </a:r>
            <a:r>
              <a:rPr lang="ru-RU" dirty="0"/>
              <a:t> в </a:t>
            </a:r>
            <a:r>
              <a:rPr lang="ru-RU" dirty="0" err="1"/>
              <a:t>техните</a:t>
            </a:r>
            <a:r>
              <a:rPr lang="ru-RU" dirty="0"/>
              <a:t> </a:t>
            </a:r>
            <a:r>
              <a:rPr lang="ru-RU" dirty="0" err="1"/>
              <a:t>граници</a:t>
            </a:r>
            <a:r>
              <a:rPr lang="ru-RU" dirty="0"/>
              <a:t> и </a:t>
            </a:r>
            <a:r>
              <a:rPr lang="ru-RU" dirty="0" err="1"/>
              <a:t>охранителните</a:t>
            </a:r>
            <a:r>
              <a:rPr lang="ru-RU" dirty="0"/>
              <a:t> им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b="1" dirty="0"/>
              <a:t>се </a:t>
            </a:r>
            <a:r>
              <a:rPr lang="ru-RU" b="1" dirty="0" err="1"/>
              <a:t>съгласува</a:t>
            </a:r>
            <a:r>
              <a:rPr lang="ru-RU" b="1" dirty="0"/>
              <a:t> при </a:t>
            </a:r>
            <a:r>
              <a:rPr lang="ru-RU" b="1" dirty="0" err="1"/>
              <a:t>условията</a:t>
            </a:r>
            <a:r>
              <a:rPr lang="ru-RU" b="1" dirty="0"/>
              <a:t> и по </a:t>
            </a:r>
            <a:r>
              <a:rPr lang="ru-RU" b="1" dirty="0" err="1"/>
              <a:t>реда</a:t>
            </a:r>
            <a:r>
              <a:rPr lang="ru-RU" b="1" dirty="0"/>
              <a:t> на Закона за </a:t>
            </a:r>
            <a:r>
              <a:rPr lang="ru-RU" b="1" dirty="0" err="1"/>
              <a:t>културното</a:t>
            </a:r>
            <a:r>
              <a:rPr lang="ru-RU" b="1" dirty="0"/>
              <a:t> наследство.</a:t>
            </a:r>
          </a:p>
          <a:p>
            <a:pPr algn="just"/>
            <a:r>
              <a:rPr lang="ru-RU" dirty="0"/>
              <a:t>(8) </a:t>
            </a:r>
            <a:r>
              <a:rPr lang="ru-RU" b="1" dirty="0" err="1" smtClean="0"/>
              <a:t>Идейните</a:t>
            </a:r>
            <a:r>
              <a:rPr lang="ru-RU" b="1" dirty="0" smtClean="0"/>
              <a:t> </a:t>
            </a:r>
            <a:r>
              <a:rPr lang="ru-RU" b="1" dirty="0" err="1"/>
              <a:t>инвестиционни</a:t>
            </a:r>
            <a:r>
              <a:rPr lang="ru-RU" b="1" dirty="0"/>
              <a:t> </a:t>
            </a:r>
            <a:r>
              <a:rPr lang="ru-RU" b="1" dirty="0" err="1"/>
              <a:t>проекти</a:t>
            </a:r>
            <a:r>
              <a:rPr lang="ru-RU" b="1" dirty="0"/>
              <a:t> се </a:t>
            </a:r>
            <a:r>
              <a:rPr lang="ru-RU" b="1" dirty="0" err="1"/>
              <a:t>съгласуват</a:t>
            </a:r>
            <a:r>
              <a:rPr lang="ru-RU" b="1" dirty="0"/>
              <a:t> или се </a:t>
            </a:r>
            <a:r>
              <a:rPr lang="ru-RU" b="1" dirty="0" err="1"/>
              <a:t>отказва</a:t>
            </a:r>
            <a:r>
              <a:rPr lang="ru-RU" b="1" dirty="0"/>
              <a:t> </a:t>
            </a:r>
            <a:r>
              <a:rPr lang="ru-RU" b="1" dirty="0" err="1"/>
              <a:t>съгласуването</a:t>
            </a:r>
            <a:r>
              <a:rPr lang="ru-RU" b="1" dirty="0"/>
              <a:t> им от </a:t>
            </a:r>
            <a:r>
              <a:rPr lang="ru-RU" b="1" dirty="0" err="1"/>
              <a:t>компетентния</a:t>
            </a:r>
            <a:r>
              <a:rPr lang="ru-RU" b="1" dirty="0"/>
              <a:t> орган:</a:t>
            </a:r>
          </a:p>
          <a:p>
            <a:pPr algn="just"/>
            <a:r>
              <a:rPr lang="ru-RU" b="1" dirty="0"/>
              <a:t>1. в </a:t>
            </a:r>
            <a:r>
              <a:rPr lang="ru-RU" b="1" dirty="0" err="1"/>
              <a:t>едномесечен</a:t>
            </a:r>
            <a:r>
              <a:rPr lang="ru-RU" b="1" dirty="0"/>
              <a:t> срок от </a:t>
            </a:r>
            <a:r>
              <a:rPr lang="ru-RU" b="1" dirty="0" err="1"/>
              <a:t>внасянето</a:t>
            </a:r>
            <a:r>
              <a:rPr lang="ru-RU" b="1" dirty="0"/>
              <a:t> им, </a:t>
            </a:r>
            <a:r>
              <a:rPr lang="ru-RU" b="1" dirty="0" err="1"/>
              <a:t>когато</a:t>
            </a:r>
            <a:r>
              <a:rPr lang="ru-RU" b="1" dirty="0"/>
              <a:t> </a:t>
            </a:r>
            <a:r>
              <a:rPr lang="ru-RU" b="1" dirty="0" err="1"/>
              <a:t>предварителната</a:t>
            </a:r>
            <a:r>
              <a:rPr lang="ru-RU" b="1" dirty="0"/>
              <a:t> оценка е </a:t>
            </a:r>
            <a:r>
              <a:rPr lang="ru-RU" b="1" dirty="0" err="1"/>
              <a:t>изготвена</a:t>
            </a:r>
            <a:r>
              <a:rPr lang="ru-RU" b="1" dirty="0"/>
              <a:t> по чл. 142, ал. 6, т. 1;</a:t>
            </a:r>
          </a:p>
          <a:p>
            <a:pPr algn="just"/>
            <a:r>
              <a:rPr lang="ru-RU" b="1" dirty="0"/>
              <a:t>2. в 14-дневен срок от </a:t>
            </a:r>
            <a:r>
              <a:rPr lang="ru-RU" b="1" dirty="0" err="1"/>
              <a:t>внасянето</a:t>
            </a:r>
            <a:r>
              <a:rPr lang="ru-RU" b="1" dirty="0"/>
              <a:t> им, </a:t>
            </a:r>
            <a:r>
              <a:rPr lang="ru-RU" b="1" dirty="0" err="1"/>
              <a:t>когато</a:t>
            </a:r>
            <a:r>
              <a:rPr lang="ru-RU" b="1" dirty="0"/>
              <a:t> </a:t>
            </a:r>
            <a:r>
              <a:rPr lang="ru-RU" b="1" dirty="0" err="1"/>
              <a:t>предварителната</a:t>
            </a:r>
            <a:r>
              <a:rPr lang="ru-RU" b="1" dirty="0"/>
              <a:t> оценка е </a:t>
            </a:r>
            <a:r>
              <a:rPr lang="ru-RU" b="1" dirty="0" err="1"/>
              <a:t>извършена</a:t>
            </a:r>
            <a:r>
              <a:rPr lang="ru-RU" b="1" dirty="0"/>
              <a:t> по чл. 142, ал. 6, т. 2.</a:t>
            </a:r>
          </a:p>
          <a:p>
            <a:pPr algn="just"/>
            <a:r>
              <a:rPr lang="ru-RU" dirty="0"/>
              <a:t>(9) </a:t>
            </a:r>
            <a:r>
              <a:rPr lang="ru-RU" dirty="0" err="1" smtClean="0"/>
              <a:t>Съгласуването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идейния</a:t>
            </a:r>
            <a:r>
              <a:rPr lang="ru-RU" dirty="0"/>
              <a:t> проект е основание за </a:t>
            </a:r>
            <a:r>
              <a:rPr lang="ru-RU" dirty="0" err="1"/>
              <a:t>продължаване</a:t>
            </a:r>
            <a:r>
              <a:rPr lang="ru-RU" dirty="0"/>
              <a:t> на </a:t>
            </a:r>
            <a:r>
              <a:rPr lang="ru-RU" dirty="0" err="1"/>
              <a:t>проектирането</a:t>
            </a:r>
            <a:r>
              <a:rPr lang="ru-RU" dirty="0"/>
              <a:t> в </a:t>
            </a:r>
            <a:r>
              <a:rPr lang="ru-RU" dirty="0" err="1"/>
              <a:t>следващи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409866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97775" y="390698"/>
            <a:ext cx="10806545" cy="73152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ПРОМЕНИ В ОБЩИЯ 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97775" y="1504605"/>
            <a:ext cx="10806545" cy="511232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Чл. </a:t>
            </a:r>
            <a:r>
              <a:rPr lang="ru-RU" dirty="0" smtClean="0"/>
              <a:t>142 (</a:t>
            </a:r>
            <a:r>
              <a:rPr lang="ru-RU" dirty="0"/>
              <a:t>1)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подлежат на </a:t>
            </a:r>
            <a:r>
              <a:rPr lang="ru-RU" dirty="0" err="1"/>
              <a:t>съгласуване</a:t>
            </a:r>
            <a:r>
              <a:rPr lang="ru-RU" dirty="0"/>
              <a:t> и </a:t>
            </a:r>
            <a:r>
              <a:rPr lang="ru-RU" dirty="0" err="1"/>
              <a:t>одобряване</a:t>
            </a:r>
            <a:r>
              <a:rPr lang="ru-RU" dirty="0"/>
              <a:t> и </a:t>
            </a:r>
            <a:r>
              <a:rPr lang="ru-RU" dirty="0" err="1"/>
              <a:t>са</a:t>
            </a:r>
            <a:r>
              <a:rPr lang="ru-RU" dirty="0"/>
              <a:t> основание за </a:t>
            </a:r>
            <a:r>
              <a:rPr lang="ru-RU" dirty="0" err="1"/>
              <a:t>издаване</a:t>
            </a:r>
            <a:r>
              <a:rPr lang="ru-RU" dirty="0"/>
              <a:t> на разрешение за </a:t>
            </a:r>
            <a:r>
              <a:rPr lang="ru-RU" dirty="0" err="1"/>
              <a:t>строеж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</a:t>
            </a:r>
            <a:r>
              <a:rPr lang="ru-RU" dirty="0" err="1" smtClean="0"/>
              <a:t>Идейният</a:t>
            </a:r>
            <a:r>
              <a:rPr lang="ru-RU" dirty="0" smtClean="0"/>
              <a:t> </a:t>
            </a:r>
            <a:r>
              <a:rPr lang="ru-RU" dirty="0" err="1"/>
              <a:t>инвестиционен</a:t>
            </a:r>
            <a:r>
              <a:rPr lang="ru-RU" dirty="0"/>
              <a:t> проект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бъде</a:t>
            </a:r>
            <a:r>
              <a:rPr lang="ru-RU" dirty="0"/>
              <a:t> основание за </a:t>
            </a:r>
            <a:r>
              <a:rPr lang="ru-RU" dirty="0" err="1"/>
              <a:t>издаване</a:t>
            </a:r>
            <a:r>
              <a:rPr lang="ru-RU" dirty="0"/>
              <a:t> на разрешение за </a:t>
            </a:r>
            <a:r>
              <a:rPr lang="ru-RU" dirty="0" err="1"/>
              <a:t>строеж</a:t>
            </a:r>
            <a:r>
              <a:rPr lang="ru-RU" dirty="0"/>
              <a:t>, </a:t>
            </a:r>
            <a:r>
              <a:rPr lang="ru-RU" dirty="0" err="1"/>
              <a:t>ако</a:t>
            </a:r>
            <a:r>
              <a:rPr lang="ru-RU" dirty="0"/>
              <a:t> за него е </a:t>
            </a:r>
            <a:r>
              <a:rPr lang="ru-RU" dirty="0" err="1"/>
              <a:t>извършена</a:t>
            </a:r>
            <a:r>
              <a:rPr lang="ru-RU" dirty="0"/>
              <a:t> </a:t>
            </a:r>
            <a:r>
              <a:rPr lang="ru-RU" dirty="0" err="1"/>
              <a:t>предварителна</a:t>
            </a:r>
            <a:r>
              <a:rPr lang="ru-RU" dirty="0"/>
              <a:t> оценка за </a:t>
            </a:r>
            <a:r>
              <a:rPr lang="ru-RU" dirty="0" err="1"/>
              <a:t>съответствие</a:t>
            </a:r>
            <a:r>
              <a:rPr lang="ru-RU" dirty="0"/>
              <a:t> с </a:t>
            </a:r>
            <a:r>
              <a:rPr lang="ru-RU" dirty="0" err="1"/>
              <a:t>предвижданията</a:t>
            </a:r>
            <a:r>
              <a:rPr lang="ru-RU" dirty="0"/>
              <a:t> на </a:t>
            </a:r>
            <a:r>
              <a:rPr lang="ru-RU" dirty="0" err="1"/>
              <a:t>подробния</a:t>
            </a:r>
            <a:r>
              <a:rPr lang="ru-RU" dirty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план, с </a:t>
            </a:r>
            <a:r>
              <a:rPr lang="ru-RU" dirty="0" err="1"/>
              <a:t>правилата</a:t>
            </a:r>
            <a:r>
              <a:rPr lang="ru-RU" dirty="0"/>
              <a:t> и </a:t>
            </a:r>
            <a:r>
              <a:rPr lang="ru-RU" dirty="0" err="1"/>
              <a:t>нормативите</a:t>
            </a:r>
            <a:r>
              <a:rPr lang="ru-RU" dirty="0"/>
              <a:t> по устройство на </a:t>
            </a:r>
            <a:r>
              <a:rPr lang="ru-RU" dirty="0" err="1"/>
              <a:t>територията</a:t>
            </a:r>
            <a:r>
              <a:rPr lang="ru-RU" dirty="0"/>
              <a:t>, с </a:t>
            </a:r>
            <a:r>
              <a:rPr lang="ru-RU" dirty="0" err="1"/>
              <a:t>изискванията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строежите</a:t>
            </a:r>
            <a:r>
              <a:rPr lang="ru-RU" dirty="0"/>
              <a:t> </a:t>
            </a:r>
            <a:r>
              <a:rPr lang="ru-RU" dirty="0" err="1"/>
              <a:t>съгласно</a:t>
            </a:r>
            <a:r>
              <a:rPr lang="ru-RU" dirty="0"/>
              <a:t> </a:t>
            </a:r>
            <a:r>
              <a:rPr lang="ru-RU" dirty="0" err="1"/>
              <a:t>нормативните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 за </a:t>
            </a:r>
            <a:r>
              <a:rPr lang="ru-RU" dirty="0" err="1"/>
              <a:t>функционалност</a:t>
            </a:r>
            <a:r>
              <a:rPr lang="ru-RU" dirty="0"/>
              <a:t>, </a:t>
            </a:r>
            <a:r>
              <a:rPr lang="ru-RU" dirty="0" err="1"/>
              <a:t>транспортна</a:t>
            </a:r>
            <a:r>
              <a:rPr lang="ru-RU" dirty="0"/>
              <a:t> </a:t>
            </a:r>
            <a:r>
              <a:rPr lang="ru-RU" dirty="0" err="1"/>
              <a:t>достъпност</a:t>
            </a:r>
            <a:r>
              <a:rPr lang="ru-RU" dirty="0"/>
              <a:t>, </a:t>
            </a:r>
            <a:r>
              <a:rPr lang="ru-RU" dirty="0" err="1"/>
              <a:t>опазване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 и </a:t>
            </a:r>
            <a:r>
              <a:rPr lang="ru-RU" dirty="0" err="1"/>
              <a:t>здравната</a:t>
            </a:r>
            <a:r>
              <a:rPr lang="ru-RU" dirty="0"/>
              <a:t> защита, </a:t>
            </a:r>
            <a:r>
              <a:rPr lang="ru-RU" dirty="0" err="1"/>
              <a:t>както</a:t>
            </a:r>
            <a:r>
              <a:rPr lang="ru-RU" dirty="0"/>
              <a:t> и за </a:t>
            </a:r>
            <a:r>
              <a:rPr lang="ru-RU" dirty="0" err="1"/>
              <a:t>взаимната</a:t>
            </a:r>
            <a:r>
              <a:rPr lang="ru-RU" dirty="0"/>
              <a:t> </a:t>
            </a:r>
            <a:r>
              <a:rPr lang="ru-RU" dirty="0" err="1"/>
              <a:t>съгласуваност</a:t>
            </a:r>
            <a:r>
              <a:rPr lang="ru-RU" dirty="0"/>
              <a:t> между </a:t>
            </a:r>
            <a:r>
              <a:rPr lang="ru-RU" dirty="0" err="1"/>
              <a:t>отделните</a:t>
            </a:r>
            <a:r>
              <a:rPr lang="ru-RU" dirty="0"/>
              <a:t> части на проекта, и е одобрен от органа по чл. 145. В </a:t>
            </a:r>
            <a:r>
              <a:rPr lang="ru-RU" dirty="0" err="1"/>
              <a:t>тези</a:t>
            </a:r>
            <a:r>
              <a:rPr lang="ru-RU" dirty="0"/>
              <a:t> случаи </a:t>
            </a:r>
            <a:r>
              <a:rPr lang="ru-RU" dirty="0" err="1"/>
              <a:t>одобреният</a:t>
            </a:r>
            <a:r>
              <a:rPr lang="ru-RU" dirty="0"/>
              <a:t> идеен проект служи и за </a:t>
            </a:r>
            <a:r>
              <a:rPr lang="ru-RU" dirty="0" err="1"/>
              <a:t>възлагане</a:t>
            </a:r>
            <a:r>
              <a:rPr lang="ru-RU" dirty="0"/>
              <a:t> на </a:t>
            </a:r>
            <a:r>
              <a:rPr lang="ru-RU" dirty="0" err="1"/>
              <a:t>строеж</a:t>
            </a:r>
            <a:r>
              <a:rPr lang="ru-RU" dirty="0"/>
              <a:t> по Закона за </a:t>
            </a:r>
            <a:r>
              <a:rPr lang="ru-RU" dirty="0" err="1"/>
              <a:t>обществените</a:t>
            </a:r>
            <a:r>
              <a:rPr lang="ru-RU" dirty="0"/>
              <a:t> </a:t>
            </a:r>
            <a:r>
              <a:rPr lang="ru-RU" dirty="0" err="1"/>
              <a:t>поръчки</a:t>
            </a:r>
            <a:r>
              <a:rPr lang="ru-RU" dirty="0"/>
              <a:t>. </a:t>
            </a:r>
            <a:r>
              <a:rPr lang="ru-RU" dirty="0" err="1"/>
              <a:t>Следващите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на </a:t>
            </a:r>
            <a:r>
              <a:rPr lang="ru-RU" dirty="0" err="1"/>
              <a:t>проектиране</a:t>
            </a:r>
            <a:r>
              <a:rPr lang="ru-RU" dirty="0"/>
              <a:t> се </a:t>
            </a:r>
            <a:r>
              <a:rPr lang="ru-RU" dirty="0" err="1"/>
              <a:t>одобряват</a:t>
            </a:r>
            <a:r>
              <a:rPr lang="ru-RU" dirty="0"/>
              <a:t> в хода на </a:t>
            </a:r>
            <a:r>
              <a:rPr lang="ru-RU" dirty="0" err="1"/>
              <a:t>строителството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извършване</a:t>
            </a:r>
            <a:r>
              <a:rPr lang="ru-RU" dirty="0"/>
              <a:t> на </a:t>
            </a:r>
            <a:r>
              <a:rPr lang="ru-RU" dirty="0" err="1"/>
              <a:t>съответните</a:t>
            </a:r>
            <a:r>
              <a:rPr lang="ru-RU" dirty="0"/>
              <a:t> </a:t>
            </a:r>
            <a:r>
              <a:rPr lang="ru-RU" dirty="0" err="1"/>
              <a:t>строително-монтажни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 и подлежат на оценка </a:t>
            </a:r>
            <a:r>
              <a:rPr lang="ru-RU" dirty="0" err="1"/>
              <a:t>съгласно</a:t>
            </a:r>
            <a:r>
              <a:rPr lang="ru-RU" dirty="0"/>
              <a:t> </a:t>
            </a:r>
            <a:r>
              <a:rPr lang="ru-RU" dirty="0" err="1"/>
              <a:t>изискванията</a:t>
            </a:r>
            <a:r>
              <a:rPr lang="ru-RU" dirty="0"/>
              <a:t> на ал. 5. </a:t>
            </a:r>
            <a:r>
              <a:rPr lang="ru-RU" b="1" dirty="0" err="1"/>
              <a:t>Върху</a:t>
            </a:r>
            <a:r>
              <a:rPr lang="ru-RU" b="1" dirty="0"/>
              <a:t> всяка част от </a:t>
            </a:r>
            <a:r>
              <a:rPr lang="ru-RU" b="1" dirty="0" err="1"/>
              <a:t>инвестиционните</a:t>
            </a:r>
            <a:r>
              <a:rPr lang="ru-RU" b="1" dirty="0"/>
              <a:t> </a:t>
            </a:r>
            <a:r>
              <a:rPr lang="ru-RU" b="1" dirty="0" err="1"/>
              <a:t>проекти</a:t>
            </a:r>
            <a:r>
              <a:rPr lang="ru-RU" b="1" dirty="0"/>
              <a:t> се </a:t>
            </a:r>
            <a:r>
              <a:rPr lang="ru-RU" b="1" dirty="0" err="1"/>
              <a:t>вписва</a:t>
            </a:r>
            <a:r>
              <a:rPr lang="ru-RU" b="1" dirty="0"/>
              <a:t> </a:t>
            </a:r>
            <a:r>
              <a:rPr lang="ru-RU" b="1" dirty="0" err="1"/>
              <a:t>номерът</a:t>
            </a:r>
            <a:r>
              <a:rPr lang="ru-RU" b="1" dirty="0"/>
              <a:t> на </a:t>
            </a:r>
            <a:r>
              <a:rPr lang="ru-RU" b="1" dirty="0" err="1"/>
              <a:t>разрешението</a:t>
            </a:r>
            <a:r>
              <a:rPr lang="ru-RU" b="1" dirty="0"/>
              <a:t> за </a:t>
            </a:r>
            <a:r>
              <a:rPr lang="ru-RU" b="1" dirty="0" err="1"/>
              <a:t>строеж</a:t>
            </a:r>
            <a:r>
              <a:rPr lang="ru-RU" b="1" dirty="0"/>
              <a:t>, </a:t>
            </a:r>
            <a:r>
              <a:rPr lang="ru-RU" b="1" dirty="0" err="1"/>
              <a:t>към</a:t>
            </a:r>
            <a:r>
              <a:rPr lang="ru-RU" b="1" dirty="0"/>
              <a:t> </a:t>
            </a:r>
            <a:r>
              <a:rPr lang="ru-RU" b="1" dirty="0" err="1"/>
              <a:t>което</a:t>
            </a:r>
            <a:r>
              <a:rPr lang="ru-RU" b="1" dirty="0"/>
              <a:t> се </a:t>
            </a:r>
            <a:r>
              <a:rPr lang="ru-RU" b="1" dirty="0" err="1"/>
              <a:t>одобряват</a:t>
            </a:r>
            <a:r>
              <a:rPr lang="ru-RU" b="1" dirty="0"/>
              <a:t>.</a:t>
            </a:r>
          </a:p>
          <a:p>
            <a:pPr algn="just"/>
            <a:r>
              <a:rPr lang="ru-RU" dirty="0"/>
              <a:t>(3) За </a:t>
            </a:r>
            <a:r>
              <a:rPr lang="ru-RU" dirty="0" err="1"/>
              <a:t>елементите</a:t>
            </a:r>
            <a:r>
              <a:rPr lang="ru-RU" dirty="0"/>
              <a:t> на </a:t>
            </a:r>
            <a:r>
              <a:rPr lang="ru-RU" dirty="0" err="1"/>
              <a:t>транспортната</a:t>
            </a:r>
            <a:r>
              <a:rPr lang="ru-RU" dirty="0"/>
              <a:t> </a:t>
            </a:r>
            <a:r>
              <a:rPr lang="ru-RU" dirty="0" err="1"/>
              <a:t>техническа</a:t>
            </a:r>
            <a:r>
              <a:rPr lang="ru-RU" dirty="0"/>
              <a:t> инфраструктура се допуска </a:t>
            </a:r>
            <a:r>
              <a:rPr lang="ru-RU" dirty="0" err="1"/>
              <a:t>техническият</a:t>
            </a:r>
            <a:r>
              <a:rPr lang="ru-RU" dirty="0"/>
              <a:t> или </a:t>
            </a:r>
            <a:r>
              <a:rPr lang="ru-RU" dirty="0" err="1"/>
              <a:t>работният</a:t>
            </a:r>
            <a:r>
              <a:rPr lang="ru-RU" dirty="0"/>
              <a:t> </a:t>
            </a:r>
            <a:r>
              <a:rPr lang="ru-RU" dirty="0" err="1"/>
              <a:t>инвестиционен</a:t>
            </a:r>
            <a:r>
              <a:rPr lang="ru-RU" dirty="0"/>
              <a:t> проект да се </a:t>
            </a:r>
            <a:r>
              <a:rPr lang="ru-RU" dirty="0" err="1"/>
              <a:t>разгледа</a:t>
            </a:r>
            <a:r>
              <a:rPr lang="ru-RU" dirty="0"/>
              <a:t> от </a:t>
            </a:r>
            <a:r>
              <a:rPr lang="ru-RU" dirty="0" err="1"/>
              <a:t>експертния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</a:t>
            </a:r>
            <a:r>
              <a:rPr lang="ru-RU" dirty="0" err="1"/>
              <a:t>едновременно</a:t>
            </a:r>
            <a:r>
              <a:rPr lang="ru-RU" dirty="0"/>
              <a:t> с </a:t>
            </a:r>
            <a:r>
              <a:rPr lang="ru-RU" dirty="0" err="1"/>
              <a:t>приемането</a:t>
            </a:r>
            <a:r>
              <a:rPr lang="ru-RU" dirty="0"/>
              <a:t> на </a:t>
            </a:r>
            <a:r>
              <a:rPr lang="ru-RU" dirty="0" err="1"/>
              <a:t>парцеларния</a:t>
            </a:r>
            <a:r>
              <a:rPr lang="ru-RU" dirty="0"/>
              <a:t> план, </a:t>
            </a:r>
            <a:r>
              <a:rPr lang="ru-RU" dirty="0" err="1"/>
              <a:t>като</a:t>
            </a:r>
            <a:r>
              <a:rPr lang="ru-RU" dirty="0"/>
              <a:t> разрешение 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след </a:t>
            </a:r>
            <a:r>
              <a:rPr lang="ru-RU" dirty="0" err="1"/>
              <a:t>влизане</a:t>
            </a:r>
            <a:r>
              <a:rPr lang="ru-RU" dirty="0"/>
              <a:t> в сила на плана.</a:t>
            </a:r>
          </a:p>
          <a:p>
            <a:pPr algn="just"/>
            <a:r>
              <a:rPr lang="ru-RU" dirty="0"/>
              <a:t>(4)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/>
              <a:t>части на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основание за </a:t>
            </a:r>
            <a:r>
              <a:rPr lang="ru-RU" dirty="0" err="1"/>
              <a:t>издаване</a:t>
            </a:r>
            <a:r>
              <a:rPr lang="ru-RU" dirty="0"/>
              <a:t> на разрешение за </a:t>
            </a:r>
            <a:r>
              <a:rPr lang="ru-RU" dirty="0" err="1"/>
              <a:t>строеж</a:t>
            </a:r>
            <a:r>
              <a:rPr lang="ru-RU" dirty="0"/>
              <a:t>, се </a:t>
            </a:r>
            <a:r>
              <a:rPr lang="ru-RU" dirty="0" err="1"/>
              <a:t>оценяват</a:t>
            </a:r>
            <a:r>
              <a:rPr lang="ru-RU" dirty="0"/>
              <a:t> за </a:t>
            </a:r>
            <a:r>
              <a:rPr lang="ru-RU" dirty="0" err="1"/>
              <a:t>съответствието</a:t>
            </a:r>
            <a:r>
              <a:rPr lang="ru-RU" dirty="0"/>
              <a:t> им с </a:t>
            </a:r>
            <a:r>
              <a:rPr lang="ru-RU" dirty="0" err="1"/>
              <a:t>основните</a:t>
            </a:r>
            <a:r>
              <a:rPr lang="ru-RU" dirty="0"/>
              <a:t> </a:t>
            </a:r>
            <a:r>
              <a:rPr lang="ru-RU" dirty="0" err="1"/>
              <a:t>изисквания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строежите</a:t>
            </a:r>
            <a:r>
              <a:rPr lang="ru-RU" dirty="0"/>
              <a:t>.</a:t>
            </a: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904095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585" y="216132"/>
            <a:ext cx="10663439" cy="10640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ОБЩИЯ </a:t>
            </a:r>
            <a:r>
              <a:rPr lang="ru-RU" b="1" dirty="0"/>
              <a:t>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4771" y="1396539"/>
            <a:ext cx="10997738" cy="536170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/>
              <a:t>(5) </a:t>
            </a:r>
            <a:r>
              <a:rPr lang="ru-RU" dirty="0" err="1"/>
              <a:t>Оценката</a:t>
            </a:r>
            <a:r>
              <a:rPr lang="ru-RU" dirty="0"/>
              <a:t> </a:t>
            </a:r>
            <a:r>
              <a:rPr lang="ru-RU" dirty="0" err="1"/>
              <a:t>обхваща</a:t>
            </a:r>
            <a:r>
              <a:rPr lang="ru-RU" dirty="0"/>
              <a:t> проверка за </a:t>
            </a:r>
            <a:r>
              <a:rPr lang="ru-RU" dirty="0" err="1"/>
              <a:t>съответствие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предвижданията</a:t>
            </a:r>
            <a:r>
              <a:rPr lang="ru-RU" dirty="0"/>
              <a:t> на </a:t>
            </a:r>
            <a:r>
              <a:rPr lang="ru-RU" dirty="0" err="1"/>
              <a:t>подробния</a:t>
            </a:r>
            <a:r>
              <a:rPr lang="ru-RU" dirty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план;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правилата</a:t>
            </a:r>
            <a:r>
              <a:rPr lang="ru-RU" dirty="0"/>
              <a:t> и </a:t>
            </a:r>
            <a:r>
              <a:rPr lang="ru-RU" dirty="0" err="1"/>
              <a:t>нормативите</a:t>
            </a:r>
            <a:r>
              <a:rPr lang="ru-RU" dirty="0"/>
              <a:t> за устройство на </a:t>
            </a:r>
            <a:r>
              <a:rPr lang="ru-RU" dirty="0" err="1"/>
              <a:t>територията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3. </a:t>
            </a:r>
            <a:r>
              <a:rPr lang="ru-RU" dirty="0" err="1" smtClean="0"/>
              <a:t>изискванията</a:t>
            </a:r>
            <a:r>
              <a:rPr lang="ru-RU" dirty="0" smtClean="0"/>
              <a:t> </a:t>
            </a:r>
            <a:r>
              <a:rPr lang="ru-RU" dirty="0"/>
              <a:t>по чл. 169, ал. 1 и 3;</a:t>
            </a:r>
          </a:p>
          <a:p>
            <a:pPr algn="just"/>
            <a:r>
              <a:rPr lang="ru-RU" dirty="0"/>
              <a:t>4. </a:t>
            </a:r>
            <a:r>
              <a:rPr lang="ru-RU" dirty="0" err="1"/>
              <a:t>взаимната</a:t>
            </a:r>
            <a:r>
              <a:rPr lang="ru-RU" dirty="0"/>
              <a:t> </a:t>
            </a:r>
            <a:r>
              <a:rPr lang="ru-RU" dirty="0" err="1"/>
              <a:t>съгласуваност</a:t>
            </a:r>
            <a:r>
              <a:rPr lang="ru-RU" dirty="0"/>
              <a:t> между частите на проекта;</a:t>
            </a:r>
          </a:p>
          <a:p>
            <a:pPr algn="just"/>
            <a:r>
              <a:rPr lang="ru-RU" dirty="0"/>
              <a:t>5. </a:t>
            </a:r>
            <a:r>
              <a:rPr lang="ru-RU" dirty="0" err="1"/>
              <a:t>пълнотата</a:t>
            </a:r>
            <a:r>
              <a:rPr lang="ru-RU" dirty="0"/>
              <a:t> и </a:t>
            </a:r>
            <a:r>
              <a:rPr lang="ru-RU" dirty="0" err="1"/>
              <a:t>структурното</a:t>
            </a:r>
            <a:r>
              <a:rPr lang="ru-RU" dirty="0"/>
              <a:t> </a:t>
            </a:r>
            <a:r>
              <a:rPr lang="ru-RU" dirty="0" err="1"/>
              <a:t>съответствие</a:t>
            </a:r>
            <a:r>
              <a:rPr lang="ru-RU" dirty="0"/>
              <a:t> на </a:t>
            </a:r>
            <a:r>
              <a:rPr lang="ru-RU" dirty="0" err="1"/>
              <a:t>инженерните</a:t>
            </a:r>
            <a:r>
              <a:rPr lang="ru-RU" dirty="0"/>
              <a:t> </a:t>
            </a:r>
            <a:r>
              <a:rPr lang="ru-RU" dirty="0" err="1"/>
              <a:t>изчисления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6. </a:t>
            </a:r>
            <a:r>
              <a:rPr lang="ru-RU" dirty="0" err="1"/>
              <a:t>изискванията</a:t>
            </a:r>
            <a:r>
              <a:rPr lang="ru-RU" dirty="0"/>
              <a:t> за устройство, безопасна </a:t>
            </a:r>
            <a:r>
              <a:rPr lang="ru-RU" dirty="0" err="1"/>
              <a:t>експлоатация</a:t>
            </a:r>
            <a:r>
              <a:rPr lang="ru-RU" dirty="0"/>
              <a:t> и технически надзор на </a:t>
            </a:r>
            <a:r>
              <a:rPr lang="ru-RU" dirty="0" err="1"/>
              <a:t>съоръжения</a:t>
            </a:r>
            <a:r>
              <a:rPr lang="ru-RU" dirty="0"/>
              <a:t> с </a:t>
            </a:r>
            <a:r>
              <a:rPr lang="ru-RU" dirty="0" err="1"/>
              <a:t>повишена</a:t>
            </a:r>
            <a:r>
              <a:rPr lang="ru-RU" dirty="0"/>
              <a:t> </a:t>
            </a:r>
            <a:r>
              <a:rPr lang="ru-RU" dirty="0" err="1"/>
              <a:t>опасност</a:t>
            </a:r>
            <a:r>
              <a:rPr lang="ru-RU" dirty="0"/>
              <a:t>, </a:t>
            </a:r>
            <a:r>
              <a:rPr lang="ru-RU" dirty="0" err="1"/>
              <a:t>ако</a:t>
            </a:r>
            <a:r>
              <a:rPr lang="ru-RU" dirty="0"/>
              <a:t> в </a:t>
            </a:r>
            <a:r>
              <a:rPr lang="ru-RU" dirty="0" err="1"/>
              <a:t>обекта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такива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7.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/>
              <a:t>специфични</a:t>
            </a:r>
            <a:r>
              <a:rPr lang="ru-RU" dirty="0"/>
              <a:t> </a:t>
            </a:r>
            <a:r>
              <a:rPr lang="ru-RU" dirty="0" err="1"/>
              <a:t>изисквания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определени</a:t>
            </a:r>
            <a:r>
              <a:rPr lang="ru-RU" dirty="0"/>
              <a:t> </a:t>
            </a:r>
            <a:r>
              <a:rPr lang="ru-RU" dirty="0" err="1"/>
              <a:t>видове</a:t>
            </a:r>
            <a:r>
              <a:rPr lang="ru-RU" dirty="0"/>
              <a:t> </a:t>
            </a:r>
            <a:r>
              <a:rPr lang="ru-RU" dirty="0" err="1"/>
              <a:t>строежи</a:t>
            </a:r>
            <a:r>
              <a:rPr lang="ru-RU" dirty="0"/>
              <a:t> </a:t>
            </a:r>
            <a:r>
              <a:rPr lang="ru-RU" dirty="0" err="1"/>
              <a:t>съгласно</a:t>
            </a:r>
            <a:r>
              <a:rPr lang="ru-RU" dirty="0"/>
              <a:t> нормативен акт, </a:t>
            </a:r>
            <a:r>
              <a:rPr lang="ru-RU" dirty="0" err="1"/>
              <a:t>ако</a:t>
            </a:r>
            <a:r>
              <a:rPr lang="ru-RU" dirty="0"/>
              <a:t> за </a:t>
            </a:r>
            <a:r>
              <a:rPr lang="ru-RU" dirty="0" err="1"/>
              <a:t>обекта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такива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8. </a:t>
            </a:r>
            <a:r>
              <a:rPr lang="ru-RU" dirty="0" err="1" smtClean="0"/>
              <a:t>изискванията</a:t>
            </a:r>
            <a:r>
              <a:rPr lang="ru-RU" dirty="0" smtClean="0"/>
              <a:t> </a:t>
            </a:r>
            <a:r>
              <a:rPr lang="ru-RU" dirty="0"/>
              <a:t>на влезли в сила </a:t>
            </a:r>
            <a:r>
              <a:rPr lang="ru-RU" dirty="0" err="1"/>
              <a:t>административни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в </a:t>
            </a:r>
            <a:r>
              <a:rPr lang="ru-RU" dirty="0" err="1"/>
              <a:t>зависимост</a:t>
            </a:r>
            <a:r>
              <a:rPr lang="ru-RU" dirty="0"/>
              <a:t> от вида и </a:t>
            </a:r>
            <a:r>
              <a:rPr lang="ru-RU" dirty="0" err="1"/>
              <a:t>големината</a:t>
            </a:r>
            <a:r>
              <a:rPr lang="ru-RU" dirty="0"/>
              <a:t> на </a:t>
            </a:r>
            <a:r>
              <a:rPr lang="ru-RU" dirty="0" err="1"/>
              <a:t>строежа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необходимо условие за </a:t>
            </a:r>
            <a:r>
              <a:rPr lang="ru-RU" dirty="0" err="1"/>
              <a:t>разрешаване</a:t>
            </a:r>
            <a:r>
              <a:rPr lang="ru-RU" dirty="0"/>
              <a:t> на </a:t>
            </a:r>
            <a:r>
              <a:rPr lang="ru-RU" dirty="0" err="1"/>
              <a:t>строителството</a:t>
            </a:r>
            <a:r>
              <a:rPr lang="ru-RU" dirty="0"/>
              <a:t> по Закона за </a:t>
            </a:r>
            <a:r>
              <a:rPr lang="ru-RU" dirty="0" err="1"/>
              <a:t>опазване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среда, Закона за </a:t>
            </a:r>
            <a:r>
              <a:rPr lang="ru-RU" dirty="0" err="1"/>
              <a:t>биологичното</a:t>
            </a:r>
            <a:r>
              <a:rPr lang="ru-RU" dirty="0"/>
              <a:t> разнообразие, Закона за </a:t>
            </a:r>
            <a:r>
              <a:rPr lang="ru-RU" dirty="0" err="1"/>
              <a:t>културното</a:t>
            </a:r>
            <a:r>
              <a:rPr lang="ru-RU" dirty="0"/>
              <a:t> наследство или друг </a:t>
            </a:r>
            <a:r>
              <a:rPr lang="ru-RU" dirty="0" err="1"/>
              <a:t>специален</a:t>
            </a:r>
            <a:r>
              <a:rPr lang="ru-RU" dirty="0"/>
              <a:t> закон, </a:t>
            </a:r>
            <a:r>
              <a:rPr lang="ru-RU" dirty="0" err="1"/>
              <a:t>както</a:t>
            </a:r>
            <a:r>
              <a:rPr lang="ru-RU" dirty="0"/>
              <a:t> и </a:t>
            </a:r>
            <a:r>
              <a:rPr lang="ru-RU" dirty="0" err="1"/>
              <a:t>отразяване</a:t>
            </a:r>
            <a:r>
              <a:rPr lang="ru-RU" dirty="0"/>
              <a:t> на </a:t>
            </a:r>
            <a:r>
              <a:rPr lang="ru-RU" dirty="0" err="1"/>
              <a:t>мерките</a:t>
            </a:r>
            <a:r>
              <a:rPr lang="ru-RU" dirty="0"/>
              <a:t> и </a:t>
            </a:r>
            <a:r>
              <a:rPr lang="ru-RU" dirty="0" err="1"/>
              <a:t>условията</a:t>
            </a:r>
            <a:r>
              <a:rPr lang="ru-RU" dirty="0"/>
              <a:t> от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 в проекта;</a:t>
            </a:r>
          </a:p>
          <a:p>
            <a:pPr algn="just"/>
            <a:r>
              <a:rPr lang="ru-RU" strike="sngStrike" dirty="0"/>
              <a:t>9. (нова - ДВ, </a:t>
            </a:r>
            <a:r>
              <a:rPr lang="ru-RU" strike="sngStrike" dirty="0" err="1"/>
              <a:t>бр</a:t>
            </a:r>
            <a:r>
              <a:rPr lang="ru-RU" strike="sngStrike" dirty="0"/>
              <a:t>. 53 от 2012 г., в сила от 13.07.2012 г., </a:t>
            </a:r>
            <a:r>
              <a:rPr lang="ru-RU" strike="sngStrike" dirty="0" err="1"/>
              <a:t>отм</a:t>
            </a:r>
            <a:r>
              <a:rPr lang="ru-RU" strike="sngStrike" dirty="0"/>
              <a:t>. - ДВ, </a:t>
            </a:r>
            <a:r>
              <a:rPr lang="ru-RU" strike="sngStrike" dirty="0" err="1"/>
              <a:t>бр</a:t>
            </a:r>
            <a:r>
              <a:rPr lang="ru-RU" strike="sngStrike" dirty="0"/>
              <a:t>. 13 от 2017 г</a:t>
            </a:r>
            <a:r>
              <a:rPr lang="ru-RU" strike="sngStrike" dirty="0" smtClean="0"/>
              <a:t>.) </a:t>
            </a:r>
            <a:r>
              <a:rPr lang="ru-RU" b="1" strike="sngStrike" dirty="0" smtClean="0"/>
              <a:t>- </a:t>
            </a:r>
            <a:r>
              <a:rPr lang="ru-RU" b="1" dirty="0" smtClean="0"/>
              <a:t> </a:t>
            </a:r>
            <a:r>
              <a:rPr lang="ru-RU" b="1" dirty="0" err="1" smtClean="0"/>
              <a:t>Отпадъците</a:t>
            </a:r>
            <a:r>
              <a:rPr lang="ru-RU" dirty="0" smtClean="0"/>
              <a:t>.</a:t>
            </a:r>
            <a:endParaRPr lang="ru-RU" strike="sngStrike" dirty="0"/>
          </a:p>
          <a:p>
            <a:pPr algn="just"/>
            <a:r>
              <a:rPr lang="ru-RU" dirty="0"/>
              <a:t>10. </a:t>
            </a:r>
            <a:r>
              <a:rPr lang="ru-RU" dirty="0" err="1" smtClean="0"/>
              <a:t>изискванията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предотвратяване</a:t>
            </a:r>
            <a:r>
              <a:rPr lang="ru-RU" dirty="0"/>
              <a:t> на </a:t>
            </a:r>
            <a:r>
              <a:rPr lang="ru-RU" dirty="0" err="1"/>
              <a:t>големи</a:t>
            </a:r>
            <a:r>
              <a:rPr lang="ru-RU" dirty="0"/>
              <a:t> аварии с </a:t>
            </a:r>
            <a:r>
              <a:rPr lang="ru-RU" dirty="0" err="1"/>
              <a:t>опасни</a:t>
            </a:r>
            <a:r>
              <a:rPr lang="ru-RU" dirty="0"/>
              <a:t> вещества и </a:t>
            </a:r>
            <a:r>
              <a:rPr lang="ru-RU" dirty="0" err="1"/>
              <a:t>ограничаване</a:t>
            </a:r>
            <a:r>
              <a:rPr lang="ru-RU" dirty="0"/>
              <a:t> на </a:t>
            </a:r>
            <a:r>
              <a:rPr lang="ru-RU" dirty="0" err="1"/>
              <a:t>последствията</a:t>
            </a:r>
            <a:r>
              <a:rPr lang="ru-RU" dirty="0"/>
              <a:t> от </a:t>
            </a:r>
            <a:r>
              <a:rPr lang="ru-RU" dirty="0" err="1"/>
              <a:t>тях</a:t>
            </a:r>
            <a:r>
              <a:rPr lang="ru-RU" dirty="0"/>
              <a:t> за </a:t>
            </a:r>
            <a:r>
              <a:rPr lang="ru-RU" dirty="0" err="1"/>
              <a:t>човешкото</a:t>
            </a:r>
            <a:r>
              <a:rPr lang="ru-RU" dirty="0"/>
              <a:t> </a:t>
            </a:r>
            <a:r>
              <a:rPr lang="ru-RU" dirty="0" err="1"/>
              <a:t>здраве</a:t>
            </a:r>
            <a:r>
              <a:rPr lang="ru-RU" dirty="0"/>
              <a:t> и </a:t>
            </a:r>
            <a:r>
              <a:rPr lang="ru-RU" dirty="0" err="1"/>
              <a:t>околната</a:t>
            </a:r>
            <a:r>
              <a:rPr lang="ru-RU" dirty="0"/>
              <a:t> среда по глава </a:t>
            </a:r>
            <a:r>
              <a:rPr lang="ru-RU" dirty="0" err="1"/>
              <a:t>седма</a:t>
            </a:r>
            <a:r>
              <a:rPr lang="ru-RU" dirty="0"/>
              <a:t>, раздел I от Закона за </a:t>
            </a:r>
            <a:r>
              <a:rPr lang="ru-RU" dirty="0" err="1"/>
              <a:t>опазване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среда.</a:t>
            </a:r>
          </a:p>
          <a:p>
            <a:pPr algn="just"/>
            <a:r>
              <a:rPr lang="ru-RU" dirty="0"/>
              <a:t>(6) </a:t>
            </a:r>
            <a:r>
              <a:rPr lang="ru-RU" dirty="0" err="1"/>
              <a:t>Оценката</a:t>
            </a:r>
            <a:r>
              <a:rPr lang="ru-RU" dirty="0"/>
              <a:t> за </a:t>
            </a:r>
            <a:r>
              <a:rPr lang="ru-RU" dirty="0" err="1"/>
              <a:t>съответствие</a:t>
            </a:r>
            <a:r>
              <a:rPr lang="ru-RU" dirty="0"/>
              <a:t> се </a:t>
            </a:r>
            <a:r>
              <a:rPr lang="ru-RU" dirty="0" err="1"/>
              <a:t>извършва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1. с </a:t>
            </a:r>
            <a:r>
              <a:rPr lang="ru-RU" dirty="0" err="1"/>
              <a:t>приемане</a:t>
            </a:r>
            <a:r>
              <a:rPr lang="ru-RU" dirty="0"/>
              <a:t> от </a:t>
            </a:r>
            <a:r>
              <a:rPr lang="ru-RU" dirty="0" err="1"/>
              <a:t>експертен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на </a:t>
            </a:r>
            <a:r>
              <a:rPr lang="ru-RU" dirty="0" err="1"/>
              <a:t>одобряващата</a:t>
            </a:r>
            <a:r>
              <a:rPr lang="ru-RU" dirty="0"/>
              <a:t> администрация;</a:t>
            </a:r>
          </a:p>
          <a:p>
            <a:pPr algn="just"/>
            <a:r>
              <a:rPr lang="ru-RU" dirty="0"/>
              <a:t>2.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/>
              <a:t>комплексен доклад, </a:t>
            </a:r>
            <a:r>
              <a:rPr lang="ru-RU" dirty="0" err="1"/>
              <a:t>съставен</a:t>
            </a:r>
            <a:r>
              <a:rPr lang="ru-RU" dirty="0"/>
              <a:t> от </a:t>
            </a:r>
            <a:r>
              <a:rPr lang="ru-RU" dirty="0" err="1"/>
              <a:t>регистрирана</a:t>
            </a:r>
            <a:r>
              <a:rPr lang="ru-RU" dirty="0"/>
              <a:t> фирма - </a:t>
            </a:r>
            <a:r>
              <a:rPr lang="ru-RU" dirty="0" err="1"/>
              <a:t>консултант</a:t>
            </a:r>
            <a:r>
              <a:rPr lang="ru-RU" dirty="0"/>
              <a:t>, </a:t>
            </a:r>
            <a:r>
              <a:rPr lang="ru-RU" dirty="0" err="1"/>
              <a:t>несвързана</a:t>
            </a:r>
            <a:r>
              <a:rPr lang="ru-RU" dirty="0"/>
              <a:t> с проектанта - за </a:t>
            </a:r>
            <a:r>
              <a:rPr lang="ru-RU" dirty="0" err="1"/>
              <a:t>обекти</a:t>
            </a:r>
            <a:r>
              <a:rPr lang="ru-RU" dirty="0"/>
              <a:t> от </a:t>
            </a:r>
            <a:r>
              <a:rPr lang="ru-RU" b="1" dirty="0" err="1"/>
              <a:t>първа</a:t>
            </a:r>
            <a:r>
              <a:rPr lang="ru-RU" b="1" dirty="0"/>
              <a:t>, втора и </a:t>
            </a:r>
            <a:r>
              <a:rPr lang="ru-RU" b="1" dirty="0" err="1"/>
              <a:t>трета</a:t>
            </a:r>
            <a:r>
              <a:rPr lang="ru-RU" b="1" dirty="0"/>
              <a:t> категория </a:t>
            </a:r>
            <a:r>
              <a:rPr lang="ru-RU" dirty="0" err="1"/>
              <a:t>задължително</a:t>
            </a:r>
            <a:r>
              <a:rPr lang="ru-RU" dirty="0"/>
              <a:t>, а за </a:t>
            </a:r>
            <a:r>
              <a:rPr lang="ru-RU" dirty="0" err="1"/>
              <a:t>обекти</a:t>
            </a:r>
            <a:r>
              <a:rPr lang="ru-RU" dirty="0"/>
              <a:t> от </a:t>
            </a:r>
            <a:r>
              <a:rPr lang="ru-RU" dirty="0" err="1"/>
              <a:t>по-ниска</a:t>
            </a:r>
            <a:r>
              <a:rPr lang="ru-RU" dirty="0"/>
              <a:t> категория - по желание на </a:t>
            </a:r>
            <a:r>
              <a:rPr lang="ru-RU" dirty="0" err="1"/>
              <a:t>възложителя</a:t>
            </a:r>
            <a:r>
              <a:rPr lang="ru-RU" dirty="0"/>
              <a:t>.</a:t>
            </a:r>
          </a:p>
          <a:p>
            <a:pPr algn="just"/>
            <a:r>
              <a:rPr lang="ru-RU" dirty="0" smtClean="0"/>
              <a:t>(</a:t>
            </a:r>
            <a:r>
              <a:rPr lang="ru-RU" dirty="0"/>
              <a:t>7) </a:t>
            </a:r>
            <a:r>
              <a:rPr lang="ru-RU" dirty="0" err="1"/>
              <a:t>Одобреният</a:t>
            </a:r>
            <a:r>
              <a:rPr lang="ru-RU" dirty="0"/>
              <a:t> </a:t>
            </a:r>
            <a:r>
              <a:rPr lang="ru-RU" dirty="0" err="1"/>
              <a:t>инвестиционен</a:t>
            </a:r>
            <a:r>
              <a:rPr lang="ru-RU" dirty="0"/>
              <a:t> проект, </a:t>
            </a:r>
            <a:r>
              <a:rPr lang="ru-RU" dirty="0" err="1"/>
              <a:t>освен</a:t>
            </a:r>
            <a:r>
              <a:rPr lang="ru-RU" dirty="0"/>
              <a:t> за </a:t>
            </a:r>
            <a:r>
              <a:rPr lang="ru-RU" dirty="0" err="1"/>
              <a:t>издаване</a:t>
            </a:r>
            <a:r>
              <a:rPr lang="ru-RU" dirty="0"/>
              <a:t> на разрешение за </a:t>
            </a:r>
            <a:r>
              <a:rPr lang="ru-RU" dirty="0" err="1"/>
              <a:t>строеж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да служи и за </a:t>
            </a:r>
            <a:r>
              <a:rPr lang="ru-RU" dirty="0" err="1"/>
              <a:t>възлагане</a:t>
            </a:r>
            <a:r>
              <a:rPr lang="ru-RU" dirty="0"/>
              <a:t> на </a:t>
            </a:r>
            <a:r>
              <a:rPr lang="ru-RU" dirty="0" err="1"/>
              <a:t>строеж</a:t>
            </a:r>
            <a:r>
              <a:rPr lang="ru-RU" dirty="0"/>
              <a:t> по Закона за </a:t>
            </a:r>
            <a:r>
              <a:rPr lang="ru-RU" dirty="0" err="1"/>
              <a:t>обществените</a:t>
            </a:r>
            <a:r>
              <a:rPr lang="ru-RU" dirty="0"/>
              <a:t> </a:t>
            </a:r>
            <a:r>
              <a:rPr lang="ru-RU" dirty="0" err="1"/>
              <a:t>поръчки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342188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64525" y="365761"/>
            <a:ext cx="10638500" cy="6151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ОБЩИЯ </a:t>
            </a:r>
            <a:r>
              <a:rPr lang="ru-RU" b="1" dirty="0"/>
              <a:t>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9957" y="1330037"/>
            <a:ext cx="10914610" cy="538664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(8) </a:t>
            </a:r>
            <a:r>
              <a:rPr lang="ru-RU" dirty="0" smtClean="0"/>
              <a:t>За </a:t>
            </a:r>
            <a:r>
              <a:rPr lang="ru-RU" dirty="0" err="1"/>
              <a:t>специалните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Министерството</a:t>
            </a:r>
            <a:r>
              <a:rPr lang="ru-RU" dirty="0"/>
              <a:t> на </a:t>
            </a:r>
            <a:r>
              <a:rPr lang="ru-RU" dirty="0" err="1"/>
              <a:t>отбраната</a:t>
            </a:r>
            <a:r>
              <a:rPr lang="ru-RU" dirty="0"/>
              <a:t>, на </a:t>
            </a:r>
            <a:r>
              <a:rPr lang="ru-RU" dirty="0" err="1"/>
              <a:t>Министерството</a:t>
            </a:r>
            <a:r>
              <a:rPr lang="ru-RU" dirty="0"/>
              <a:t> на </a:t>
            </a:r>
            <a:r>
              <a:rPr lang="ru-RU" dirty="0" err="1"/>
              <a:t>вътрешните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 и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Национална</a:t>
            </a:r>
            <a:r>
              <a:rPr lang="ru-RU" dirty="0"/>
              <a:t> </a:t>
            </a:r>
            <a:r>
              <a:rPr lang="ru-RU" dirty="0" err="1"/>
              <a:t>сигурност</a:t>
            </a:r>
            <a:r>
              <a:rPr lang="ru-RU" dirty="0"/>
              <a:t>", </a:t>
            </a:r>
            <a:r>
              <a:rPr lang="ru-RU" dirty="0" err="1"/>
              <a:t>информацията</a:t>
            </a:r>
            <a:r>
              <a:rPr lang="ru-RU" dirty="0"/>
              <a:t> за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съставлява</a:t>
            </a:r>
            <a:r>
              <a:rPr lang="ru-RU" dirty="0"/>
              <a:t> </a:t>
            </a:r>
            <a:r>
              <a:rPr lang="ru-RU" dirty="0" err="1"/>
              <a:t>държавна</a:t>
            </a:r>
            <a:r>
              <a:rPr lang="ru-RU" dirty="0"/>
              <a:t> тайна по </a:t>
            </a:r>
            <a:r>
              <a:rPr lang="ru-RU" dirty="0" err="1"/>
              <a:t>смисъла</a:t>
            </a:r>
            <a:r>
              <a:rPr lang="ru-RU" dirty="0"/>
              <a:t> на Закона за защита на </a:t>
            </a:r>
            <a:r>
              <a:rPr lang="ru-RU" dirty="0" err="1"/>
              <a:t>класифицираната</a:t>
            </a:r>
            <a:r>
              <a:rPr lang="ru-RU" dirty="0"/>
              <a:t> информация, </a:t>
            </a:r>
            <a:r>
              <a:rPr lang="ru-RU" dirty="0" err="1"/>
              <a:t>оценката</a:t>
            </a:r>
            <a:r>
              <a:rPr lang="ru-RU" dirty="0"/>
              <a:t> за </a:t>
            </a:r>
            <a:r>
              <a:rPr lang="ru-RU" dirty="0" err="1"/>
              <a:t>съответствие</a:t>
            </a:r>
            <a:r>
              <a:rPr lang="ru-RU" dirty="0"/>
              <a:t> се </a:t>
            </a:r>
            <a:r>
              <a:rPr lang="ru-RU" dirty="0" err="1"/>
              <a:t>извършва</a:t>
            </a:r>
            <a:r>
              <a:rPr lang="ru-RU" dirty="0"/>
              <a:t> от </a:t>
            </a:r>
            <a:r>
              <a:rPr lang="ru-RU" dirty="0" err="1"/>
              <a:t>експерти</a:t>
            </a:r>
            <a:r>
              <a:rPr lang="ru-RU" dirty="0"/>
              <a:t>, </a:t>
            </a:r>
            <a:r>
              <a:rPr lang="ru-RU" dirty="0" err="1"/>
              <a:t>назначени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съответния</a:t>
            </a:r>
            <a:r>
              <a:rPr lang="ru-RU" dirty="0"/>
              <a:t> </a:t>
            </a:r>
            <a:r>
              <a:rPr lang="ru-RU" dirty="0" err="1"/>
              <a:t>министър</a:t>
            </a:r>
            <a:r>
              <a:rPr lang="ru-RU" dirty="0"/>
              <a:t> или на председателя на </a:t>
            </a:r>
            <a:r>
              <a:rPr lang="ru-RU" dirty="0" err="1"/>
              <a:t>агенцията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(9)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/>
              <a:t>документи</a:t>
            </a:r>
            <a:r>
              <a:rPr lang="ru-RU" dirty="0"/>
              <a:t> - </a:t>
            </a:r>
            <a:r>
              <a:rPr lang="ru-RU" dirty="0" err="1"/>
              <a:t>графични</a:t>
            </a:r>
            <a:r>
              <a:rPr lang="ru-RU" dirty="0"/>
              <a:t> и </a:t>
            </a:r>
            <a:r>
              <a:rPr lang="ru-RU" dirty="0" err="1"/>
              <a:t>текстови</a:t>
            </a:r>
            <a:r>
              <a:rPr lang="ru-RU" dirty="0"/>
              <a:t>, на </a:t>
            </a:r>
            <a:r>
              <a:rPr lang="ru-RU" dirty="0" err="1"/>
              <a:t>инвестиционния</a:t>
            </a:r>
            <a:r>
              <a:rPr lang="ru-RU" dirty="0"/>
              <a:t> проект се </a:t>
            </a:r>
            <a:r>
              <a:rPr lang="ru-RU" dirty="0" err="1"/>
              <a:t>подписват</a:t>
            </a:r>
            <a:r>
              <a:rPr lang="ru-RU" dirty="0"/>
              <a:t> и </a:t>
            </a:r>
            <a:r>
              <a:rPr lang="ru-RU" dirty="0" err="1"/>
              <a:t>подпечатват</a:t>
            </a:r>
            <a:r>
              <a:rPr lang="ru-RU" dirty="0"/>
              <a:t> от </a:t>
            </a:r>
            <a:r>
              <a:rPr lang="ru-RU" dirty="0" err="1"/>
              <a:t>съответния</a:t>
            </a:r>
            <a:r>
              <a:rPr lang="ru-RU" dirty="0"/>
              <a:t> </a:t>
            </a:r>
            <a:r>
              <a:rPr lang="ru-RU" dirty="0" err="1"/>
              <a:t>квалифициран</a:t>
            </a:r>
            <a:r>
              <a:rPr lang="ru-RU" dirty="0"/>
              <a:t> специалист и от управителя на </a:t>
            </a:r>
            <a:r>
              <a:rPr lang="ru-RU" dirty="0" err="1"/>
              <a:t>фирмата</a:t>
            </a:r>
            <a:r>
              <a:rPr lang="ru-RU" dirty="0"/>
              <a:t> </a:t>
            </a:r>
            <a:r>
              <a:rPr lang="ru-RU" dirty="0" err="1"/>
              <a:t>консултант</a:t>
            </a:r>
            <a:r>
              <a:rPr lang="ru-RU" dirty="0"/>
              <a:t>, </a:t>
            </a:r>
            <a:r>
              <a:rPr lang="ru-RU" dirty="0" err="1"/>
              <a:t>извършила</a:t>
            </a:r>
            <a:r>
              <a:rPr lang="ru-RU" dirty="0"/>
              <a:t> </a:t>
            </a:r>
            <a:r>
              <a:rPr lang="ru-RU" dirty="0" err="1"/>
              <a:t>оценката</a:t>
            </a:r>
            <a:r>
              <a:rPr lang="ru-RU" dirty="0"/>
              <a:t> за </a:t>
            </a:r>
            <a:r>
              <a:rPr lang="ru-RU" dirty="0" err="1"/>
              <a:t>съответствие</a:t>
            </a:r>
            <a:r>
              <a:rPr lang="ru-RU" dirty="0"/>
              <a:t>. </a:t>
            </a:r>
            <a:r>
              <a:rPr lang="ru-RU" dirty="0" err="1"/>
              <a:t>Докладът</a:t>
            </a:r>
            <a:r>
              <a:rPr lang="ru-RU" dirty="0"/>
              <a:t> за оценка на </a:t>
            </a:r>
            <a:r>
              <a:rPr lang="ru-RU" dirty="0" err="1"/>
              <a:t>съответствието</a:t>
            </a:r>
            <a:r>
              <a:rPr lang="ru-RU" dirty="0"/>
              <a:t> се </a:t>
            </a:r>
            <a:r>
              <a:rPr lang="ru-RU" dirty="0" err="1"/>
              <a:t>подписва</a:t>
            </a:r>
            <a:r>
              <a:rPr lang="ru-RU" dirty="0"/>
              <a:t> от управителя на </a:t>
            </a:r>
            <a:r>
              <a:rPr lang="ru-RU" dirty="0" err="1"/>
              <a:t>фирмата</a:t>
            </a:r>
            <a:r>
              <a:rPr lang="ru-RU" dirty="0"/>
              <a:t> </a:t>
            </a:r>
            <a:r>
              <a:rPr lang="ru-RU" dirty="0" err="1"/>
              <a:t>консултант</a:t>
            </a:r>
            <a:r>
              <a:rPr lang="ru-RU" dirty="0"/>
              <a:t> и от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квалифицирани</a:t>
            </a:r>
            <a:r>
              <a:rPr lang="ru-RU" dirty="0"/>
              <a:t> </a:t>
            </a:r>
            <a:r>
              <a:rPr lang="ru-RU" dirty="0" err="1"/>
              <a:t>специалисти</a:t>
            </a:r>
            <a:r>
              <a:rPr lang="ru-RU" dirty="0"/>
              <a:t>, </a:t>
            </a:r>
            <a:r>
              <a:rPr lang="ru-RU" dirty="0" err="1"/>
              <a:t>извършили</a:t>
            </a:r>
            <a:r>
              <a:rPr lang="ru-RU" dirty="0"/>
              <a:t> </a:t>
            </a:r>
            <a:r>
              <a:rPr lang="ru-RU" dirty="0" err="1"/>
              <a:t>оценката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(10) </a:t>
            </a:r>
            <a:r>
              <a:rPr lang="ru-RU" dirty="0" err="1" smtClean="0"/>
              <a:t>Оценката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съответствието</a:t>
            </a:r>
            <a:r>
              <a:rPr lang="ru-RU" dirty="0"/>
              <a:t> на част "Конструктивна" на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във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технически и </a:t>
            </a:r>
            <a:r>
              <a:rPr lang="ru-RU" dirty="0" err="1"/>
              <a:t>работен</a:t>
            </a:r>
            <a:r>
              <a:rPr lang="ru-RU" dirty="0"/>
              <a:t> проект се </a:t>
            </a:r>
            <a:r>
              <a:rPr lang="ru-RU" dirty="0" err="1"/>
              <a:t>извършва</a:t>
            </a:r>
            <a:r>
              <a:rPr lang="ru-RU" dirty="0"/>
              <a:t> по договор с </a:t>
            </a:r>
            <a:r>
              <a:rPr lang="ru-RU" dirty="0" err="1"/>
              <a:t>възложителя</a:t>
            </a:r>
            <a:r>
              <a:rPr lang="ru-RU" dirty="0"/>
              <a:t> от физически лица, </a:t>
            </a:r>
            <a:r>
              <a:rPr lang="ru-RU" dirty="0" err="1"/>
              <a:t>упражняващи</a:t>
            </a:r>
            <a:r>
              <a:rPr lang="ru-RU" dirty="0"/>
              <a:t> технически </a:t>
            </a:r>
            <a:r>
              <a:rPr lang="ru-RU" dirty="0" err="1"/>
              <a:t>контрол</a:t>
            </a:r>
            <a:r>
              <a:rPr lang="ru-RU" dirty="0"/>
              <a:t> по част "Конструктивна", </a:t>
            </a:r>
            <a:r>
              <a:rPr lang="ru-RU" dirty="0" err="1"/>
              <a:t>включени</a:t>
            </a:r>
            <a:r>
              <a:rPr lang="ru-RU" dirty="0"/>
              <a:t> в </a:t>
            </a:r>
            <a:r>
              <a:rPr lang="ru-RU" dirty="0" err="1"/>
              <a:t>списък</a:t>
            </a:r>
            <a:r>
              <a:rPr lang="ru-RU" dirty="0"/>
              <a:t>, </a:t>
            </a:r>
            <a:r>
              <a:rPr lang="ru-RU" dirty="0" err="1"/>
              <a:t>изготвен</a:t>
            </a:r>
            <a:r>
              <a:rPr lang="ru-RU" dirty="0"/>
              <a:t> и ежегодно </a:t>
            </a:r>
            <a:r>
              <a:rPr lang="ru-RU" dirty="0" err="1"/>
              <a:t>актуализиран</a:t>
            </a:r>
            <a:r>
              <a:rPr lang="ru-RU" dirty="0"/>
              <a:t> от </a:t>
            </a:r>
            <a:r>
              <a:rPr lang="ru-RU" dirty="0" err="1"/>
              <a:t>Камарата</a:t>
            </a:r>
            <a:r>
              <a:rPr lang="ru-RU" dirty="0"/>
              <a:t> на </a:t>
            </a:r>
            <a:r>
              <a:rPr lang="ru-RU" dirty="0" err="1"/>
              <a:t>инженерите</a:t>
            </a:r>
            <a:r>
              <a:rPr lang="ru-RU" dirty="0"/>
              <a:t> в </a:t>
            </a:r>
            <a:r>
              <a:rPr lang="ru-RU" dirty="0" err="1"/>
              <a:t>инвестиционното</a:t>
            </a:r>
            <a:r>
              <a:rPr lang="ru-RU" dirty="0"/>
              <a:t> </a:t>
            </a:r>
            <a:r>
              <a:rPr lang="ru-RU" dirty="0" err="1"/>
              <a:t>проектиране</a:t>
            </a:r>
            <a:r>
              <a:rPr lang="ru-RU" dirty="0"/>
              <a:t>, </a:t>
            </a:r>
            <a:r>
              <a:rPr lang="ru-RU" dirty="0" err="1"/>
              <a:t>който</a:t>
            </a:r>
            <a:r>
              <a:rPr lang="ru-RU" dirty="0"/>
              <a:t> се </a:t>
            </a:r>
            <a:r>
              <a:rPr lang="ru-RU" dirty="0" err="1"/>
              <a:t>обнародва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вестник", или в </a:t>
            </a:r>
            <a:r>
              <a:rPr lang="ru-RU" dirty="0" err="1"/>
              <a:t>еквивалентен</a:t>
            </a:r>
            <a:r>
              <a:rPr lang="ru-RU" dirty="0"/>
              <a:t> </a:t>
            </a:r>
            <a:r>
              <a:rPr lang="ru-RU" dirty="0" err="1"/>
              <a:t>списък</a:t>
            </a:r>
            <a:r>
              <a:rPr lang="ru-RU" dirty="0"/>
              <a:t> или </a:t>
            </a:r>
            <a:r>
              <a:rPr lang="ru-RU" dirty="0" err="1"/>
              <a:t>регистър</a:t>
            </a:r>
            <a:r>
              <a:rPr lang="ru-RU" dirty="0"/>
              <a:t>, </a:t>
            </a:r>
            <a:r>
              <a:rPr lang="ru-RU" dirty="0" err="1"/>
              <a:t>поддържан</a:t>
            </a:r>
            <a:r>
              <a:rPr lang="ru-RU" dirty="0"/>
              <a:t> от компетентен орган в </a:t>
            </a:r>
            <a:r>
              <a:rPr lang="ru-RU" dirty="0" err="1"/>
              <a:t>държава</a:t>
            </a:r>
            <a:r>
              <a:rPr lang="ru-RU" dirty="0"/>
              <a:t> - </a:t>
            </a:r>
            <a:r>
              <a:rPr lang="ru-RU" dirty="0" err="1"/>
              <a:t>членка</a:t>
            </a:r>
            <a:r>
              <a:rPr lang="ru-RU" dirty="0"/>
              <a:t> на </a:t>
            </a:r>
            <a:r>
              <a:rPr lang="ru-RU" dirty="0" err="1"/>
              <a:t>Европейския</a:t>
            </a:r>
            <a:r>
              <a:rPr lang="ru-RU" dirty="0"/>
              <a:t> </a:t>
            </a:r>
            <a:r>
              <a:rPr lang="ru-RU" dirty="0" err="1"/>
              <a:t>съюз</a:t>
            </a:r>
            <a:r>
              <a:rPr lang="ru-RU" dirty="0"/>
              <a:t>, или в друга </a:t>
            </a:r>
            <a:r>
              <a:rPr lang="ru-RU" dirty="0" err="1"/>
              <a:t>държава</a:t>
            </a:r>
            <a:r>
              <a:rPr lang="ru-RU" dirty="0"/>
              <a:t> - страна по </a:t>
            </a:r>
            <a:r>
              <a:rPr lang="ru-RU" dirty="0" err="1"/>
              <a:t>Споразумението</a:t>
            </a:r>
            <a:r>
              <a:rPr lang="ru-RU" dirty="0"/>
              <a:t> за </a:t>
            </a:r>
            <a:r>
              <a:rPr lang="ru-RU" dirty="0" err="1"/>
              <a:t>Европейското</a:t>
            </a:r>
            <a:r>
              <a:rPr lang="ru-RU" dirty="0"/>
              <a:t> </a:t>
            </a:r>
            <a:r>
              <a:rPr lang="ru-RU" dirty="0" err="1"/>
              <a:t>икономическо</a:t>
            </a:r>
            <a:r>
              <a:rPr lang="ru-RU" dirty="0"/>
              <a:t> пространство. </a:t>
            </a:r>
            <a:r>
              <a:rPr lang="ru-RU" dirty="0" err="1"/>
              <a:t>Лицето</a:t>
            </a:r>
            <a:r>
              <a:rPr lang="ru-RU" dirty="0"/>
              <a:t>, </a:t>
            </a:r>
            <a:r>
              <a:rPr lang="ru-RU" dirty="0" err="1"/>
              <a:t>упражняващо</a:t>
            </a:r>
            <a:r>
              <a:rPr lang="ru-RU" dirty="0"/>
              <a:t> технически </a:t>
            </a:r>
            <a:r>
              <a:rPr lang="ru-RU" dirty="0" err="1"/>
              <a:t>контрол</a:t>
            </a:r>
            <a:r>
              <a:rPr lang="ru-RU" dirty="0"/>
              <a:t>, </a:t>
            </a:r>
            <a:r>
              <a:rPr lang="ru-RU" dirty="0" err="1"/>
              <a:t>подписва</a:t>
            </a:r>
            <a:r>
              <a:rPr lang="ru-RU" dirty="0"/>
              <a:t>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- </a:t>
            </a:r>
            <a:r>
              <a:rPr lang="ru-RU" dirty="0" err="1"/>
              <a:t>графични</a:t>
            </a:r>
            <a:r>
              <a:rPr lang="ru-RU" dirty="0"/>
              <a:t> и </a:t>
            </a:r>
            <a:r>
              <a:rPr lang="ru-RU" dirty="0" err="1"/>
              <a:t>текстови</a:t>
            </a:r>
            <a:r>
              <a:rPr lang="ru-RU" dirty="0"/>
              <a:t>, по част "Конструктивна" на </a:t>
            </a:r>
            <a:r>
              <a:rPr lang="ru-RU" dirty="0" err="1"/>
              <a:t>инвестиционния</a:t>
            </a:r>
            <a:r>
              <a:rPr lang="ru-RU" dirty="0"/>
              <a:t> проект.</a:t>
            </a:r>
          </a:p>
          <a:p>
            <a:pPr algn="just"/>
            <a:r>
              <a:rPr lang="ru-RU" dirty="0"/>
              <a:t>(11) </a:t>
            </a:r>
            <a:r>
              <a:rPr lang="ru-RU" dirty="0" err="1" smtClean="0"/>
              <a:t>Оценката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съответствие</a:t>
            </a:r>
            <a:r>
              <a:rPr lang="ru-RU" dirty="0"/>
              <a:t> по чл. 169, ал. 1, т. 6 на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във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технически и </a:t>
            </a:r>
            <a:r>
              <a:rPr lang="ru-RU" dirty="0" err="1"/>
              <a:t>работен</a:t>
            </a:r>
            <a:r>
              <a:rPr lang="ru-RU" dirty="0"/>
              <a:t> проект се </a:t>
            </a:r>
            <a:r>
              <a:rPr lang="ru-RU" dirty="0" err="1"/>
              <a:t>извършва</a:t>
            </a:r>
            <a:r>
              <a:rPr lang="ru-RU" dirty="0"/>
              <a:t> по отделен договор с </a:t>
            </a:r>
            <a:r>
              <a:rPr lang="ru-RU" dirty="0" err="1"/>
              <a:t>възложителя</a:t>
            </a:r>
            <a:r>
              <a:rPr lang="ru-RU" dirty="0"/>
              <a:t> от физически и юридически лица,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отговарят</a:t>
            </a:r>
            <a:r>
              <a:rPr lang="ru-RU" dirty="0"/>
              <a:t> на </a:t>
            </a:r>
            <a:r>
              <a:rPr lang="ru-RU" dirty="0" err="1"/>
              <a:t>изискванията</a:t>
            </a:r>
            <a:r>
              <a:rPr lang="ru-RU" dirty="0"/>
              <a:t> на Закона за </a:t>
            </a:r>
            <a:r>
              <a:rPr lang="ru-RU" dirty="0" err="1"/>
              <a:t>енергийната</a:t>
            </a:r>
            <a:r>
              <a:rPr lang="ru-RU" dirty="0"/>
              <a:t> </a:t>
            </a:r>
            <a:r>
              <a:rPr lang="ru-RU" dirty="0" err="1"/>
              <a:t>ефективност</a:t>
            </a:r>
            <a:r>
              <a:rPr lang="ru-RU" dirty="0"/>
              <a:t> и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вписани</a:t>
            </a:r>
            <a:r>
              <a:rPr lang="ru-RU" dirty="0"/>
              <a:t> в </a:t>
            </a:r>
            <a:r>
              <a:rPr lang="ru-RU" dirty="0" err="1"/>
              <a:t>публичния</a:t>
            </a:r>
            <a:r>
              <a:rPr lang="ru-RU" dirty="0"/>
              <a:t> </a:t>
            </a:r>
            <a:r>
              <a:rPr lang="ru-RU" dirty="0" err="1"/>
              <a:t>регистър</a:t>
            </a:r>
            <a:r>
              <a:rPr lang="ru-RU" dirty="0"/>
              <a:t> по чл. 44, ал. 1 от </a:t>
            </a:r>
            <a:r>
              <a:rPr lang="ru-RU" dirty="0" err="1"/>
              <a:t>същия</a:t>
            </a:r>
            <a:r>
              <a:rPr lang="ru-RU" dirty="0"/>
              <a:t> закон. </a:t>
            </a:r>
            <a:r>
              <a:rPr lang="ru-RU" b="1" dirty="0" err="1"/>
              <a:t>Оценката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да се </a:t>
            </a:r>
            <a:r>
              <a:rPr lang="ru-RU" b="1" dirty="0" err="1"/>
              <a:t>извърши</a:t>
            </a:r>
            <a:r>
              <a:rPr lang="ru-RU" b="1" dirty="0"/>
              <a:t> и </a:t>
            </a:r>
            <a:r>
              <a:rPr lang="ru-RU" b="1" dirty="0" err="1"/>
              <a:t>като</a:t>
            </a:r>
            <a:r>
              <a:rPr lang="ru-RU" b="1" dirty="0"/>
              <a:t> част от </a:t>
            </a:r>
            <a:r>
              <a:rPr lang="ru-RU" b="1" dirty="0" err="1"/>
              <a:t>комплексния</a:t>
            </a:r>
            <a:r>
              <a:rPr lang="ru-RU" b="1" dirty="0"/>
              <a:t> доклад по чл. 142, ал. 6, т. 2, </a:t>
            </a:r>
            <a:r>
              <a:rPr lang="ru-RU" b="1" dirty="0" err="1"/>
              <a:t>когато</a:t>
            </a:r>
            <a:r>
              <a:rPr lang="ru-RU" b="1" dirty="0"/>
              <a:t> </a:t>
            </a:r>
            <a:r>
              <a:rPr lang="ru-RU" b="1" dirty="0" err="1"/>
              <a:t>регистрираната</a:t>
            </a:r>
            <a:r>
              <a:rPr lang="ru-RU" b="1" dirty="0"/>
              <a:t> фирма </a:t>
            </a:r>
            <a:r>
              <a:rPr lang="ru-RU" b="1" dirty="0" err="1"/>
              <a:t>консултант</a:t>
            </a:r>
            <a:r>
              <a:rPr lang="ru-RU" b="1" dirty="0"/>
              <a:t> е вписана и в </a:t>
            </a:r>
            <a:r>
              <a:rPr lang="ru-RU" b="1" dirty="0" err="1"/>
              <a:t>регистъра</a:t>
            </a:r>
            <a:r>
              <a:rPr lang="ru-RU" b="1" dirty="0"/>
              <a:t> по чл. 44, ал. 1 от Закона за </a:t>
            </a:r>
            <a:r>
              <a:rPr lang="ru-RU" b="1" dirty="0" err="1"/>
              <a:t>енергийната</a:t>
            </a:r>
            <a:r>
              <a:rPr lang="ru-RU" b="1" dirty="0"/>
              <a:t> </a:t>
            </a:r>
            <a:r>
              <a:rPr lang="ru-RU" b="1" dirty="0" err="1"/>
              <a:t>ефективност</a:t>
            </a:r>
            <a:r>
              <a:rPr lang="ru-RU" b="1" dirty="0"/>
              <a:t> за </a:t>
            </a:r>
            <a:r>
              <a:rPr lang="ru-RU" b="1" dirty="0" err="1"/>
              <a:t>извършване</a:t>
            </a:r>
            <a:r>
              <a:rPr lang="ru-RU" b="1" dirty="0"/>
              <a:t> на </a:t>
            </a:r>
            <a:r>
              <a:rPr lang="ru-RU" b="1" dirty="0" err="1"/>
              <a:t>дейностите</a:t>
            </a:r>
            <a:r>
              <a:rPr lang="ru-RU" b="1" dirty="0"/>
              <a:t> по чл. 43, ал. 1 от Закона за </a:t>
            </a:r>
            <a:r>
              <a:rPr lang="ru-RU" b="1" dirty="0" err="1"/>
              <a:t>енергийната</a:t>
            </a:r>
            <a:r>
              <a:rPr lang="ru-RU" b="1" dirty="0"/>
              <a:t> </a:t>
            </a:r>
            <a:r>
              <a:rPr lang="ru-RU" b="1" dirty="0" err="1"/>
              <a:t>ефективност</a:t>
            </a:r>
            <a:r>
              <a:rPr lang="ru-RU" b="1" dirty="0"/>
              <a:t> или в </a:t>
            </a:r>
            <a:r>
              <a:rPr lang="ru-RU" b="1" dirty="0" err="1"/>
              <a:t>състава</a:t>
            </a:r>
            <a:r>
              <a:rPr lang="ru-RU" b="1" dirty="0"/>
              <a:t> ? </a:t>
            </a:r>
            <a:r>
              <a:rPr lang="ru-RU" b="1" dirty="0" err="1"/>
              <a:t>са</a:t>
            </a:r>
            <a:r>
              <a:rPr lang="ru-RU" b="1" dirty="0"/>
              <a:t> </a:t>
            </a:r>
            <a:r>
              <a:rPr lang="ru-RU" b="1" dirty="0" err="1"/>
              <a:t>включени</a:t>
            </a:r>
            <a:r>
              <a:rPr lang="ru-RU" b="1" dirty="0"/>
              <a:t> физически лица - </a:t>
            </a:r>
            <a:r>
              <a:rPr lang="ru-RU" b="1" dirty="0" err="1"/>
              <a:t>консултанти</a:t>
            </a:r>
            <a:r>
              <a:rPr lang="ru-RU" b="1" dirty="0"/>
              <a:t> по </a:t>
            </a:r>
            <a:r>
              <a:rPr lang="ru-RU" b="1" dirty="0" err="1"/>
              <a:t>енергийна</a:t>
            </a:r>
            <a:r>
              <a:rPr lang="ru-RU" b="1" dirty="0"/>
              <a:t> </a:t>
            </a:r>
            <a:r>
              <a:rPr lang="ru-RU" b="1" dirty="0" err="1"/>
              <a:t>ефективност</a:t>
            </a:r>
            <a:r>
              <a:rPr lang="ru-RU" b="1" dirty="0"/>
              <a:t>, </a:t>
            </a:r>
            <a:r>
              <a:rPr lang="ru-RU" b="1" dirty="0" err="1"/>
              <a:t>вписани</a:t>
            </a:r>
            <a:r>
              <a:rPr lang="ru-RU" b="1" dirty="0"/>
              <a:t> в </a:t>
            </a:r>
            <a:r>
              <a:rPr lang="ru-RU" b="1" dirty="0" err="1"/>
              <a:t>регистъра</a:t>
            </a:r>
            <a:r>
              <a:rPr lang="ru-RU" b="1" dirty="0"/>
              <a:t> по чл. 44, ал. 1 от Закона за </a:t>
            </a:r>
            <a:r>
              <a:rPr lang="ru-RU" b="1" dirty="0" err="1"/>
              <a:t>енергийната</a:t>
            </a:r>
            <a:r>
              <a:rPr lang="ru-RU" b="1" dirty="0"/>
              <a:t> </a:t>
            </a:r>
            <a:r>
              <a:rPr lang="ru-RU" b="1" dirty="0" err="1"/>
              <a:t>ефективност</a:t>
            </a:r>
            <a:r>
              <a:rPr lang="ru-RU" b="1" dirty="0"/>
              <a:t> за </a:t>
            </a:r>
            <a:r>
              <a:rPr lang="ru-RU" b="1" dirty="0" err="1"/>
              <a:t>извършване</a:t>
            </a:r>
            <a:r>
              <a:rPr lang="ru-RU" b="1" dirty="0"/>
              <a:t> на </a:t>
            </a:r>
            <a:r>
              <a:rPr lang="ru-RU" b="1" dirty="0" err="1"/>
              <a:t>дейностите</a:t>
            </a:r>
            <a:r>
              <a:rPr lang="ru-RU" b="1" dirty="0"/>
              <a:t> по чл. 43, ал. 2 от Закона за </a:t>
            </a:r>
            <a:r>
              <a:rPr lang="ru-RU" b="1" dirty="0" err="1"/>
              <a:t>енергийната</a:t>
            </a:r>
            <a:r>
              <a:rPr lang="ru-RU" b="1" dirty="0"/>
              <a:t> </a:t>
            </a:r>
            <a:r>
              <a:rPr lang="ru-RU" b="1" dirty="0" err="1"/>
              <a:t>ефективност</a:t>
            </a:r>
            <a:r>
              <a:rPr lang="ru-RU" b="1" dirty="0"/>
              <a:t> за </a:t>
            </a:r>
            <a:r>
              <a:rPr lang="ru-RU" b="1" dirty="0" err="1"/>
              <a:t>строежи</a:t>
            </a:r>
            <a:r>
              <a:rPr lang="ru-RU" b="1" dirty="0"/>
              <a:t> от пета категория.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094810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31521" y="224445"/>
            <a:ext cx="10771504" cy="10058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ОБЩИЯ </a:t>
            </a:r>
            <a:r>
              <a:rPr lang="ru-RU" b="1" dirty="0"/>
              <a:t>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14400" y="1429789"/>
            <a:ext cx="10588625" cy="528689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Чл. 143. </a:t>
            </a:r>
            <a:r>
              <a:rPr lang="ru-RU" dirty="0" smtClean="0"/>
              <a:t>(1</a:t>
            </a:r>
            <a:r>
              <a:rPr lang="ru-RU" dirty="0"/>
              <a:t>)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се </a:t>
            </a:r>
            <a:r>
              <a:rPr lang="ru-RU" dirty="0" err="1"/>
              <a:t>съгласуват</a:t>
            </a:r>
            <a:r>
              <a:rPr lang="ru-RU" dirty="0"/>
              <a:t> и </a:t>
            </a:r>
            <a:r>
              <a:rPr lang="ru-RU" dirty="0" err="1"/>
              <a:t>одобряват</a:t>
            </a:r>
            <a:r>
              <a:rPr lang="ru-RU" dirty="0"/>
              <a:t> </a:t>
            </a:r>
            <a:r>
              <a:rPr lang="ru-RU" dirty="0" err="1"/>
              <a:t>въз</a:t>
            </a:r>
            <a:r>
              <a:rPr lang="ru-RU" dirty="0"/>
              <a:t> основа на </a:t>
            </a:r>
            <a:r>
              <a:rPr lang="ru-RU" dirty="0" err="1"/>
              <a:t>представени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1. </a:t>
            </a:r>
            <a:r>
              <a:rPr lang="ru-RU" dirty="0" smtClean="0"/>
              <a:t>оценка </a:t>
            </a:r>
            <a:r>
              <a:rPr lang="ru-RU" dirty="0"/>
              <a:t>на </a:t>
            </a:r>
            <a:r>
              <a:rPr lang="ru-RU" dirty="0" err="1"/>
              <a:t>съответствието</a:t>
            </a:r>
            <a:r>
              <a:rPr lang="ru-RU" dirty="0"/>
              <a:t> на </a:t>
            </a:r>
            <a:r>
              <a:rPr lang="ru-RU" dirty="0" err="1"/>
              <a:t>проектната</a:t>
            </a:r>
            <a:r>
              <a:rPr lang="ru-RU" dirty="0"/>
              <a:t> документация с </a:t>
            </a:r>
            <a:r>
              <a:rPr lang="ru-RU" dirty="0" err="1"/>
              <a:t>основните</a:t>
            </a:r>
            <a:r>
              <a:rPr lang="ru-RU" dirty="0"/>
              <a:t> </a:t>
            </a:r>
            <a:r>
              <a:rPr lang="ru-RU" dirty="0" err="1"/>
              <a:t>изисквания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строежа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2. </a:t>
            </a:r>
            <a:r>
              <a:rPr lang="ru-RU" dirty="0" err="1" smtClean="0"/>
              <a:t>положително</a:t>
            </a:r>
            <a:r>
              <a:rPr lang="ru-RU" dirty="0" smtClean="0"/>
              <a:t> </a:t>
            </a:r>
            <a:r>
              <a:rPr lang="ru-RU" dirty="0"/>
              <a:t>становище на </a:t>
            </a:r>
            <a:r>
              <a:rPr lang="ru-RU" dirty="0" err="1"/>
              <a:t>органите</a:t>
            </a:r>
            <a:r>
              <a:rPr lang="ru-RU" dirty="0"/>
              <a:t> за </a:t>
            </a:r>
            <a:r>
              <a:rPr lang="ru-RU" dirty="0" err="1"/>
              <a:t>пожарна</a:t>
            </a:r>
            <a:r>
              <a:rPr lang="ru-RU" dirty="0"/>
              <a:t> </a:t>
            </a:r>
            <a:r>
              <a:rPr lang="ru-RU" dirty="0" err="1"/>
              <a:t>безопасност</a:t>
            </a:r>
            <a:r>
              <a:rPr lang="ru-RU" dirty="0"/>
              <a:t> и защита на </a:t>
            </a:r>
            <a:r>
              <a:rPr lang="ru-RU" dirty="0" err="1"/>
              <a:t>населението</a:t>
            </a:r>
            <a:r>
              <a:rPr lang="ru-RU" dirty="0"/>
              <a:t> за </a:t>
            </a:r>
            <a:r>
              <a:rPr lang="ru-RU" dirty="0" err="1"/>
              <a:t>строежите</a:t>
            </a:r>
            <a:r>
              <a:rPr lang="ru-RU" dirty="0"/>
              <a:t> от </a:t>
            </a:r>
            <a:r>
              <a:rPr lang="ru-RU" dirty="0" err="1"/>
              <a:t>първа</a:t>
            </a:r>
            <a:r>
              <a:rPr lang="ru-RU" dirty="0"/>
              <a:t>, втора и </a:t>
            </a:r>
            <a:r>
              <a:rPr lang="ru-RU" dirty="0" err="1"/>
              <a:t>трета</a:t>
            </a:r>
            <a:r>
              <a:rPr lang="ru-RU" dirty="0"/>
              <a:t> категория;</a:t>
            </a:r>
          </a:p>
          <a:p>
            <a:pPr algn="just"/>
            <a:r>
              <a:rPr lang="ru-RU" dirty="0"/>
              <a:t>3. </a:t>
            </a:r>
            <a:r>
              <a:rPr lang="ru-RU" dirty="0" err="1"/>
              <a:t>предварителни</a:t>
            </a:r>
            <a:r>
              <a:rPr lang="ru-RU" dirty="0"/>
              <a:t> договори с </a:t>
            </a:r>
            <a:r>
              <a:rPr lang="ru-RU" dirty="0" err="1"/>
              <a:t>експлоатационните</a:t>
            </a:r>
            <a:r>
              <a:rPr lang="ru-RU" dirty="0"/>
              <a:t> дружества за </a:t>
            </a:r>
            <a:r>
              <a:rPr lang="ru-RU" dirty="0" err="1"/>
              <a:t>присъединяване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мрежите</a:t>
            </a:r>
            <a:r>
              <a:rPr lang="ru-RU" dirty="0"/>
              <a:t>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инфраструктура;</a:t>
            </a:r>
          </a:p>
          <a:p>
            <a:pPr algn="just"/>
            <a:r>
              <a:rPr lang="ru-RU" dirty="0"/>
              <a:t>4. </a:t>
            </a:r>
            <a:r>
              <a:rPr lang="ru-RU" dirty="0" smtClean="0"/>
              <a:t>влезли </a:t>
            </a:r>
            <a:r>
              <a:rPr lang="ru-RU" dirty="0"/>
              <a:t>в сила </a:t>
            </a:r>
            <a:r>
              <a:rPr lang="ru-RU" dirty="0" err="1"/>
              <a:t>административни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в </a:t>
            </a:r>
            <a:r>
              <a:rPr lang="ru-RU" dirty="0" err="1"/>
              <a:t>зависимост</a:t>
            </a:r>
            <a:r>
              <a:rPr lang="ru-RU" dirty="0"/>
              <a:t> от вида и </a:t>
            </a:r>
            <a:r>
              <a:rPr lang="ru-RU" dirty="0" err="1"/>
              <a:t>големината</a:t>
            </a:r>
            <a:r>
              <a:rPr lang="ru-RU" dirty="0"/>
              <a:t> на </a:t>
            </a:r>
            <a:r>
              <a:rPr lang="ru-RU" dirty="0" err="1"/>
              <a:t>строежа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необходимо условие за </a:t>
            </a:r>
            <a:r>
              <a:rPr lang="ru-RU" dirty="0" err="1"/>
              <a:t>разрешаване</a:t>
            </a:r>
            <a:r>
              <a:rPr lang="ru-RU" dirty="0"/>
              <a:t> на </a:t>
            </a:r>
            <a:r>
              <a:rPr lang="ru-RU" dirty="0" err="1"/>
              <a:t>строителството</a:t>
            </a:r>
            <a:r>
              <a:rPr lang="ru-RU" dirty="0"/>
              <a:t> по Закона за </a:t>
            </a:r>
            <a:r>
              <a:rPr lang="ru-RU" dirty="0" err="1"/>
              <a:t>опазване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среда, Закона за </a:t>
            </a:r>
            <a:r>
              <a:rPr lang="ru-RU" dirty="0" err="1"/>
              <a:t>биологичното</a:t>
            </a:r>
            <a:r>
              <a:rPr lang="ru-RU" dirty="0"/>
              <a:t> разнообразие или друг </a:t>
            </a:r>
            <a:r>
              <a:rPr lang="ru-RU" dirty="0" err="1"/>
              <a:t>специален</a:t>
            </a:r>
            <a:r>
              <a:rPr lang="ru-RU" dirty="0"/>
              <a:t> закон, и </a:t>
            </a:r>
            <a:r>
              <a:rPr lang="ru-RU" dirty="0" err="1"/>
              <a:t>съответствие</a:t>
            </a:r>
            <a:r>
              <a:rPr lang="ru-RU" dirty="0"/>
              <a:t> на </a:t>
            </a:r>
            <a:r>
              <a:rPr lang="ru-RU" dirty="0" err="1"/>
              <a:t>инвестиционния</a:t>
            </a:r>
            <a:r>
              <a:rPr lang="ru-RU" dirty="0"/>
              <a:t> проект с </a:t>
            </a:r>
            <a:r>
              <a:rPr lang="ru-RU" dirty="0" err="1"/>
              <a:t>условията</a:t>
            </a:r>
            <a:r>
              <a:rPr lang="ru-RU" dirty="0"/>
              <a:t> в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5. </a:t>
            </a:r>
            <a:r>
              <a:rPr lang="ru-RU" dirty="0" err="1" smtClean="0"/>
              <a:t>съгласуване</a:t>
            </a:r>
            <a:r>
              <a:rPr lang="ru-RU" dirty="0" smtClean="0"/>
              <a:t> </a:t>
            </a:r>
            <a:r>
              <a:rPr lang="ru-RU" b="1" dirty="0" smtClean="0"/>
              <a:t>при </a:t>
            </a:r>
            <a:r>
              <a:rPr lang="ru-RU" b="1" dirty="0" err="1"/>
              <a:t>условията</a:t>
            </a:r>
            <a:r>
              <a:rPr lang="ru-RU" b="1" dirty="0"/>
              <a:t> и по </a:t>
            </a:r>
            <a:r>
              <a:rPr lang="ru-RU" b="1" dirty="0" err="1"/>
              <a:t>реда</a:t>
            </a:r>
            <a:r>
              <a:rPr lang="ru-RU" b="1" dirty="0"/>
              <a:t> на Закона за </a:t>
            </a:r>
            <a:r>
              <a:rPr lang="ru-RU" b="1" dirty="0" err="1"/>
              <a:t>културното</a:t>
            </a:r>
            <a:r>
              <a:rPr lang="ru-RU" b="1" dirty="0"/>
              <a:t> наследство </a:t>
            </a:r>
            <a:r>
              <a:rPr lang="ru-RU" dirty="0"/>
              <a:t>- за </a:t>
            </a:r>
            <a:r>
              <a:rPr lang="ru-RU" dirty="0" err="1"/>
              <a:t>недвижими</a:t>
            </a:r>
            <a:r>
              <a:rPr lang="ru-RU" dirty="0"/>
              <a:t> </a:t>
            </a:r>
            <a:r>
              <a:rPr lang="ru-RU" dirty="0" err="1"/>
              <a:t>културни</a:t>
            </a:r>
            <a:r>
              <a:rPr lang="ru-RU" dirty="0"/>
              <a:t> ценности и за </a:t>
            </a:r>
            <a:r>
              <a:rPr lang="ru-RU" dirty="0" err="1"/>
              <a:t>строежи</a:t>
            </a:r>
            <a:r>
              <a:rPr lang="ru-RU" dirty="0"/>
              <a:t> в </a:t>
            </a:r>
            <a:r>
              <a:rPr lang="ru-RU" dirty="0" err="1"/>
              <a:t>техните</a:t>
            </a:r>
            <a:r>
              <a:rPr lang="ru-RU" dirty="0"/>
              <a:t> </a:t>
            </a:r>
            <a:r>
              <a:rPr lang="ru-RU" dirty="0" err="1"/>
              <a:t>граници</a:t>
            </a:r>
            <a:r>
              <a:rPr lang="ru-RU" dirty="0"/>
              <a:t> и </a:t>
            </a:r>
            <a:r>
              <a:rPr lang="ru-RU" dirty="0" err="1"/>
              <a:t>охранителните</a:t>
            </a:r>
            <a:r>
              <a:rPr lang="ru-RU" dirty="0"/>
              <a:t> им </a:t>
            </a:r>
            <a:r>
              <a:rPr lang="ru-RU" dirty="0" err="1"/>
              <a:t>зони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За </a:t>
            </a:r>
            <a:r>
              <a:rPr lang="ru-RU" dirty="0" err="1"/>
              <a:t>съгласуване</a:t>
            </a:r>
            <a:r>
              <a:rPr lang="ru-RU" dirty="0"/>
              <a:t> и </a:t>
            </a:r>
            <a:r>
              <a:rPr lang="ru-RU" dirty="0" err="1"/>
              <a:t>одобряване</a:t>
            </a:r>
            <a:r>
              <a:rPr lang="ru-RU" dirty="0"/>
              <a:t> на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се </a:t>
            </a:r>
            <a:r>
              <a:rPr lang="ru-RU" dirty="0" err="1"/>
              <a:t>заплащат</a:t>
            </a:r>
            <a:r>
              <a:rPr lang="ru-RU" dirty="0"/>
              <a:t> такси по Закона за </a:t>
            </a:r>
            <a:r>
              <a:rPr lang="ru-RU" dirty="0" err="1"/>
              <a:t>държавните</a:t>
            </a:r>
            <a:r>
              <a:rPr lang="ru-RU" dirty="0"/>
              <a:t> такси и по Закона за </a:t>
            </a:r>
            <a:r>
              <a:rPr lang="ru-RU" dirty="0" err="1"/>
              <a:t>местните</a:t>
            </a:r>
            <a:r>
              <a:rPr lang="ru-RU" dirty="0"/>
              <a:t> </a:t>
            </a:r>
            <a:r>
              <a:rPr lang="ru-RU" dirty="0" err="1"/>
              <a:t>данъци</a:t>
            </a:r>
            <a:r>
              <a:rPr lang="ru-RU" dirty="0"/>
              <a:t> и такси.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987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41120" y="284480"/>
            <a:ext cx="9509760" cy="846051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ВЪЗЛАГАНЕ ИЗРАБОТВАНЕ НА ОУП / ПУП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800" dirty="0" err="1"/>
              <a:t>Съдържание</a:t>
            </a:r>
            <a:r>
              <a:rPr lang="ru-RU" sz="2800" dirty="0"/>
              <a:t> на </a:t>
            </a:r>
            <a:r>
              <a:rPr lang="ru-RU" sz="2800" dirty="0" err="1"/>
              <a:t>решението</a:t>
            </a:r>
            <a:r>
              <a:rPr lang="ru-RU" sz="2800" dirty="0"/>
              <a:t> или </a:t>
            </a:r>
            <a:r>
              <a:rPr lang="ru-RU" sz="2800" dirty="0" err="1"/>
              <a:t>заповедта</a:t>
            </a:r>
            <a:r>
              <a:rPr lang="ru-RU" sz="2800" dirty="0"/>
              <a:t>:</a:t>
            </a:r>
          </a:p>
          <a:p>
            <a:pPr algn="just"/>
            <a:r>
              <a:rPr lang="ru-RU" sz="2800" dirty="0" err="1"/>
              <a:t>Одобряване</a:t>
            </a:r>
            <a:r>
              <a:rPr lang="ru-RU" sz="2800" dirty="0"/>
              <a:t> на </a:t>
            </a:r>
            <a:r>
              <a:rPr lang="ru-RU" sz="2800" dirty="0" err="1"/>
              <a:t>предварително</a:t>
            </a:r>
            <a:r>
              <a:rPr lang="ru-RU" sz="2800" dirty="0"/>
              <a:t> </a:t>
            </a:r>
            <a:r>
              <a:rPr lang="ru-RU" sz="2800" dirty="0" err="1"/>
              <a:t>съгласувано</a:t>
            </a:r>
            <a:r>
              <a:rPr lang="ru-RU" sz="2800" dirty="0"/>
              <a:t> задание;</a:t>
            </a:r>
          </a:p>
          <a:p>
            <a:pPr algn="just"/>
            <a:r>
              <a:rPr lang="ru-RU" sz="2800" dirty="0"/>
              <a:t>Решение за </a:t>
            </a:r>
            <a:r>
              <a:rPr lang="ru-RU" sz="2800" dirty="0" err="1"/>
              <a:t>възлагане</a:t>
            </a:r>
            <a:r>
              <a:rPr lang="ru-RU" sz="2800" dirty="0"/>
              <a:t> </a:t>
            </a:r>
            <a:r>
              <a:rPr lang="ru-RU" sz="2800" dirty="0" err="1"/>
              <a:t>изработването</a:t>
            </a:r>
            <a:r>
              <a:rPr lang="ru-RU" sz="2800" dirty="0"/>
              <a:t> на ОУП;</a:t>
            </a:r>
          </a:p>
          <a:p>
            <a:pPr algn="just"/>
            <a:r>
              <a:rPr lang="ru-RU" sz="2800" dirty="0" err="1"/>
              <a:t>Упълномощаване</a:t>
            </a:r>
            <a:r>
              <a:rPr lang="ru-RU" sz="2800" dirty="0"/>
              <a:t> на </a:t>
            </a:r>
            <a:r>
              <a:rPr lang="ru-RU" sz="2800" dirty="0" err="1"/>
              <a:t>кмета</a:t>
            </a:r>
            <a:r>
              <a:rPr lang="ru-RU" sz="2800" dirty="0"/>
              <a:t> на </a:t>
            </a:r>
            <a:r>
              <a:rPr lang="ru-RU" sz="2800" dirty="0" err="1"/>
              <a:t>общината</a:t>
            </a:r>
            <a:r>
              <a:rPr lang="ru-RU" sz="2800" dirty="0"/>
              <a:t> да </a:t>
            </a:r>
            <a:r>
              <a:rPr lang="ru-RU" sz="2800" dirty="0" err="1"/>
              <a:t>организира</a:t>
            </a:r>
            <a:r>
              <a:rPr lang="ru-RU" sz="2800" dirty="0"/>
              <a:t> </a:t>
            </a:r>
            <a:r>
              <a:rPr lang="ru-RU" sz="2800" dirty="0" err="1"/>
              <a:t>изработването</a:t>
            </a:r>
            <a:r>
              <a:rPr lang="ru-RU" sz="2800" dirty="0"/>
              <a:t> на ОУП- </a:t>
            </a:r>
            <a:r>
              <a:rPr lang="ru-RU" sz="2800" dirty="0" err="1"/>
              <a:t>прилагане</a:t>
            </a:r>
            <a:r>
              <a:rPr lang="ru-RU" sz="2800" dirty="0"/>
              <a:t> на ЗОП и т.н. </a:t>
            </a:r>
            <a:r>
              <a:rPr lang="ru-RU" sz="2800" dirty="0" err="1"/>
              <a:t>Това</a:t>
            </a:r>
            <a:r>
              <a:rPr lang="ru-RU" sz="2800" dirty="0"/>
              <a:t> е в </a:t>
            </a:r>
            <a:r>
              <a:rPr lang="ru-RU" sz="2800" dirty="0" err="1"/>
              <a:t>случаите</a:t>
            </a:r>
            <a:r>
              <a:rPr lang="ru-RU" sz="2800" dirty="0"/>
              <a:t>, </a:t>
            </a:r>
            <a:r>
              <a:rPr lang="ru-RU" sz="2800" dirty="0" err="1"/>
              <a:t>когато</a:t>
            </a:r>
            <a:r>
              <a:rPr lang="ru-RU" sz="2800" dirty="0"/>
              <a:t> </a:t>
            </a:r>
            <a:r>
              <a:rPr lang="ru-RU" sz="2800" dirty="0" err="1"/>
              <a:t>общината</a:t>
            </a:r>
            <a:r>
              <a:rPr lang="ru-RU" sz="2800" dirty="0"/>
              <a:t> </a:t>
            </a:r>
            <a:r>
              <a:rPr lang="ru-RU" sz="2800" dirty="0" err="1"/>
              <a:t>възлага</a:t>
            </a:r>
            <a:r>
              <a:rPr lang="ru-RU" sz="2800" dirty="0"/>
              <a:t> ОУП.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0942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39339" y="357448"/>
            <a:ext cx="10563686" cy="83958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ОБЩИЯ </a:t>
            </a:r>
            <a:r>
              <a:rPr lang="ru-RU" b="1" dirty="0"/>
              <a:t>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39340" y="1579419"/>
            <a:ext cx="10563684" cy="50375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Чл. </a:t>
            </a:r>
            <a:r>
              <a:rPr lang="ru-RU" dirty="0" smtClean="0"/>
              <a:t>144 (</a:t>
            </a:r>
            <a:r>
              <a:rPr lang="ru-RU" dirty="0"/>
              <a:t>1)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, по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разрешение за </a:t>
            </a:r>
            <a:r>
              <a:rPr lang="ru-RU" dirty="0" err="1"/>
              <a:t>строеж</a:t>
            </a:r>
            <a:r>
              <a:rPr lang="ru-RU" dirty="0"/>
              <a:t>, се </a:t>
            </a:r>
            <a:r>
              <a:rPr lang="ru-RU" dirty="0" err="1"/>
              <a:t>съгласуват</a:t>
            </a:r>
            <a:r>
              <a:rPr lang="ru-RU" dirty="0"/>
              <a:t> и </a:t>
            </a:r>
            <a:r>
              <a:rPr lang="ru-RU" dirty="0" err="1"/>
              <a:t>одобряват</a:t>
            </a:r>
            <a:r>
              <a:rPr lang="ru-RU" dirty="0"/>
              <a:t> след </a:t>
            </a:r>
            <a:r>
              <a:rPr lang="ru-RU" dirty="0" err="1"/>
              <a:t>писмено</a:t>
            </a:r>
            <a:r>
              <a:rPr lang="ru-RU" dirty="0"/>
              <a:t> заявление на </a:t>
            </a:r>
            <a:r>
              <a:rPr lang="ru-RU" dirty="0" err="1"/>
              <a:t>възложителя</a:t>
            </a:r>
            <a:r>
              <a:rPr lang="ru-RU" dirty="0"/>
              <a:t> и след </a:t>
            </a:r>
            <a:r>
              <a:rPr lang="ru-RU" dirty="0" err="1"/>
              <a:t>представяне</a:t>
            </a:r>
            <a:r>
              <a:rPr lang="ru-RU" dirty="0"/>
              <a:t> на: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документи</a:t>
            </a:r>
            <a:r>
              <a:rPr lang="ru-RU" dirty="0"/>
              <a:t> за </a:t>
            </a:r>
            <a:r>
              <a:rPr lang="ru-RU" dirty="0" err="1"/>
              <a:t>собственост</a:t>
            </a:r>
            <a:r>
              <a:rPr lang="ru-RU" dirty="0"/>
              <a:t>, а за </a:t>
            </a:r>
            <a:r>
              <a:rPr lang="ru-RU" dirty="0" err="1"/>
              <a:t>сгради</a:t>
            </a:r>
            <a:r>
              <a:rPr lang="ru-RU" dirty="0"/>
              <a:t> на </a:t>
            </a:r>
            <a:r>
              <a:rPr lang="ru-RU" dirty="0" err="1"/>
              <a:t>жилищностроителни</a:t>
            </a:r>
            <a:r>
              <a:rPr lang="ru-RU" dirty="0"/>
              <a:t> кооперации - и </a:t>
            </a:r>
            <a:r>
              <a:rPr lang="ru-RU" dirty="0" err="1"/>
              <a:t>влязло</a:t>
            </a:r>
            <a:r>
              <a:rPr lang="ru-RU" dirty="0"/>
              <a:t> в сила решение на </a:t>
            </a:r>
            <a:r>
              <a:rPr lang="ru-RU" dirty="0" err="1"/>
              <a:t>общото</a:t>
            </a:r>
            <a:r>
              <a:rPr lang="ru-RU" dirty="0"/>
              <a:t> </a:t>
            </a:r>
            <a:r>
              <a:rPr lang="ru-RU" dirty="0" err="1"/>
              <a:t>събрание</a:t>
            </a:r>
            <a:r>
              <a:rPr lang="ru-RU" dirty="0"/>
              <a:t> за </a:t>
            </a:r>
            <a:r>
              <a:rPr lang="ru-RU" dirty="0" err="1"/>
              <a:t>приемане</a:t>
            </a:r>
            <a:r>
              <a:rPr lang="ru-RU" dirty="0"/>
              <a:t> на проекта;</a:t>
            </a:r>
          </a:p>
          <a:p>
            <a:pPr algn="just"/>
            <a:r>
              <a:rPr lang="ru-RU" dirty="0"/>
              <a:t>2. </a:t>
            </a:r>
            <a:r>
              <a:rPr lang="ru-RU" dirty="0" smtClean="0"/>
              <a:t>виза </a:t>
            </a:r>
            <a:r>
              <a:rPr lang="ru-RU" dirty="0"/>
              <a:t>за </a:t>
            </a:r>
            <a:r>
              <a:rPr lang="ru-RU" dirty="0" err="1"/>
              <a:t>проектиране</a:t>
            </a:r>
            <a:r>
              <a:rPr lang="ru-RU" dirty="0"/>
              <a:t> в </a:t>
            </a:r>
            <a:r>
              <a:rPr lang="ru-RU" dirty="0" err="1"/>
              <a:t>случаите</a:t>
            </a:r>
            <a:r>
              <a:rPr lang="ru-RU" dirty="0"/>
              <a:t> по чл. 140, ал. 3;</a:t>
            </a:r>
          </a:p>
          <a:p>
            <a:pPr algn="just"/>
            <a:r>
              <a:rPr lang="ru-RU" dirty="0"/>
              <a:t>3. </a:t>
            </a:r>
            <a:r>
              <a:rPr lang="ru-RU" b="1" dirty="0" smtClean="0"/>
              <a:t>две</a:t>
            </a:r>
            <a:r>
              <a:rPr lang="ru-RU" dirty="0" smtClean="0"/>
              <a:t> </a:t>
            </a:r>
            <a:r>
              <a:rPr lang="ru-RU" dirty="0"/>
              <a:t>копия от </a:t>
            </a:r>
            <a:r>
              <a:rPr lang="ru-RU" dirty="0" err="1"/>
              <a:t>инвестиционния</a:t>
            </a:r>
            <a:r>
              <a:rPr lang="ru-RU" dirty="0"/>
              <a:t> проект в обхват и </a:t>
            </a:r>
            <a:r>
              <a:rPr lang="ru-RU" dirty="0" err="1"/>
              <a:t>съдържание</a:t>
            </a:r>
            <a:r>
              <a:rPr lang="ru-RU" dirty="0"/>
              <a:t>, </a:t>
            </a:r>
            <a:r>
              <a:rPr lang="ru-RU" dirty="0" err="1"/>
              <a:t>определени</a:t>
            </a:r>
            <a:r>
              <a:rPr lang="ru-RU" dirty="0"/>
              <a:t> с </a:t>
            </a:r>
            <a:r>
              <a:rPr lang="ru-RU" dirty="0" err="1"/>
              <a:t>наредбата</a:t>
            </a:r>
            <a:r>
              <a:rPr lang="ru-RU" dirty="0"/>
              <a:t> по чл. 139, ал. 5 на </a:t>
            </a:r>
            <a:r>
              <a:rPr lang="ru-RU" dirty="0" err="1"/>
              <a:t>хартиен</a:t>
            </a:r>
            <a:r>
              <a:rPr lang="ru-RU" dirty="0"/>
              <a:t> и </a:t>
            </a:r>
            <a:r>
              <a:rPr lang="ru-RU" dirty="0" err="1"/>
              <a:t>електронен</a:t>
            </a:r>
            <a:r>
              <a:rPr lang="ru-RU" dirty="0"/>
              <a:t> </a:t>
            </a:r>
            <a:r>
              <a:rPr lang="ru-RU" dirty="0" err="1"/>
              <a:t>носител</a:t>
            </a:r>
            <a:r>
              <a:rPr lang="ru-RU" dirty="0"/>
              <a:t>, </a:t>
            </a:r>
            <a:r>
              <a:rPr lang="ru-RU" b="1" dirty="0" err="1"/>
              <a:t>като</a:t>
            </a:r>
            <a:r>
              <a:rPr lang="ru-RU" b="1" dirty="0"/>
              <a:t> </a:t>
            </a:r>
            <a:r>
              <a:rPr lang="ru-RU" b="1" dirty="0" err="1"/>
              <a:t>форматът</a:t>
            </a:r>
            <a:r>
              <a:rPr lang="ru-RU" b="1" dirty="0"/>
              <a:t> на </a:t>
            </a:r>
            <a:r>
              <a:rPr lang="ru-RU" b="1" dirty="0" err="1"/>
              <a:t>записа</a:t>
            </a:r>
            <a:r>
              <a:rPr lang="ru-RU" b="1" dirty="0"/>
              <a:t> на </a:t>
            </a:r>
            <a:r>
              <a:rPr lang="ru-RU" b="1" dirty="0" err="1"/>
              <a:t>цифровите</a:t>
            </a:r>
            <a:r>
              <a:rPr lang="ru-RU" b="1" dirty="0"/>
              <a:t> копия на </a:t>
            </a:r>
            <a:r>
              <a:rPr lang="ru-RU" b="1" dirty="0" err="1"/>
              <a:t>инвестиционните</a:t>
            </a:r>
            <a:r>
              <a:rPr lang="ru-RU" b="1" dirty="0"/>
              <a:t> </a:t>
            </a:r>
            <a:r>
              <a:rPr lang="ru-RU" b="1" dirty="0" err="1"/>
              <a:t>проекти</a:t>
            </a:r>
            <a:r>
              <a:rPr lang="ru-RU" b="1" dirty="0"/>
              <a:t> и на </a:t>
            </a:r>
            <a:r>
              <a:rPr lang="ru-RU" b="1" dirty="0" err="1"/>
              <a:t>документите</a:t>
            </a:r>
            <a:r>
              <a:rPr lang="ru-RU" b="1" dirty="0"/>
              <a:t> и </a:t>
            </a:r>
            <a:r>
              <a:rPr lang="ru-RU" b="1" dirty="0" err="1"/>
              <a:t>данните</a:t>
            </a:r>
            <a:r>
              <a:rPr lang="ru-RU" b="1" dirty="0"/>
              <a:t> </a:t>
            </a:r>
            <a:r>
              <a:rPr lang="ru-RU" b="1" dirty="0" err="1"/>
              <a:t>към</a:t>
            </a:r>
            <a:r>
              <a:rPr lang="ru-RU" b="1" dirty="0"/>
              <a:t> </a:t>
            </a:r>
            <a:r>
              <a:rPr lang="ru-RU" b="1" dirty="0" err="1"/>
              <a:t>тях</a:t>
            </a:r>
            <a:r>
              <a:rPr lang="ru-RU" b="1" dirty="0"/>
              <a:t> се определят с </a:t>
            </a:r>
            <a:r>
              <a:rPr lang="ru-RU" b="1" dirty="0" err="1"/>
              <a:t>наредбата</a:t>
            </a:r>
            <a:r>
              <a:rPr lang="ru-RU" b="1" dirty="0"/>
              <a:t> по чл. 139, ал. 5;</a:t>
            </a:r>
          </a:p>
          <a:p>
            <a:pPr algn="just"/>
            <a:r>
              <a:rPr lang="ru-RU" dirty="0"/>
              <a:t>4. </a:t>
            </a:r>
            <a:r>
              <a:rPr lang="ru-RU" dirty="0" smtClean="0"/>
              <a:t>влезли </a:t>
            </a:r>
            <a:r>
              <a:rPr lang="ru-RU" dirty="0"/>
              <a:t>в сила </a:t>
            </a:r>
            <a:r>
              <a:rPr lang="ru-RU" dirty="0" err="1"/>
              <a:t>административни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в </a:t>
            </a:r>
            <a:r>
              <a:rPr lang="ru-RU" dirty="0" err="1"/>
              <a:t>зависимост</a:t>
            </a:r>
            <a:r>
              <a:rPr lang="ru-RU" dirty="0"/>
              <a:t> от вида и </a:t>
            </a:r>
            <a:r>
              <a:rPr lang="ru-RU" dirty="0" err="1"/>
              <a:t>големината</a:t>
            </a:r>
            <a:r>
              <a:rPr lang="ru-RU" dirty="0"/>
              <a:t> на </a:t>
            </a:r>
            <a:r>
              <a:rPr lang="ru-RU" dirty="0" err="1"/>
              <a:t>строежа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необходимо условие за </a:t>
            </a:r>
            <a:r>
              <a:rPr lang="ru-RU" dirty="0" err="1"/>
              <a:t>разрешаване</a:t>
            </a:r>
            <a:r>
              <a:rPr lang="ru-RU" dirty="0"/>
              <a:t> на </a:t>
            </a:r>
            <a:r>
              <a:rPr lang="ru-RU" dirty="0" err="1"/>
              <a:t>строителството</a:t>
            </a:r>
            <a:r>
              <a:rPr lang="ru-RU" dirty="0"/>
              <a:t> по Закона за </a:t>
            </a:r>
            <a:r>
              <a:rPr lang="ru-RU" dirty="0" err="1"/>
              <a:t>опазване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среда, Закона за </a:t>
            </a:r>
            <a:r>
              <a:rPr lang="ru-RU" dirty="0" err="1"/>
              <a:t>биологичното</a:t>
            </a:r>
            <a:r>
              <a:rPr lang="ru-RU" dirty="0"/>
              <a:t> разнообразие, Закона за </a:t>
            </a:r>
            <a:r>
              <a:rPr lang="ru-RU" dirty="0" err="1"/>
              <a:t>културното</a:t>
            </a:r>
            <a:r>
              <a:rPr lang="ru-RU" dirty="0"/>
              <a:t> наследство или друг </a:t>
            </a:r>
            <a:r>
              <a:rPr lang="ru-RU" dirty="0" err="1"/>
              <a:t>специален</a:t>
            </a:r>
            <a:r>
              <a:rPr lang="ru-RU" dirty="0"/>
              <a:t> закон, и </a:t>
            </a:r>
            <a:r>
              <a:rPr lang="ru-RU" dirty="0" err="1"/>
              <a:t>съответствие</a:t>
            </a:r>
            <a:r>
              <a:rPr lang="ru-RU" dirty="0"/>
              <a:t> на </a:t>
            </a:r>
            <a:r>
              <a:rPr lang="ru-RU" dirty="0" err="1"/>
              <a:t>инвестиционния</a:t>
            </a:r>
            <a:r>
              <a:rPr lang="ru-RU" dirty="0"/>
              <a:t> проект с </a:t>
            </a:r>
            <a:r>
              <a:rPr lang="ru-RU" dirty="0" err="1"/>
              <a:t>условията</a:t>
            </a:r>
            <a:r>
              <a:rPr lang="ru-RU" dirty="0"/>
              <a:t> в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5. </a:t>
            </a:r>
            <a:r>
              <a:rPr lang="ru-RU" dirty="0" smtClean="0"/>
              <a:t>оценка </a:t>
            </a:r>
            <a:r>
              <a:rPr lang="ru-RU" dirty="0"/>
              <a:t>за </a:t>
            </a:r>
            <a:r>
              <a:rPr lang="ru-RU" dirty="0" err="1"/>
              <a:t>съответствието</a:t>
            </a:r>
            <a:r>
              <a:rPr lang="ru-RU" dirty="0"/>
              <a:t>, </a:t>
            </a:r>
            <a:r>
              <a:rPr lang="ru-RU" dirty="0" err="1"/>
              <a:t>изготвена</a:t>
            </a:r>
            <a:r>
              <a:rPr lang="ru-RU" dirty="0"/>
              <a:t> по </a:t>
            </a:r>
            <a:r>
              <a:rPr lang="ru-RU" dirty="0" err="1"/>
              <a:t>реда</a:t>
            </a:r>
            <a:r>
              <a:rPr lang="ru-RU" dirty="0"/>
              <a:t> на чл. 142, ал. 6;</a:t>
            </a:r>
          </a:p>
          <a:p>
            <a:pPr algn="just"/>
            <a:r>
              <a:rPr lang="ru-RU" dirty="0"/>
              <a:t>6. </a:t>
            </a:r>
            <a:r>
              <a:rPr lang="ru-RU" dirty="0" err="1" smtClean="0"/>
              <a:t>разрешително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изграждане</a:t>
            </a:r>
            <a:r>
              <a:rPr lang="ru-RU" dirty="0"/>
              <a:t> на водовземно </a:t>
            </a:r>
            <a:r>
              <a:rPr lang="ru-RU" dirty="0" err="1"/>
              <a:t>съоръжение</a:t>
            </a:r>
            <a:r>
              <a:rPr lang="ru-RU" dirty="0"/>
              <a:t> за </a:t>
            </a:r>
            <a:r>
              <a:rPr lang="ru-RU" dirty="0" err="1"/>
              <a:t>подземни</a:t>
            </a:r>
            <a:r>
              <a:rPr lang="ru-RU" dirty="0"/>
              <a:t> води и/или </a:t>
            </a:r>
            <a:r>
              <a:rPr lang="ru-RU" dirty="0" err="1"/>
              <a:t>разрешително</a:t>
            </a:r>
            <a:r>
              <a:rPr lang="ru-RU" dirty="0"/>
              <a:t> за водовземане, и/или </a:t>
            </a:r>
            <a:r>
              <a:rPr lang="ru-RU" dirty="0" err="1"/>
              <a:t>разрешително</a:t>
            </a:r>
            <a:r>
              <a:rPr lang="ru-RU" dirty="0"/>
              <a:t> за заустване на </a:t>
            </a:r>
            <a:r>
              <a:rPr lang="ru-RU" dirty="0" err="1"/>
              <a:t>отпадъчни</a:t>
            </a:r>
            <a:r>
              <a:rPr lang="ru-RU" dirty="0"/>
              <a:t> води, </a:t>
            </a:r>
            <a:r>
              <a:rPr lang="ru-RU" dirty="0" err="1"/>
              <a:t>издадени</a:t>
            </a:r>
            <a:r>
              <a:rPr lang="ru-RU" dirty="0"/>
              <a:t> по </a:t>
            </a:r>
            <a:r>
              <a:rPr lang="ru-RU" dirty="0" err="1"/>
              <a:t>реда</a:t>
            </a:r>
            <a:r>
              <a:rPr lang="ru-RU" dirty="0"/>
              <a:t> и в </a:t>
            </a:r>
            <a:r>
              <a:rPr lang="ru-RU" dirty="0" err="1"/>
              <a:t>случаите</a:t>
            </a:r>
            <a:r>
              <a:rPr lang="ru-RU" dirty="0"/>
              <a:t>, </a:t>
            </a:r>
            <a:r>
              <a:rPr lang="ru-RU" dirty="0" err="1"/>
              <a:t>предвидени</a:t>
            </a:r>
            <a:r>
              <a:rPr lang="ru-RU" dirty="0"/>
              <a:t> в Закона за водите.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682021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72589" y="374074"/>
            <a:ext cx="10530435" cy="82295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ОБЩИЯ </a:t>
            </a:r>
            <a:r>
              <a:rPr lang="ru-RU" b="1" dirty="0"/>
              <a:t>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72590" y="1546167"/>
            <a:ext cx="10530434" cy="502088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(3)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се </a:t>
            </a:r>
            <a:r>
              <a:rPr lang="ru-RU" dirty="0" err="1"/>
              <a:t>одобряват</a:t>
            </a:r>
            <a:r>
              <a:rPr lang="ru-RU" dirty="0"/>
              <a:t> или се </a:t>
            </a:r>
            <a:r>
              <a:rPr lang="ru-RU" dirty="0" err="1"/>
              <a:t>отказва</a:t>
            </a:r>
            <a:r>
              <a:rPr lang="ru-RU" dirty="0"/>
              <a:t> </a:t>
            </a:r>
            <a:r>
              <a:rPr lang="ru-RU" dirty="0" err="1"/>
              <a:t>одобряването</a:t>
            </a:r>
            <a:r>
              <a:rPr lang="ru-RU" dirty="0"/>
              <a:t> им от органа по чл. 145:</a:t>
            </a:r>
          </a:p>
          <a:p>
            <a:pPr algn="just"/>
            <a:r>
              <a:rPr lang="ru-RU" dirty="0"/>
              <a:t>1. </a:t>
            </a:r>
            <a:r>
              <a:rPr lang="ru-RU" dirty="0" smtClean="0"/>
              <a:t>при </a:t>
            </a:r>
            <a:r>
              <a:rPr lang="ru-RU" dirty="0" err="1"/>
              <a:t>изготвена</a:t>
            </a:r>
            <a:r>
              <a:rPr lang="ru-RU" dirty="0"/>
              <a:t> оценка по чл. 142, ал. 6, т. 2 - в 14-дневен срок от </a:t>
            </a:r>
            <a:r>
              <a:rPr lang="ru-RU" dirty="0" err="1"/>
              <a:t>внасянето</a:t>
            </a:r>
            <a:r>
              <a:rPr lang="ru-RU" dirty="0"/>
              <a:t> им;</a:t>
            </a:r>
          </a:p>
          <a:p>
            <a:pPr algn="just"/>
            <a:r>
              <a:rPr lang="ru-RU" dirty="0"/>
              <a:t>2. </a:t>
            </a:r>
            <a:r>
              <a:rPr lang="ru-RU" dirty="0" smtClean="0"/>
              <a:t>при </a:t>
            </a:r>
            <a:r>
              <a:rPr lang="ru-RU" dirty="0" err="1"/>
              <a:t>изготвена</a:t>
            </a:r>
            <a:r>
              <a:rPr lang="ru-RU" dirty="0"/>
              <a:t> оценка по чл. 142, ал. 6, т. 1 - в </a:t>
            </a:r>
            <a:r>
              <a:rPr lang="ru-RU" dirty="0" err="1"/>
              <a:t>едномесечен</a:t>
            </a:r>
            <a:r>
              <a:rPr lang="ru-RU" dirty="0"/>
              <a:t> срок от </a:t>
            </a:r>
            <a:r>
              <a:rPr lang="ru-RU" dirty="0" err="1"/>
              <a:t>внасянето</a:t>
            </a:r>
            <a:r>
              <a:rPr lang="ru-RU" dirty="0"/>
              <a:t> им.</a:t>
            </a:r>
          </a:p>
          <a:p>
            <a:pPr algn="just"/>
            <a:r>
              <a:rPr lang="ru-RU" dirty="0" smtClean="0"/>
              <a:t>(</a:t>
            </a:r>
            <a:r>
              <a:rPr lang="ru-RU" dirty="0"/>
              <a:t>5) </a:t>
            </a:r>
            <a:r>
              <a:rPr lang="ru-RU" dirty="0" err="1" smtClean="0"/>
              <a:t>Съгласуването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засягат</a:t>
            </a:r>
            <a:r>
              <a:rPr lang="ru-RU" dirty="0"/>
              <a:t> </a:t>
            </a:r>
            <a:r>
              <a:rPr lang="ru-RU" dirty="0" err="1"/>
              <a:t>републиканските</a:t>
            </a:r>
            <a:r>
              <a:rPr lang="ru-RU" dirty="0"/>
              <a:t> </a:t>
            </a:r>
            <a:r>
              <a:rPr lang="ru-RU" dirty="0" err="1"/>
              <a:t>пътища</a:t>
            </a:r>
            <a:r>
              <a:rPr lang="ru-RU" dirty="0"/>
              <a:t>, се </a:t>
            </a:r>
            <a:r>
              <a:rPr lang="ru-RU" dirty="0" err="1"/>
              <a:t>извършва</a:t>
            </a:r>
            <a:r>
              <a:rPr lang="ru-RU" dirty="0"/>
              <a:t> от </a:t>
            </a:r>
            <a:r>
              <a:rPr lang="ru-RU" dirty="0" err="1"/>
              <a:t>администрацията</a:t>
            </a:r>
            <a:r>
              <a:rPr lang="ru-RU" dirty="0"/>
              <a:t>, </a:t>
            </a:r>
            <a:r>
              <a:rPr lang="ru-RU" dirty="0" err="1"/>
              <a:t>управляваща</a:t>
            </a:r>
            <a:r>
              <a:rPr lang="ru-RU" dirty="0"/>
              <a:t> </a:t>
            </a:r>
            <a:r>
              <a:rPr lang="ru-RU" dirty="0" err="1"/>
              <a:t>пътя</a:t>
            </a:r>
            <a:r>
              <a:rPr lang="ru-RU" dirty="0"/>
              <a:t>, по </a:t>
            </a:r>
            <a:r>
              <a:rPr lang="ru-RU" dirty="0" err="1"/>
              <a:t>реда</a:t>
            </a:r>
            <a:r>
              <a:rPr lang="ru-RU" dirty="0"/>
              <a:t> на чл. 127, ал. 2.</a:t>
            </a:r>
          </a:p>
          <a:p>
            <a:pPr algn="just"/>
            <a:r>
              <a:rPr lang="ru-RU" b="1" dirty="0"/>
              <a:t>(6) </a:t>
            </a:r>
            <a:r>
              <a:rPr lang="ru-RU" b="1" dirty="0" smtClean="0"/>
              <a:t>За </a:t>
            </a:r>
            <a:r>
              <a:rPr lang="ru-RU" b="1" dirty="0" err="1"/>
              <a:t>изграждане</a:t>
            </a:r>
            <a:r>
              <a:rPr lang="ru-RU" b="1" dirty="0"/>
              <a:t> на национален </a:t>
            </a:r>
            <a:r>
              <a:rPr lang="ru-RU" b="1" dirty="0" err="1"/>
              <a:t>обект</a:t>
            </a:r>
            <a:r>
              <a:rPr lang="ru-RU" b="1" dirty="0"/>
              <a:t>, на </a:t>
            </a:r>
            <a:r>
              <a:rPr lang="ru-RU" b="1" dirty="0" err="1"/>
              <a:t>обект</a:t>
            </a:r>
            <a:r>
              <a:rPr lang="ru-RU" b="1" dirty="0"/>
              <a:t> с </a:t>
            </a:r>
            <a:r>
              <a:rPr lang="ru-RU" b="1" dirty="0" err="1"/>
              <a:t>национално</a:t>
            </a:r>
            <a:r>
              <a:rPr lang="ru-RU" b="1" dirty="0"/>
              <a:t> значение или на </a:t>
            </a:r>
            <a:r>
              <a:rPr lang="ru-RU" b="1" dirty="0" err="1"/>
              <a:t>общински</a:t>
            </a:r>
            <a:r>
              <a:rPr lang="ru-RU" b="1" dirty="0"/>
              <a:t> </a:t>
            </a:r>
            <a:r>
              <a:rPr lang="ru-RU" b="1" dirty="0" err="1"/>
              <a:t>обект</a:t>
            </a:r>
            <a:r>
              <a:rPr lang="ru-RU" b="1" dirty="0"/>
              <a:t> от </a:t>
            </a:r>
            <a:r>
              <a:rPr lang="ru-RU" b="1" dirty="0" err="1"/>
              <a:t>първостепенно</a:t>
            </a:r>
            <a:r>
              <a:rPr lang="ru-RU" b="1" dirty="0"/>
              <a:t> значение не се </a:t>
            </a:r>
            <a:r>
              <a:rPr lang="ru-RU" b="1" dirty="0" err="1"/>
              <a:t>представя</a:t>
            </a:r>
            <a:r>
              <a:rPr lang="ru-RU" b="1" dirty="0"/>
              <a:t> документ за </a:t>
            </a:r>
            <a:r>
              <a:rPr lang="ru-RU" b="1" dirty="0" err="1"/>
              <a:t>собственост</a:t>
            </a:r>
            <a:r>
              <a:rPr lang="ru-RU" b="1" dirty="0"/>
              <a:t>, а </a:t>
            </a:r>
            <a:r>
              <a:rPr lang="ru-RU" b="1" dirty="0" err="1"/>
              <a:t>документи</a:t>
            </a:r>
            <a:r>
              <a:rPr lang="ru-RU" b="1" dirty="0"/>
              <a:t>, </a:t>
            </a:r>
            <a:r>
              <a:rPr lang="ru-RU" b="1" dirty="0" err="1"/>
              <a:t>удостоверяващи</a:t>
            </a:r>
            <a:r>
              <a:rPr lang="ru-RU" b="1" dirty="0"/>
              <a:t>, че </a:t>
            </a:r>
            <a:r>
              <a:rPr lang="ru-RU" b="1" dirty="0" err="1"/>
              <a:t>са</a:t>
            </a:r>
            <a:r>
              <a:rPr lang="ru-RU" b="1" dirty="0"/>
              <a:t> приключили отчуждителните производства по Закона за </a:t>
            </a:r>
            <a:r>
              <a:rPr lang="ru-RU" b="1" dirty="0" err="1"/>
              <a:t>държавната</a:t>
            </a:r>
            <a:r>
              <a:rPr lang="ru-RU" b="1" dirty="0"/>
              <a:t> </a:t>
            </a:r>
            <a:r>
              <a:rPr lang="ru-RU" b="1" dirty="0" err="1"/>
              <a:t>собственост</a:t>
            </a:r>
            <a:r>
              <a:rPr lang="ru-RU" b="1" dirty="0"/>
              <a:t> и по Закона за </a:t>
            </a:r>
            <a:r>
              <a:rPr lang="ru-RU" b="1" dirty="0" err="1"/>
              <a:t>общинската</a:t>
            </a:r>
            <a:r>
              <a:rPr lang="ru-RU" b="1" dirty="0"/>
              <a:t> </a:t>
            </a:r>
            <a:r>
              <a:rPr lang="ru-RU" b="1" dirty="0" err="1"/>
              <a:t>собственост</a:t>
            </a:r>
            <a:r>
              <a:rPr lang="ru-RU" b="1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553853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97775" y="249382"/>
            <a:ext cx="10605249" cy="98921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ОБЩИЯ </a:t>
            </a:r>
            <a:r>
              <a:rPr lang="ru-RU" b="1" dirty="0"/>
              <a:t>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4647" y="1454727"/>
            <a:ext cx="10688377" cy="514557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Чл. 145. (1) </a:t>
            </a:r>
            <a:r>
              <a:rPr lang="ru-RU" dirty="0" err="1" smtClean="0"/>
              <a:t>Техническите</a:t>
            </a:r>
            <a:r>
              <a:rPr lang="ru-RU" dirty="0" smtClean="0"/>
              <a:t> </a:t>
            </a:r>
            <a:r>
              <a:rPr lang="ru-RU" dirty="0"/>
              <a:t>или работните </a:t>
            </a:r>
            <a:r>
              <a:rPr lang="ru-RU" dirty="0" err="1"/>
              <a:t>инвестиционни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се </a:t>
            </a:r>
            <a:r>
              <a:rPr lang="ru-RU" b="1" dirty="0" err="1"/>
              <a:t>съгласуват</a:t>
            </a:r>
            <a:r>
              <a:rPr lang="ru-RU" b="1" dirty="0"/>
              <a:t> </a:t>
            </a:r>
            <a:r>
              <a:rPr lang="ru-RU" dirty="0"/>
              <a:t>и </a:t>
            </a:r>
            <a:r>
              <a:rPr lang="ru-RU" b="1" dirty="0" err="1"/>
              <a:t>одобряват</a:t>
            </a:r>
            <a:r>
              <a:rPr lang="ru-RU" dirty="0"/>
              <a:t> от: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главния</a:t>
            </a:r>
            <a:r>
              <a:rPr lang="ru-RU" dirty="0"/>
              <a:t> </a:t>
            </a:r>
            <a:r>
              <a:rPr lang="ru-RU" dirty="0" err="1"/>
              <a:t>архитект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(района);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областния</a:t>
            </a:r>
            <a:r>
              <a:rPr lang="ru-RU" dirty="0"/>
              <a:t> </a:t>
            </a:r>
            <a:r>
              <a:rPr lang="ru-RU" dirty="0" err="1"/>
              <a:t>управител</a:t>
            </a:r>
            <a:r>
              <a:rPr lang="ru-RU" dirty="0"/>
              <a:t> - за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 с обхват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една</a:t>
            </a:r>
            <a:r>
              <a:rPr lang="ru-RU" dirty="0"/>
              <a:t> община или за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регионално</a:t>
            </a:r>
            <a:r>
              <a:rPr lang="ru-RU" dirty="0"/>
              <a:t> значение;</a:t>
            </a:r>
          </a:p>
          <a:p>
            <a:pPr algn="just"/>
            <a:r>
              <a:rPr lang="ru-RU" dirty="0"/>
              <a:t>3.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 за:</a:t>
            </a:r>
          </a:p>
          <a:p>
            <a:pPr algn="just"/>
            <a:r>
              <a:rPr lang="ru-RU" dirty="0"/>
              <a:t>а) </a:t>
            </a:r>
            <a:r>
              <a:rPr lang="ru-RU" dirty="0" err="1"/>
              <a:t>обекти</a:t>
            </a:r>
            <a:r>
              <a:rPr lang="ru-RU" dirty="0"/>
              <a:t> с обхват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една</a:t>
            </a:r>
            <a:r>
              <a:rPr lang="ru-RU" dirty="0"/>
              <a:t> </a:t>
            </a:r>
            <a:r>
              <a:rPr lang="ru-RU" dirty="0" err="1"/>
              <a:t>област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б)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 и/или </a:t>
            </a:r>
            <a:r>
              <a:rPr lang="ru-RU" dirty="0" err="1"/>
              <a:t>национални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в) </a:t>
            </a:r>
            <a:r>
              <a:rPr lang="ru-RU" dirty="0" err="1"/>
              <a:t>републиканските</a:t>
            </a:r>
            <a:r>
              <a:rPr lang="ru-RU" dirty="0"/>
              <a:t> </a:t>
            </a:r>
            <a:r>
              <a:rPr lang="ru-RU" dirty="0" err="1"/>
              <a:t>пътища</a:t>
            </a:r>
            <a:r>
              <a:rPr lang="ru-RU" dirty="0"/>
              <a:t>, </a:t>
            </a:r>
            <a:r>
              <a:rPr lang="ru-RU" dirty="0" err="1"/>
              <a:t>железопътните</a:t>
            </a:r>
            <a:r>
              <a:rPr lang="ru-RU" dirty="0"/>
              <a:t> магистрали и </a:t>
            </a:r>
            <a:r>
              <a:rPr lang="ru-RU" dirty="0" err="1"/>
              <a:t>железопътните</a:t>
            </a:r>
            <a:r>
              <a:rPr lang="ru-RU" dirty="0"/>
              <a:t> линии;</a:t>
            </a:r>
          </a:p>
          <a:p>
            <a:pPr algn="just"/>
            <a:r>
              <a:rPr lang="ru-RU" dirty="0"/>
              <a:t>4.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отбраната</a:t>
            </a:r>
            <a:r>
              <a:rPr lang="ru-RU" dirty="0"/>
              <a:t>, </a:t>
            </a:r>
            <a:r>
              <a:rPr lang="ru-RU" dirty="0" err="1"/>
              <a:t>съответно</a:t>
            </a:r>
            <a:r>
              <a:rPr lang="ru-RU" dirty="0"/>
              <a:t> от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вътрешните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, от председателя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Национална</a:t>
            </a:r>
            <a:r>
              <a:rPr lang="ru-RU" dirty="0"/>
              <a:t> </a:t>
            </a:r>
            <a:r>
              <a:rPr lang="ru-RU" dirty="0" err="1"/>
              <a:t>сигурност</a:t>
            </a:r>
            <a:r>
              <a:rPr lang="ru-RU" dirty="0"/>
              <a:t>" или от председателя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Разузнаване</a:t>
            </a:r>
            <a:r>
              <a:rPr lang="ru-RU" dirty="0"/>
              <a:t>", </a:t>
            </a:r>
            <a:r>
              <a:rPr lang="ru-RU" dirty="0" err="1"/>
              <a:t>когато</a:t>
            </a:r>
            <a:r>
              <a:rPr lang="ru-RU" dirty="0"/>
              <a:t> се </a:t>
            </a:r>
            <a:r>
              <a:rPr lang="ru-RU" dirty="0" err="1"/>
              <a:t>отнасят</a:t>
            </a:r>
            <a:r>
              <a:rPr lang="ru-RU" dirty="0"/>
              <a:t> за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тази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- за </a:t>
            </a:r>
            <a:r>
              <a:rPr lang="ru-RU" dirty="0" err="1"/>
              <a:t>специалните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отбраната</a:t>
            </a:r>
            <a:r>
              <a:rPr lang="ru-RU" dirty="0"/>
              <a:t> и </a:t>
            </a:r>
            <a:r>
              <a:rPr lang="ru-RU" dirty="0" err="1"/>
              <a:t>сигурността</a:t>
            </a:r>
            <a:r>
              <a:rPr lang="ru-RU" dirty="0"/>
              <a:t> на </a:t>
            </a:r>
            <a:r>
              <a:rPr lang="ru-RU" dirty="0" err="1"/>
              <a:t>страната</a:t>
            </a:r>
            <a:r>
              <a:rPr lang="ru-RU" dirty="0"/>
              <a:t>.</a:t>
            </a:r>
          </a:p>
          <a:p>
            <a:pPr algn="just"/>
            <a:r>
              <a:rPr lang="ru-RU" b="1" dirty="0"/>
              <a:t>(2) </a:t>
            </a:r>
            <a:r>
              <a:rPr lang="ru-RU" b="1" dirty="0" err="1" smtClean="0"/>
              <a:t>Съгласуването</a:t>
            </a:r>
            <a:r>
              <a:rPr lang="ru-RU" b="1" dirty="0" smtClean="0"/>
              <a:t> </a:t>
            </a:r>
            <a:r>
              <a:rPr lang="ru-RU" b="1" dirty="0"/>
              <a:t>на </a:t>
            </a:r>
            <a:r>
              <a:rPr lang="ru-RU" b="1" dirty="0" err="1"/>
              <a:t>инвестиционните</a:t>
            </a:r>
            <a:r>
              <a:rPr lang="ru-RU" b="1" dirty="0"/>
              <a:t> </a:t>
            </a:r>
            <a:r>
              <a:rPr lang="ru-RU" b="1" dirty="0" err="1"/>
              <a:t>проекти</a:t>
            </a:r>
            <a:r>
              <a:rPr lang="ru-RU" b="1" dirty="0"/>
              <a:t> по ал. 1 се </a:t>
            </a:r>
            <a:r>
              <a:rPr lang="ru-RU" b="1" dirty="0" err="1"/>
              <a:t>състои</a:t>
            </a:r>
            <a:r>
              <a:rPr lang="ru-RU" b="1" dirty="0"/>
              <a:t> в проверка на </a:t>
            </a:r>
            <a:r>
              <a:rPr lang="ru-RU" b="1" dirty="0" err="1"/>
              <a:t>съответствието</a:t>
            </a:r>
            <a:r>
              <a:rPr lang="ru-RU" b="1" dirty="0"/>
              <a:t> им с </a:t>
            </a:r>
            <a:r>
              <a:rPr lang="ru-RU" b="1" dirty="0" err="1"/>
              <a:t>предвижданията</a:t>
            </a:r>
            <a:r>
              <a:rPr lang="ru-RU" b="1" dirty="0"/>
              <a:t> на </a:t>
            </a:r>
            <a:r>
              <a:rPr lang="ru-RU" b="1" dirty="0" err="1"/>
              <a:t>подробния</a:t>
            </a:r>
            <a:r>
              <a:rPr lang="ru-RU" b="1" dirty="0"/>
              <a:t> </a:t>
            </a:r>
            <a:r>
              <a:rPr lang="ru-RU" b="1" dirty="0" err="1"/>
              <a:t>устройствен</a:t>
            </a:r>
            <a:r>
              <a:rPr lang="ru-RU" b="1" dirty="0"/>
              <a:t> план и </a:t>
            </a:r>
            <a:r>
              <a:rPr lang="ru-RU" b="1" dirty="0" err="1"/>
              <a:t>правилата</a:t>
            </a:r>
            <a:r>
              <a:rPr lang="ru-RU" b="1" dirty="0"/>
              <a:t> и </a:t>
            </a:r>
            <a:r>
              <a:rPr lang="ru-RU" b="1" dirty="0" err="1"/>
              <a:t>нормативите</a:t>
            </a:r>
            <a:r>
              <a:rPr lang="ru-RU" b="1" dirty="0"/>
              <a:t> за </a:t>
            </a:r>
            <a:r>
              <a:rPr lang="ru-RU" b="1" dirty="0" err="1"/>
              <a:t>разполагане</a:t>
            </a:r>
            <a:r>
              <a:rPr lang="ru-RU" b="1" dirty="0"/>
              <a:t> на </a:t>
            </a:r>
            <a:r>
              <a:rPr lang="ru-RU" b="1" dirty="0" err="1"/>
              <a:t>застрояването</a:t>
            </a:r>
            <a:r>
              <a:rPr lang="ru-RU" b="1" dirty="0"/>
              <a:t> и </a:t>
            </a:r>
            <a:r>
              <a:rPr lang="ru-RU" b="1" dirty="0" err="1"/>
              <a:t>устройствените</a:t>
            </a:r>
            <a:r>
              <a:rPr lang="ru-RU" b="1" dirty="0"/>
              <a:t> показатели</a:t>
            </a:r>
            <a:r>
              <a:rPr lang="ru-RU" b="1" dirty="0" smtClean="0"/>
              <a:t>. </a:t>
            </a:r>
            <a:r>
              <a:rPr lang="ru-RU" b="1" i="1" dirty="0" smtClean="0"/>
              <a:t>По- ясно и подробно е </a:t>
            </a:r>
            <a:r>
              <a:rPr lang="ru-RU" b="1" i="1" dirty="0" err="1" smtClean="0"/>
              <a:t>очертана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отговорността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одобряващия</a:t>
            </a:r>
            <a:r>
              <a:rPr lang="ru-RU" b="1" i="1" dirty="0" smtClean="0"/>
              <a:t> орган.</a:t>
            </a:r>
            <a:endParaRPr lang="ru-RU" b="1" i="1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489221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9957" y="266008"/>
            <a:ext cx="10813068" cy="102246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ОБЩИЯ </a:t>
            </a:r>
            <a:r>
              <a:rPr lang="ru-RU" b="1" dirty="0"/>
              <a:t>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98268" y="1612669"/>
            <a:ext cx="10804755" cy="49211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(3)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/>
              <a:t>части на </a:t>
            </a:r>
            <a:r>
              <a:rPr lang="ru-RU" dirty="0" err="1"/>
              <a:t>одобрените</a:t>
            </a:r>
            <a:r>
              <a:rPr lang="ru-RU" dirty="0"/>
              <a:t> </a:t>
            </a:r>
            <a:r>
              <a:rPr lang="ru-RU" dirty="0" err="1"/>
              <a:t>инвестиционни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се </a:t>
            </a:r>
            <a:r>
              <a:rPr lang="ru-RU" dirty="0" err="1"/>
              <a:t>подпечатват</a:t>
            </a:r>
            <a:r>
              <a:rPr lang="ru-RU" dirty="0"/>
              <a:t> с </a:t>
            </a:r>
            <a:r>
              <a:rPr lang="ru-RU" dirty="0" err="1"/>
              <a:t>печата</a:t>
            </a:r>
            <a:r>
              <a:rPr lang="ru-RU" dirty="0"/>
              <a:t> на </a:t>
            </a:r>
            <a:r>
              <a:rPr lang="ru-RU" dirty="0" err="1"/>
              <a:t>общинската</a:t>
            </a:r>
            <a:r>
              <a:rPr lang="ru-RU" dirty="0"/>
              <a:t> администрация, </a:t>
            </a:r>
            <a:r>
              <a:rPr lang="ru-RU" dirty="0" err="1"/>
              <a:t>областната</a:t>
            </a:r>
            <a:r>
              <a:rPr lang="ru-RU" dirty="0"/>
              <a:t> администрация или на </a:t>
            </a:r>
            <a:r>
              <a:rPr lang="ru-RU" dirty="0" err="1"/>
              <a:t>Министерството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, а за </a:t>
            </a:r>
            <a:r>
              <a:rPr lang="ru-RU" dirty="0" err="1"/>
              <a:t>специалните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отбраната</a:t>
            </a:r>
            <a:r>
              <a:rPr lang="ru-RU" dirty="0"/>
              <a:t> и </a:t>
            </a:r>
            <a:r>
              <a:rPr lang="ru-RU" dirty="0" err="1"/>
              <a:t>сигурността</a:t>
            </a:r>
            <a:r>
              <a:rPr lang="ru-RU" dirty="0"/>
              <a:t> на </a:t>
            </a:r>
            <a:r>
              <a:rPr lang="ru-RU" dirty="0" err="1"/>
              <a:t>страната</a:t>
            </a:r>
            <a:r>
              <a:rPr lang="ru-RU" dirty="0"/>
              <a:t> - с </a:t>
            </a:r>
            <a:r>
              <a:rPr lang="ru-RU" dirty="0" err="1"/>
              <a:t>печата</a:t>
            </a:r>
            <a:r>
              <a:rPr lang="ru-RU" dirty="0"/>
              <a:t> на </a:t>
            </a:r>
            <a:r>
              <a:rPr lang="ru-RU" dirty="0" err="1"/>
              <a:t>Министерството</a:t>
            </a:r>
            <a:r>
              <a:rPr lang="ru-RU" dirty="0"/>
              <a:t> на </a:t>
            </a:r>
            <a:r>
              <a:rPr lang="ru-RU" dirty="0" err="1"/>
              <a:t>отбраната</a:t>
            </a:r>
            <a:r>
              <a:rPr lang="ru-RU" dirty="0"/>
              <a:t>, </a:t>
            </a:r>
            <a:r>
              <a:rPr lang="ru-RU" dirty="0" err="1"/>
              <a:t>съответно</a:t>
            </a:r>
            <a:r>
              <a:rPr lang="ru-RU" dirty="0"/>
              <a:t> на </a:t>
            </a:r>
            <a:r>
              <a:rPr lang="ru-RU" dirty="0" err="1"/>
              <a:t>Министерството</a:t>
            </a:r>
            <a:r>
              <a:rPr lang="ru-RU" dirty="0"/>
              <a:t> на </a:t>
            </a:r>
            <a:r>
              <a:rPr lang="ru-RU" dirty="0" err="1"/>
              <a:t>вътрешните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,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Национална</a:t>
            </a:r>
            <a:r>
              <a:rPr lang="ru-RU" dirty="0"/>
              <a:t> </a:t>
            </a:r>
            <a:r>
              <a:rPr lang="ru-RU" dirty="0" err="1"/>
              <a:t>сигурност</a:t>
            </a:r>
            <a:r>
              <a:rPr lang="ru-RU" dirty="0"/>
              <a:t>" или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Разузнаване</a:t>
            </a:r>
            <a:r>
              <a:rPr lang="ru-RU" dirty="0"/>
              <a:t>".</a:t>
            </a:r>
          </a:p>
          <a:p>
            <a:pPr algn="just"/>
            <a:r>
              <a:rPr lang="ru-RU" dirty="0"/>
              <a:t>(4) </a:t>
            </a:r>
            <a:r>
              <a:rPr lang="ru-RU" dirty="0" smtClean="0"/>
              <a:t>В </a:t>
            </a:r>
            <a:r>
              <a:rPr lang="ru-RU" dirty="0"/>
              <a:t>случаи, че в </a:t>
            </a:r>
            <a:r>
              <a:rPr lang="ru-RU" dirty="0" err="1"/>
              <a:t>едногодишен</a:t>
            </a:r>
            <a:r>
              <a:rPr lang="ru-RU" dirty="0"/>
              <a:t> срок от </a:t>
            </a:r>
            <a:r>
              <a:rPr lang="ru-RU" dirty="0" err="1"/>
              <a:t>одобряването</a:t>
            </a:r>
            <a:r>
              <a:rPr lang="ru-RU" dirty="0"/>
              <a:t> на </a:t>
            </a:r>
            <a:r>
              <a:rPr lang="ru-RU" dirty="0" err="1"/>
              <a:t>инвестиционните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възложителят</a:t>
            </a:r>
            <a:r>
              <a:rPr lang="ru-RU" dirty="0"/>
              <a:t> не </a:t>
            </a:r>
            <a:r>
              <a:rPr lang="ru-RU" dirty="0" err="1"/>
              <a:t>направи</a:t>
            </a:r>
            <a:r>
              <a:rPr lang="ru-RU" dirty="0"/>
              <a:t> </a:t>
            </a:r>
            <a:r>
              <a:rPr lang="ru-RU" dirty="0" err="1"/>
              <a:t>искане</a:t>
            </a:r>
            <a:r>
              <a:rPr lang="ru-RU" dirty="0"/>
              <a:t> за получаване на разрешение за </a:t>
            </a:r>
            <a:r>
              <a:rPr lang="ru-RU" dirty="0" err="1"/>
              <a:t>строеж</a:t>
            </a:r>
            <a:r>
              <a:rPr lang="ru-RU" dirty="0"/>
              <a:t>, </a:t>
            </a:r>
            <a:r>
              <a:rPr lang="ru-RU" dirty="0" err="1"/>
              <a:t>проектът</a:t>
            </a:r>
            <a:r>
              <a:rPr lang="ru-RU" dirty="0"/>
              <a:t> губи </a:t>
            </a:r>
            <a:r>
              <a:rPr lang="ru-RU" dirty="0" err="1"/>
              <a:t>правно</a:t>
            </a:r>
            <a:r>
              <a:rPr lang="ru-RU" dirty="0"/>
              <a:t> действие.</a:t>
            </a:r>
          </a:p>
          <a:p>
            <a:pPr algn="just"/>
            <a:r>
              <a:rPr lang="ru-RU" dirty="0"/>
              <a:t>(5)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/>
              <a:t>одобрените</a:t>
            </a:r>
            <a:r>
              <a:rPr lang="ru-RU" dirty="0"/>
              <a:t> </a:t>
            </a:r>
            <a:r>
              <a:rPr lang="ru-RU" dirty="0" err="1"/>
              <a:t>инвестиционни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, по </a:t>
            </a:r>
            <a:r>
              <a:rPr lang="ru-RU" dirty="0" err="1"/>
              <a:t>които</a:t>
            </a:r>
            <a:r>
              <a:rPr lang="ru-RU" dirty="0"/>
              <a:t> е </a:t>
            </a:r>
            <a:r>
              <a:rPr lang="ru-RU" dirty="0" err="1"/>
              <a:t>изпълнен</a:t>
            </a:r>
            <a:r>
              <a:rPr lang="ru-RU" dirty="0"/>
              <a:t> </a:t>
            </a:r>
            <a:r>
              <a:rPr lang="ru-RU" dirty="0" err="1"/>
              <a:t>строежът</a:t>
            </a:r>
            <a:r>
              <a:rPr lang="ru-RU" dirty="0"/>
              <a:t>,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изгубени</a:t>
            </a:r>
            <a:r>
              <a:rPr lang="ru-RU" dirty="0"/>
              <a:t>, те се </a:t>
            </a:r>
            <a:r>
              <a:rPr lang="ru-RU" dirty="0" err="1"/>
              <a:t>възстановяват</a:t>
            </a:r>
            <a:r>
              <a:rPr lang="ru-RU" dirty="0"/>
              <a:t> </a:t>
            </a:r>
            <a:r>
              <a:rPr lang="ru-RU" b="1" dirty="0"/>
              <a:t>при </a:t>
            </a:r>
            <a:r>
              <a:rPr lang="ru-RU" b="1" dirty="0" err="1"/>
              <a:t>необходимост</a:t>
            </a:r>
            <a:r>
              <a:rPr lang="ru-RU" b="1" dirty="0"/>
              <a:t> </a:t>
            </a:r>
            <a:r>
              <a:rPr lang="ru-RU" dirty="0"/>
              <a:t>от </a:t>
            </a:r>
            <a:r>
              <a:rPr lang="ru-RU" dirty="0" err="1"/>
              <a:t>собственика</a:t>
            </a:r>
            <a:r>
              <a:rPr lang="ru-RU" dirty="0"/>
              <a:t> с </a:t>
            </a:r>
            <a:r>
              <a:rPr lang="ru-RU" dirty="0" err="1"/>
              <a:t>инвестиционен</a:t>
            </a:r>
            <a:r>
              <a:rPr lang="ru-RU" dirty="0"/>
              <a:t> проект - </a:t>
            </a:r>
            <a:r>
              <a:rPr lang="ru-RU" dirty="0" err="1"/>
              <a:t>заснемане</a:t>
            </a:r>
            <a:r>
              <a:rPr lang="ru-RU" dirty="0"/>
              <a:t> на </a:t>
            </a:r>
            <a:r>
              <a:rPr lang="ru-RU" dirty="0" err="1"/>
              <a:t>извършения</a:t>
            </a:r>
            <a:r>
              <a:rPr lang="ru-RU" dirty="0"/>
              <a:t> </a:t>
            </a:r>
            <a:r>
              <a:rPr lang="ru-RU" dirty="0" err="1"/>
              <a:t>строеж</a:t>
            </a:r>
            <a:r>
              <a:rPr lang="ru-RU" dirty="0"/>
              <a:t> и </a:t>
            </a:r>
            <a:r>
              <a:rPr lang="ru-RU" dirty="0" err="1"/>
              <a:t>представени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по чл. 144, ал. 1, т. 1 - 3 и ал. 2. </a:t>
            </a:r>
            <a:r>
              <a:rPr lang="ru-RU" dirty="0" err="1"/>
              <a:t>Проектът-заснемане</a:t>
            </a:r>
            <a:r>
              <a:rPr lang="ru-RU" dirty="0"/>
              <a:t> се </a:t>
            </a:r>
            <a:r>
              <a:rPr lang="ru-RU" dirty="0" err="1"/>
              <a:t>одобрява</a:t>
            </a:r>
            <a:r>
              <a:rPr lang="ru-RU" dirty="0"/>
              <a:t> от органа, компетентен да одобри </a:t>
            </a:r>
            <a:r>
              <a:rPr lang="ru-RU" dirty="0" err="1"/>
              <a:t>инвестиционния</a:t>
            </a:r>
            <a:r>
              <a:rPr lang="ru-RU" dirty="0"/>
              <a:t> проект за </a:t>
            </a:r>
            <a:r>
              <a:rPr lang="ru-RU" dirty="0" err="1"/>
              <a:t>строежа</a:t>
            </a:r>
            <a:r>
              <a:rPr lang="ru-RU" dirty="0"/>
              <a:t>, след </a:t>
            </a:r>
            <a:r>
              <a:rPr lang="ru-RU" dirty="0" err="1"/>
              <a:t>представяне</a:t>
            </a:r>
            <a:r>
              <a:rPr lang="ru-RU" dirty="0"/>
              <a:t> на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или на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от </a:t>
            </a:r>
            <a:r>
              <a:rPr lang="ru-RU" dirty="0" err="1"/>
              <a:t>издадените</a:t>
            </a:r>
            <a:r>
              <a:rPr lang="ru-RU" dirty="0"/>
              <a:t> </a:t>
            </a:r>
            <a:r>
              <a:rPr lang="ru-RU" dirty="0" err="1"/>
              <a:t>строителни</a:t>
            </a:r>
            <a:r>
              <a:rPr lang="ru-RU" dirty="0"/>
              <a:t> </a:t>
            </a:r>
            <a:r>
              <a:rPr lang="ru-RU" dirty="0" err="1"/>
              <a:t>книжа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365043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06087" y="324197"/>
            <a:ext cx="10596937" cy="7232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ОБЩИЯ </a:t>
            </a:r>
            <a:r>
              <a:rPr lang="ru-RU" b="1" dirty="0"/>
              <a:t>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06088" y="1454727"/>
            <a:ext cx="10596936" cy="517051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Чл. 148. (1) </a:t>
            </a:r>
            <a:r>
              <a:rPr lang="ru-RU" dirty="0" err="1"/>
              <a:t>Строежи</a:t>
            </a:r>
            <a:r>
              <a:rPr lang="ru-RU" dirty="0"/>
              <a:t>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извършват</a:t>
            </a:r>
            <a:r>
              <a:rPr lang="ru-RU" dirty="0"/>
              <a:t> само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разрешени</a:t>
            </a:r>
            <a:r>
              <a:rPr lang="ru-RU" dirty="0"/>
              <a:t> </a:t>
            </a:r>
            <a:r>
              <a:rPr lang="ru-RU" dirty="0" err="1"/>
              <a:t>съгласно</a:t>
            </a:r>
            <a:r>
              <a:rPr lang="ru-RU" dirty="0"/>
              <a:t> </a:t>
            </a:r>
            <a:r>
              <a:rPr lang="ru-RU" dirty="0" err="1"/>
              <a:t>този</a:t>
            </a:r>
            <a:r>
              <a:rPr lang="ru-RU" dirty="0"/>
              <a:t> закон.</a:t>
            </a:r>
          </a:p>
          <a:p>
            <a:pPr algn="just"/>
            <a:r>
              <a:rPr lang="ru-RU" dirty="0"/>
              <a:t>(2) </a:t>
            </a:r>
            <a:r>
              <a:rPr lang="ru-RU" dirty="0" smtClean="0"/>
              <a:t>Разрешение </a:t>
            </a:r>
            <a:r>
              <a:rPr lang="ru-RU" dirty="0"/>
              <a:t>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от </a:t>
            </a:r>
            <a:r>
              <a:rPr lang="ru-RU" dirty="0" err="1"/>
              <a:t>главния</a:t>
            </a:r>
            <a:r>
              <a:rPr lang="ru-RU" dirty="0"/>
              <a:t> </a:t>
            </a:r>
            <a:r>
              <a:rPr lang="ru-RU" dirty="0" err="1"/>
              <a:t>архитект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 smtClean="0"/>
              <a:t>. </a:t>
            </a:r>
            <a:r>
              <a:rPr lang="ru-RU" b="1" i="1" dirty="0" smtClean="0"/>
              <a:t>Отпада </a:t>
            </a:r>
            <a:r>
              <a:rPr lang="ru-RU" b="1" i="1" dirty="0" err="1" smtClean="0"/>
              <a:t>възможността</a:t>
            </a:r>
            <a:r>
              <a:rPr lang="ru-RU" b="1" i="1" dirty="0" smtClean="0"/>
              <a:t> гл. </a:t>
            </a:r>
            <a:r>
              <a:rPr lang="ru-RU" b="1" i="1" dirty="0" err="1" smtClean="0"/>
              <a:t>архитект</a:t>
            </a:r>
            <a:r>
              <a:rPr lang="ru-RU" b="1" i="1" dirty="0" smtClean="0"/>
              <a:t> на района да </a:t>
            </a:r>
            <a:r>
              <a:rPr lang="ru-RU" b="1" i="1" dirty="0" err="1" smtClean="0"/>
              <a:t>издадава</a:t>
            </a:r>
            <a:r>
              <a:rPr lang="ru-RU" b="1" i="1" dirty="0" smtClean="0"/>
              <a:t> РС по решение на ОС.</a:t>
            </a:r>
            <a:endParaRPr lang="ru-RU" b="1" i="1" dirty="0"/>
          </a:p>
          <a:p>
            <a:pPr algn="just"/>
            <a:r>
              <a:rPr lang="ru-RU" dirty="0"/>
              <a:t>(3) </a:t>
            </a:r>
            <a:r>
              <a:rPr lang="ru-RU" dirty="0" smtClean="0"/>
              <a:t>Разрешение </a:t>
            </a:r>
            <a:r>
              <a:rPr lang="ru-RU" dirty="0"/>
              <a:t>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от: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областния</a:t>
            </a:r>
            <a:r>
              <a:rPr lang="ru-RU" dirty="0"/>
              <a:t> </a:t>
            </a:r>
            <a:r>
              <a:rPr lang="ru-RU" dirty="0" err="1"/>
              <a:t>управител</a:t>
            </a:r>
            <a:r>
              <a:rPr lang="ru-RU" dirty="0"/>
              <a:t> - за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 с обхват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една</a:t>
            </a:r>
            <a:r>
              <a:rPr lang="ru-RU" dirty="0"/>
              <a:t> община или за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регионално</a:t>
            </a:r>
            <a:r>
              <a:rPr lang="ru-RU" dirty="0"/>
              <a:t> значение;</a:t>
            </a:r>
          </a:p>
          <a:p>
            <a:pPr algn="just"/>
            <a:r>
              <a:rPr lang="ru-RU" dirty="0"/>
              <a:t>2. (изм. - ДВ, </a:t>
            </a:r>
            <a:r>
              <a:rPr lang="ru-RU" dirty="0" err="1"/>
              <a:t>бр</a:t>
            </a:r>
            <a:r>
              <a:rPr lang="ru-RU" dirty="0"/>
              <a:t>. 98 от 2014 г., в сила от 28.11.2014 г.)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 за:</a:t>
            </a:r>
          </a:p>
          <a:p>
            <a:pPr algn="just"/>
            <a:r>
              <a:rPr lang="ru-RU" dirty="0"/>
              <a:t>а) </a:t>
            </a:r>
            <a:r>
              <a:rPr lang="ru-RU" dirty="0" err="1"/>
              <a:t>обекти</a:t>
            </a:r>
            <a:r>
              <a:rPr lang="ru-RU" dirty="0"/>
              <a:t> с обхват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една</a:t>
            </a:r>
            <a:r>
              <a:rPr lang="ru-RU" dirty="0"/>
              <a:t> </a:t>
            </a:r>
            <a:r>
              <a:rPr lang="ru-RU" dirty="0" err="1"/>
              <a:t>област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б) </a:t>
            </a:r>
            <a:r>
              <a:rPr lang="ru-RU" dirty="0" err="1"/>
              <a:t>обекти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 и/или </a:t>
            </a:r>
            <a:r>
              <a:rPr lang="ru-RU" dirty="0" err="1"/>
              <a:t>национални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в) </a:t>
            </a:r>
            <a:r>
              <a:rPr lang="ru-RU" dirty="0" err="1"/>
              <a:t>републиканските</a:t>
            </a:r>
            <a:r>
              <a:rPr lang="ru-RU" dirty="0"/>
              <a:t> </a:t>
            </a:r>
            <a:r>
              <a:rPr lang="ru-RU" dirty="0" err="1"/>
              <a:t>пътища</a:t>
            </a:r>
            <a:r>
              <a:rPr lang="ru-RU" dirty="0"/>
              <a:t>, </a:t>
            </a:r>
            <a:r>
              <a:rPr lang="ru-RU" dirty="0" err="1"/>
              <a:t>железопътните</a:t>
            </a:r>
            <a:r>
              <a:rPr lang="ru-RU" dirty="0"/>
              <a:t> магистрали и </a:t>
            </a:r>
            <a:r>
              <a:rPr lang="ru-RU" dirty="0" err="1"/>
              <a:t>железопътните</a:t>
            </a:r>
            <a:r>
              <a:rPr lang="ru-RU" dirty="0"/>
              <a:t> линии;</a:t>
            </a:r>
          </a:p>
          <a:p>
            <a:pPr algn="just"/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 smtClean="0"/>
              <a:t>министъра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отбраната</a:t>
            </a:r>
            <a:r>
              <a:rPr lang="ru-RU" dirty="0"/>
              <a:t>, </a:t>
            </a:r>
            <a:r>
              <a:rPr lang="ru-RU" dirty="0" err="1"/>
              <a:t>съответно</a:t>
            </a:r>
            <a:r>
              <a:rPr lang="ru-RU" dirty="0"/>
              <a:t> от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вътрешните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, от председателя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Национална</a:t>
            </a:r>
            <a:r>
              <a:rPr lang="ru-RU" dirty="0"/>
              <a:t> </a:t>
            </a:r>
            <a:r>
              <a:rPr lang="ru-RU" dirty="0" err="1"/>
              <a:t>сигурност</a:t>
            </a:r>
            <a:r>
              <a:rPr lang="ru-RU" dirty="0"/>
              <a:t>" или от председателя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Разузнаване</a:t>
            </a:r>
            <a:r>
              <a:rPr lang="ru-RU" dirty="0"/>
              <a:t>", </a:t>
            </a:r>
            <a:r>
              <a:rPr lang="ru-RU" dirty="0" err="1"/>
              <a:t>когато</a:t>
            </a:r>
            <a:r>
              <a:rPr lang="ru-RU" dirty="0"/>
              <a:t> се </a:t>
            </a:r>
            <a:r>
              <a:rPr lang="ru-RU" dirty="0" err="1"/>
              <a:t>отнася</a:t>
            </a:r>
            <a:r>
              <a:rPr lang="ru-RU" dirty="0"/>
              <a:t> за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тази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- за </a:t>
            </a:r>
            <a:r>
              <a:rPr lang="ru-RU" dirty="0" err="1"/>
              <a:t>специалните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отбраната</a:t>
            </a:r>
            <a:r>
              <a:rPr lang="ru-RU" dirty="0"/>
              <a:t> и </a:t>
            </a:r>
            <a:r>
              <a:rPr lang="ru-RU" dirty="0" err="1"/>
              <a:t>сигурността</a:t>
            </a:r>
            <a:r>
              <a:rPr lang="ru-RU" dirty="0"/>
              <a:t> на </a:t>
            </a:r>
            <a:r>
              <a:rPr lang="ru-RU" dirty="0" err="1"/>
              <a:t>страната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(4) </a:t>
            </a:r>
            <a:r>
              <a:rPr lang="ru-RU" dirty="0" err="1" smtClean="0"/>
              <a:t>Разрешението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на </a:t>
            </a:r>
            <a:r>
              <a:rPr lang="ru-RU" dirty="0" err="1"/>
              <a:t>възложителя</a:t>
            </a:r>
            <a:r>
              <a:rPr lang="ru-RU" dirty="0"/>
              <a:t> </a:t>
            </a:r>
            <a:r>
              <a:rPr lang="ru-RU" dirty="0" err="1"/>
              <a:t>въз</a:t>
            </a:r>
            <a:r>
              <a:rPr lang="ru-RU" dirty="0"/>
              <a:t> основа на одобрен технически или </a:t>
            </a:r>
            <a:r>
              <a:rPr lang="ru-RU" dirty="0" err="1"/>
              <a:t>работен</a:t>
            </a:r>
            <a:r>
              <a:rPr lang="ru-RU" dirty="0"/>
              <a:t> </a:t>
            </a:r>
            <a:r>
              <a:rPr lang="ru-RU" dirty="0" err="1"/>
              <a:t>инвестиционен</a:t>
            </a:r>
            <a:r>
              <a:rPr lang="ru-RU" dirty="0"/>
              <a:t> проект,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такъв</a:t>
            </a:r>
            <a:r>
              <a:rPr lang="ru-RU" dirty="0"/>
              <a:t> се </a:t>
            </a:r>
            <a:r>
              <a:rPr lang="ru-RU" dirty="0" err="1"/>
              <a:t>изисква</a:t>
            </a:r>
            <a:r>
              <a:rPr lang="ru-RU" dirty="0"/>
              <a:t>. Допуска се разрешение за </a:t>
            </a:r>
            <a:r>
              <a:rPr lang="ru-RU" dirty="0" err="1"/>
              <a:t>строеж</a:t>
            </a:r>
            <a:r>
              <a:rPr lang="ru-RU" dirty="0"/>
              <a:t> да се </a:t>
            </a:r>
            <a:r>
              <a:rPr lang="ru-RU" dirty="0" err="1"/>
              <a:t>издаде</a:t>
            </a:r>
            <a:r>
              <a:rPr lang="ru-RU" dirty="0"/>
              <a:t> </a:t>
            </a:r>
            <a:r>
              <a:rPr lang="ru-RU" dirty="0" err="1"/>
              <a:t>въз</a:t>
            </a:r>
            <a:r>
              <a:rPr lang="ru-RU" dirty="0"/>
              <a:t> основа на одобрен идеен проект при </a:t>
            </a:r>
            <a:r>
              <a:rPr lang="ru-RU" dirty="0" err="1"/>
              <a:t>условията</a:t>
            </a:r>
            <a:r>
              <a:rPr lang="ru-RU" dirty="0"/>
              <a:t> на чл. 142, ал. 2.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</a:t>
            </a:r>
            <a:r>
              <a:rPr lang="ru-RU" dirty="0" err="1"/>
              <a:t>едновременно</a:t>
            </a:r>
            <a:r>
              <a:rPr lang="ru-RU" dirty="0"/>
              <a:t> с </a:t>
            </a:r>
            <a:r>
              <a:rPr lang="ru-RU" dirty="0" err="1"/>
              <a:t>одобряването</a:t>
            </a:r>
            <a:r>
              <a:rPr lang="ru-RU" dirty="0"/>
              <a:t> на </a:t>
            </a:r>
            <a:r>
              <a:rPr lang="ru-RU" dirty="0" err="1"/>
              <a:t>инвестиционния</a:t>
            </a:r>
            <a:r>
              <a:rPr lang="ru-RU" dirty="0"/>
              <a:t> проект,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това</a:t>
            </a:r>
            <a:r>
              <a:rPr lang="ru-RU" dirty="0"/>
              <a:t> е поискано в </a:t>
            </a:r>
            <a:r>
              <a:rPr lang="ru-RU" dirty="0" err="1"/>
              <a:t>заявлението</a:t>
            </a:r>
            <a:r>
              <a:rPr lang="ru-RU" dirty="0"/>
              <a:t>. Разрешение за </a:t>
            </a:r>
            <a:r>
              <a:rPr lang="ru-RU" dirty="0" err="1"/>
              <a:t>строеж</a:t>
            </a:r>
            <a:r>
              <a:rPr lang="ru-RU" dirty="0"/>
              <a:t> на </a:t>
            </a:r>
            <a:r>
              <a:rPr lang="ru-RU" dirty="0" err="1"/>
              <a:t>обекти</a:t>
            </a:r>
            <a:r>
              <a:rPr lang="ru-RU" dirty="0"/>
              <a:t> в </a:t>
            </a:r>
            <a:r>
              <a:rPr lang="ru-RU" dirty="0" err="1"/>
              <a:t>защитени</a:t>
            </a:r>
            <a:r>
              <a:rPr lang="ru-RU" dirty="0"/>
              <a:t> </a:t>
            </a:r>
            <a:r>
              <a:rPr lang="ru-RU" dirty="0" err="1"/>
              <a:t>територии</a:t>
            </a:r>
            <a:r>
              <a:rPr lang="ru-RU" dirty="0"/>
              <a:t> за </a:t>
            </a:r>
            <a:r>
              <a:rPr lang="ru-RU" dirty="0" err="1"/>
              <a:t>опазване</a:t>
            </a:r>
            <a:r>
              <a:rPr lang="ru-RU" dirty="0"/>
              <a:t> на </a:t>
            </a:r>
            <a:r>
              <a:rPr lang="ru-RU" dirty="0" err="1"/>
              <a:t>културното</a:t>
            </a:r>
            <a:r>
              <a:rPr lang="ru-RU" dirty="0"/>
              <a:t> наследство се </a:t>
            </a:r>
            <a:r>
              <a:rPr lang="ru-RU" dirty="0" err="1"/>
              <a:t>издава</a:t>
            </a:r>
            <a:r>
              <a:rPr lang="ru-RU" dirty="0"/>
              <a:t> при </a:t>
            </a:r>
            <a:r>
              <a:rPr lang="ru-RU" dirty="0" err="1"/>
              <a:t>спазване</a:t>
            </a:r>
            <a:r>
              <a:rPr lang="ru-RU" dirty="0"/>
              <a:t> </a:t>
            </a:r>
            <a:r>
              <a:rPr lang="ru-RU" dirty="0" err="1"/>
              <a:t>разпоредбите</a:t>
            </a:r>
            <a:r>
              <a:rPr lang="ru-RU" dirty="0"/>
              <a:t> на Закона за </a:t>
            </a:r>
            <a:r>
              <a:rPr lang="ru-RU" dirty="0" err="1"/>
              <a:t>културното</a:t>
            </a:r>
            <a:r>
              <a:rPr lang="ru-RU" dirty="0"/>
              <a:t> наследство.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в 7-дневен срок от </a:t>
            </a:r>
            <a:r>
              <a:rPr lang="ru-RU" dirty="0" err="1"/>
              <a:t>постъпване</a:t>
            </a:r>
            <a:r>
              <a:rPr lang="ru-RU" dirty="0"/>
              <a:t> на </a:t>
            </a:r>
            <a:r>
              <a:rPr lang="ru-RU" dirty="0" err="1"/>
              <a:t>писменото</a:t>
            </a:r>
            <a:r>
              <a:rPr lang="ru-RU" dirty="0"/>
              <a:t> заявление,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одобрен </a:t>
            </a:r>
            <a:r>
              <a:rPr lang="ru-RU" dirty="0" err="1"/>
              <a:t>инвестиционен</a:t>
            </a:r>
            <a:r>
              <a:rPr lang="ru-RU" dirty="0"/>
              <a:t> проект.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344191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89709" y="307572"/>
            <a:ext cx="10713315" cy="93102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ОБЩИЯ </a:t>
            </a:r>
            <a:r>
              <a:rPr lang="ru-RU" b="1" dirty="0"/>
              <a:t>РЕЖИМ ЗА РАЗРЕШАВАНЕ НА СТРОИТЕЛСТВО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89710" y="1612669"/>
            <a:ext cx="10713314" cy="497101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(8) </a:t>
            </a:r>
            <a:r>
              <a:rPr lang="ru-RU" dirty="0" err="1" smtClean="0"/>
              <a:t>Одобреният</a:t>
            </a:r>
            <a:r>
              <a:rPr lang="ru-RU" dirty="0" smtClean="0"/>
              <a:t> </a:t>
            </a:r>
            <a:r>
              <a:rPr lang="ru-RU" dirty="0" err="1"/>
              <a:t>инвестиционен</a:t>
            </a:r>
            <a:r>
              <a:rPr lang="ru-RU" dirty="0"/>
              <a:t> проект,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такъв</a:t>
            </a:r>
            <a:r>
              <a:rPr lang="ru-RU" dirty="0"/>
              <a:t> се </a:t>
            </a:r>
            <a:r>
              <a:rPr lang="ru-RU" dirty="0" err="1"/>
              <a:t>изисква</a:t>
            </a:r>
            <a:r>
              <a:rPr lang="ru-RU" dirty="0"/>
              <a:t>, е </a:t>
            </a:r>
            <a:r>
              <a:rPr lang="ru-RU" dirty="0" err="1"/>
              <a:t>неразделна</a:t>
            </a:r>
            <a:r>
              <a:rPr lang="ru-RU" dirty="0"/>
              <a:t> част от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. </a:t>
            </a:r>
            <a:r>
              <a:rPr lang="ru-RU" dirty="0" err="1"/>
              <a:t>Влязло</a:t>
            </a:r>
            <a:r>
              <a:rPr lang="ru-RU" dirty="0"/>
              <a:t> в сила решение по оценка на </a:t>
            </a:r>
            <a:r>
              <a:rPr lang="ru-RU" dirty="0" err="1"/>
              <a:t>въздействието</a:t>
            </a:r>
            <a:r>
              <a:rPr lang="ru-RU" dirty="0"/>
              <a:t>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околната</a:t>
            </a:r>
            <a:r>
              <a:rPr lang="ru-RU" dirty="0"/>
              <a:t> среда (ОВОС) или решение, с </a:t>
            </a:r>
            <a:r>
              <a:rPr lang="ru-RU" dirty="0" err="1"/>
              <a:t>което</a:t>
            </a:r>
            <a:r>
              <a:rPr lang="ru-RU" dirty="0"/>
              <a:t> е </a:t>
            </a:r>
            <a:r>
              <a:rPr lang="ru-RU" dirty="0" err="1"/>
              <a:t>преценено</a:t>
            </a:r>
            <a:r>
              <a:rPr lang="ru-RU" dirty="0"/>
              <a:t> да не се </a:t>
            </a:r>
            <a:r>
              <a:rPr lang="ru-RU" dirty="0" err="1"/>
              <a:t>извършва</a:t>
            </a:r>
            <a:r>
              <a:rPr lang="ru-RU" dirty="0"/>
              <a:t> ОВОС, </a:t>
            </a:r>
            <a:r>
              <a:rPr lang="ru-RU" dirty="0" err="1"/>
              <a:t>както</a:t>
            </a:r>
            <a:r>
              <a:rPr lang="ru-RU" dirty="0"/>
              <a:t> и решение за </a:t>
            </a:r>
            <a:r>
              <a:rPr lang="ru-RU" dirty="0" err="1"/>
              <a:t>одобряване</a:t>
            </a:r>
            <a:r>
              <a:rPr lang="ru-RU" dirty="0"/>
              <a:t> на доклад за </a:t>
            </a:r>
            <a:r>
              <a:rPr lang="ru-RU" dirty="0" err="1"/>
              <a:t>безопасност</a:t>
            </a:r>
            <a:r>
              <a:rPr lang="ru-RU" dirty="0"/>
              <a:t> за </a:t>
            </a:r>
            <a:r>
              <a:rPr lang="ru-RU" dirty="0" err="1"/>
              <a:t>изграждане</a:t>
            </a:r>
            <a:r>
              <a:rPr lang="ru-RU" dirty="0"/>
              <a:t> или реконструкция на предприятие и/или </a:t>
            </a:r>
            <a:r>
              <a:rPr lang="ru-RU" dirty="0" err="1"/>
              <a:t>съоръжение</a:t>
            </a:r>
            <a:r>
              <a:rPr lang="ru-RU" dirty="0"/>
              <a:t> с висок рисков потенциал или на части от него по </a:t>
            </a:r>
            <a:r>
              <a:rPr lang="ru-RU" dirty="0" err="1"/>
              <a:t>реда</a:t>
            </a:r>
            <a:r>
              <a:rPr lang="ru-RU" dirty="0"/>
              <a:t> на Закона за </a:t>
            </a:r>
            <a:r>
              <a:rPr lang="ru-RU" dirty="0" err="1"/>
              <a:t>опазване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среда, е приложение, </a:t>
            </a:r>
            <a:r>
              <a:rPr lang="ru-RU" dirty="0" err="1"/>
              <a:t>неразделна</a:t>
            </a:r>
            <a:r>
              <a:rPr lang="ru-RU" dirty="0"/>
              <a:t> част от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(9) </a:t>
            </a:r>
            <a:r>
              <a:rPr lang="ru-RU" dirty="0" smtClean="0"/>
              <a:t>В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вписват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всички</a:t>
            </a:r>
            <a:r>
              <a:rPr lang="ru-RU" dirty="0"/>
              <a:t> фактически и </a:t>
            </a:r>
            <a:r>
              <a:rPr lang="ru-RU" dirty="0" err="1"/>
              <a:t>правни</a:t>
            </a:r>
            <a:r>
              <a:rPr lang="ru-RU" dirty="0"/>
              <a:t> основания за </a:t>
            </a:r>
            <a:r>
              <a:rPr lang="ru-RU" dirty="0" err="1"/>
              <a:t>издаването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условията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изпълнението</a:t>
            </a:r>
            <a:r>
              <a:rPr lang="ru-RU" dirty="0"/>
              <a:t> на </a:t>
            </a:r>
            <a:r>
              <a:rPr lang="ru-RU" dirty="0" err="1"/>
              <a:t>строежа</a:t>
            </a:r>
            <a:r>
              <a:rPr lang="ru-RU" dirty="0"/>
              <a:t>, </a:t>
            </a:r>
            <a:r>
              <a:rPr lang="ru-RU" dirty="0" err="1"/>
              <a:t>включително</a:t>
            </a:r>
            <a:r>
              <a:rPr lang="ru-RU" dirty="0"/>
              <a:t> </a:t>
            </a:r>
            <a:r>
              <a:rPr lang="ru-RU" dirty="0" err="1"/>
              <a:t>оползотворяването</a:t>
            </a:r>
            <a:r>
              <a:rPr lang="ru-RU" dirty="0"/>
              <a:t> на </a:t>
            </a:r>
            <a:r>
              <a:rPr lang="ru-RU" dirty="0" err="1"/>
              <a:t>хумусния</a:t>
            </a:r>
            <a:r>
              <a:rPr lang="ru-RU" dirty="0"/>
              <a:t> </a:t>
            </a:r>
            <a:r>
              <a:rPr lang="ru-RU" dirty="0" err="1"/>
              <a:t>земен</a:t>
            </a:r>
            <a:r>
              <a:rPr lang="ru-RU" dirty="0"/>
              <a:t> слой; и</a:t>
            </a:r>
          </a:p>
          <a:p>
            <a:pPr algn="just"/>
            <a:r>
              <a:rPr lang="ru-RU" dirty="0"/>
              <a:t>3. (</a:t>
            </a:r>
            <a:r>
              <a:rPr lang="ru-RU" strike="sngStrike" dirty="0" err="1"/>
              <a:t>отм</a:t>
            </a:r>
            <a:r>
              <a:rPr lang="ru-RU" strike="sngStrike" dirty="0"/>
              <a:t>. - ДВ, </a:t>
            </a:r>
            <a:r>
              <a:rPr lang="ru-RU" strike="sngStrike" dirty="0" err="1"/>
              <a:t>бр</a:t>
            </a:r>
            <a:r>
              <a:rPr lang="ru-RU" strike="sngStrike" dirty="0"/>
              <a:t>. 13 от 2017 г</a:t>
            </a:r>
            <a:r>
              <a:rPr lang="ru-RU" strike="sngStrike" dirty="0" smtClean="0"/>
              <a:t>.</a:t>
            </a:r>
            <a:r>
              <a:rPr lang="ru-RU" dirty="0" smtClean="0"/>
              <a:t>) </a:t>
            </a:r>
            <a:r>
              <a:rPr lang="ru-RU" b="1" i="1" dirty="0" err="1" smtClean="0"/>
              <a:t>Отпадат</a:t>
            </a:r>
            <a:r>
              <a:rPr lang="ru-RU" b="1" i="1" dirty="0" smtClean="0"/>
              <a:t> </a:t>
            </a:r>
            <a:r>
              <a:rPr lang="ru-RU" b="1" i="1" dirty="0" err="1"/>
              <a:t>мерките</a:t>
            </a:r>
            <a:r>
              <a:rPr lang="ru-RU" b="1" i="1" dirty="0"/>
              <a:t> за селективно </a:t>
            </a:r>
            <a:r>
              <a:rPr lang="ru-RU" b="1" i="1" dirty="0" err="1"/>
              <a:t>разделяне</a:t>
            </a:r>
            <a:r>
              <a:rPr lang="ru-RU" b="1" i="1" dirty="0"/>
              <a:t> на </a:t>
            </a:r>
            <a:r>
              <a:rPr lang="ru-RU" b="1" i="1" dirty="0" err="1" smtClean="0"/>
              <a:t>отпадъците</a:t>
            </a:r>
            <a:r>
              <a:rPr lang="ru-RU" b="1" i="1" dirty="0" smtClean="0"/>
              <a:t>……</a:t>
            </a:r>
            <a:endParaRPr lang="ru-RU" b="1" i="1" dirty="0"/>
          </a:p>
          <a:p>
            <a:pPr algn="just"/>
            <a:r>
              <a:rPr lang="ru-RU" dirty="0"/>
              <a:t>4. </a:t>
            </a:r>
            <a:r>
              <a:rPr lang="ru-RU" dirty="0" err="1"/>
              <a:t>премахването</a:t>
            </a:r>
            <a:r>
              <a:rPr lang="ru-RU" dirty="0"/>
              <a:t> на </a:t>
            </a:r>
            <a:r>
              <a:rPr lang="ru-RU" dirty="0" err="1"/>
              <a:t>сградите</a:t>
            </a:r>
            <a:r>
              <a:rPr lang="ru-RU" dirty="0"/>
              <a:t> без режим на </a:t>
            </a:r>
            <a:r>
              <a:rPr lang="ru-RU" dirty="0" err="1"/>
              <a:t>застрояване</a:t>
            </a:r>
            <a:r>
              <a:rPr lang="ru-RU" dirty="0"/>
              <a:t> или </a:t>
            </a:r>
            <a:r>
              <a:rPr lang="ru-RU" dirty="0" err="1"/>
              <a:t>запазването</a:t>
            </a:r>
            <a:r>
              <a:rPr lang="ru-RU" dirty="0"/>
              <a:t> им за определен срок до </a:t>
            </a:r>
            <a:r>
              <a:rPr lang="ru-RU" dirty="0" err="1"/>
              <a:t>завършването</a:t>
            </a:r>
            <a:r>
              <a:rPr lang="ru-RU" dirty="0"/>
              <a:t> на </a:t>
            </a:r>
            <a:r>
              <a:rPr lang="ru-RU" dirty="0" err="1"/>
              <a:t>строежа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13367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31025" y="266008"/>
            <a:ext cx="10571999" cy="914400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РАЗРЕШАВАНЕ НА СТРОИТЕЛСТВОТО ПО ЧЛ.147 ЗУТ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31026" y="1496292"/>
            <a:ext cx="10571998" cy="51622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dirty="0"/>
              <a:t>Чл. 147. (1) </a:t>
            </a:r>
            <a:r>
              <a:rPr lang="ru-RU" sz="2600" dirty="0" smtClean="0"/>
              <a:t>Не </a:t>
            </a:r>
            <a:r>
              <a:rPr lang="ru-RU" sz="2600" dirty="0"/>
              <a:t>се </a:t>
            </a:r>
            <a:r>
              <a:rPr lang="ru-RU" sz="2600" dirty="0" err="1"/>
              <a:t>изисква</a:t>
            </a:r>
            <a:r>
              <a:rPr lang="ru-RU" sz="2600" dirty="0"/>
              <a:t> </a:t>
            </a:r>
            <a:r>
              <a:rPr lang="ru-RU" sz="2600" dirty="0" err="1"/>
              <a:t>одобряване</a:t>
            </a:r>
            <a:r>
              <a:rPr lang="ru-RU" sz="2600" dirty="0"/>
              <a:t> на </a:t>
            </a:r>
            <a:r>
              <a:rPr lang="ru-RU" sz="2600" dirty="0" err="1"/>
              <a:t>инвестиционни</a:t>
            </a:r>
            <a:r>
              <a:rPr lang="ru-RU" sz="2600" dirty="0"/>
              <a:t> </a:t>
            </a:r>
            <a:r>
              <a:rPr lang="ru-RU" sz="2600" dirty="0" err="1"/>
              <a:t>проекти</a:t>
            </a:r>
            <a:r>
              <a:rPr lang="ru-RU" sz="2600" dirty="0"/>
              <a:t> за </a:t>
            </a:r>
            <a:r>
              <a:rPr lang="ru-RU" sz="2600" dirty="0" err="1"/>
              <a:t>издаване</a:t>
            </a:r>
            <a:r>
              <a:rPr lang="ru-RU" sz="2600" dirty="0"/>
              <a:t> на разрешение за </a:t>
            </a:r>
            <a:r>
              <a:rPr lang="ru-RU" sz="2600" dirty="0" err="1"/>
              <a:t>строеж</a:t>
            </a:r>
            <a:r>
              <a:rPr lang="ru-RU" sz="2600" dirty="0"/>
              <a:t> за:</a:t>
            </a:r>
          </a:p>
          <a:p>
            <a:pPr algn="just"/>
            <a:r>
              <a:rPr lang="ru-RU" sz="2600" dirty="0"/>
              <a:t>1. </a:t>
            </a:r>
            <a:r>
              <a:rPr lang="ru-RU" sz="2600" dirty="0" err="1" smtClean="0"/>
              <a:t>стопански</a:t>
            </a:r>
            <a:r>
              <a:rPr lang="ru-RU" sz="2600" dirty="0" smtClean="0"/>
              <a:t> </a:t>
            </a:r>
            <a:r>
              <a:rPr lang="ru-RU" sz="2600" dirty="0"/>
              <a:t>постройки </a:t>
            </a:r>
            <a:r>
              <a:rPr lang="ru-RU" sz="2600" dirty="0" err="1"/>
              <a:t>със</a:t>
            </a:r>
            <a:r>
              <a:rPr lang="ru-RU" sz="2600" dirty="0"/>
              <a:t> </a:t>
            </a:r>
            <a:r>
              <a:rPr lang="ru-RU" sz="2600" dirty="0" err="1"/>
              <a:t>селскостопанско</a:t>
            </a:r>
            <a:r>
              <a:rPr lang="ru-RU" sz="2600" dirty="0"/>
              <a:t> предназначение и </a:t>
            </a:r>
            <a:r>
              <a:rPr lang="ru-RU" sz="2600" dirty="0" err="1"/>
              <a:t>строежите</a:t>
            </a:r>
            <a:r>
              <a:rPr lang="ru-RU" sz="2600" dirty="0"/>
              <a:t> от </a:t>
            </a:r>
            <a:r>
              <a:rPr lang="ru-RU" sz="2600" dirty="0" err="1"/>
              <a:t>допълващото</a:t>
            </a:r>
            <a:r>
              <a:rPr lang="ru-RU" sz="2600" dirty="0"/>
              <a:t> </a:t>
            </a:r>
            <a:r>
              <a:rPr lang="ru-RU" sz="2600" dirty="0" err="1"/>
              <a:t>застрояване</a:t>
            </a:r>
            <a:r>
              <a:rPr lang="ru-RU" sz="2600" dirty="0"/>
              <a:t> по чл. 44 и по чл. 46, ал. 1, </a:t>
            </a:r>
            <a:r>
              <a:rPr lang="ru-RU" sz="2600" dirty="0" err="1"/>
              <a:t>освен</a:t>
            </a:r>
            <a:r>
              <a:rPr lang="ru-RU" sz="2600" dirty="0"/>
              <a:t> </a:t>
            </a:r>
            <a:r>
              <a:rPr lang="ru-RU" sz="2600" dirty="0" err="1"/>
              <a:t>ако</a:t>
            </a:r>
            <a:r>
              <a:rPr lang="ru-RU" sz="2600" dirty="0"/>
              <a:t> с решение на </a:t>
            </a:r>
            <a:r>
              <a:rPr lang="ru-RU" sz="2600" dirty="0" err="1"/>
              <a:t>общинския</a:t>
            </a:r>
            <a:r>
              <a:rPr lang="ru-RU" sz="2600" dirty="0"/>
              <a:t> </a:t>
            </a:r>
            <a:r>
              <a:rPr lang="ru-RU" sz="2600" dirty="0" err="1"/>
              <a:t>съвет</a:t>
            </a:r>
            <a:r>
              <a:rPr lang="ru-RU" sz="2600" dirty="0"/>
              <a:t> е предвидено </a:t>
            </a:r>
            <a:r>
              <a:rPr lang="ru-RU" sz="2600" dirty="0" err="1"/>
              <a:t>друго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2. </a:t>
            </a:r>
            <a:r>
              <a:rPr lang="ru-RU" sz="2600" dirty="0" smtClean="0"/>
              <a:t> </a:t>
            </a:r>
            <a:r>
              <a:rPr lang="ru-RU" sz="2600" dirty="0"/>
              <a:t>монтаж на </a:t>
            </a:r>
            <a:r>
              <a:rPr lang="ru-RU" sz="2600" dirty="0" err="1"/>
              <a:t>инсталации</a:t>
            </a:r>
            <a:r>
              <a:rPr lang="ru-RU" sz="2600" dirty="0"/>
              <a:t>, </a:t>
            </a:r>
            <a:r>
              <a:rPr lang="ru-RU" sz="2600" dirty="0" err="1"/>
              <a:t>съоръжения</a:t>
            </a:r>
            <a:r>
              <a:rPr lang="ru-RU" sz="2600" dirty="0"/>
              <a:t> и </a:t>
            </a:r>
            <a:r>
              <a:rPr lang="ru-RU" sz="2600" dirty="0" err="1"/>
              <a:t>уредби</a:t>
            </a:r>
            <a:r>
              <a:rPr lang="ru-RU" sz="2600" dirty="0"/>
              <a:t>, с </a:t>
            </a:r>
            <a:r>
              <a:rPr lang="ru-RU" sz="2600" dirty="0" err="1"/>
              <a:t>изключение</a:t>
            </a:r>
            <a:r>
              <a:rPr lang="ru-RU" sz="2600" dirty="0"/>
              <a:t> на </a:t>
            </a:r>
            <a:r>
              <a:rPr lang="ru-RU" sz="2600" dirty="0" err="1"/>
              <a:t>съоръженията</a:t>
            </a:r>
            <a:r>
              <a:rPr lang="ru-RU" sz="2600" dirty="0"/>
              <a:t> с </a:t>
            </a:r>
            <a:r>
              <a:rPr lang="ru-RU" sz="2600" dirty="0" err="1"/>
              <a:t>повишена</a:t>
            </a:r>
            <a:r>
              <a:rPr lang="ru-RU" sz="2600" dirty="0"/>
              <a:t> степен на </a:t>
            </a:r>
            <a:r>
              <a:rPr lang="ru-RU" sz="2600" dirty="0" err="1"/>
              <a:t>опасност</a:t>
            </a:r>
            <a:r>
              <a:rPr lang="ru-RU" sz="2600" dirty="0"/>
              <a:t>, </a:t>
            </a:r>
            <a:r>
              <a:rPr lang="ru-RU" sz="2600" dirty="0" err="1"/>
              <a:t>подлежащи</a:t>
            </a:r>
            <a:r>
              <a:rPr lang="ru-RU" sz="2600" dirty="0"/>
              <a:t> на технически надзор от </a:t>
            </a:r>
            <a:r>
              <a:rPr lang="ru-RU" sz="2600" dirty="0" err="1"/>
              <a:t>Главна</a:t>
            </a:r>
            <a:r>
              <a:rPr lang="ru-RU" sz="2600" dirty="0"/>
              <a:t> дирекция "Инспекция за </a:t>
            </a:r>
            <a:r>
              <a:rPr lang="ru-RU" sz="2600" dirty="0" err="1"/>
              <a:t>държавен</a:t>
            </a:r>
            <a:r>
              <a:rPr lang="ru-RU" sz="2600" dirty="0"/>
              <a:t> технически надзор";</a:t>
            </a:r>
          </a:p>
          <a:p>
            <a:pPr algn="just"/>
            <a:r>
              <a:rPr lang="ru-RU" sz="2600" dirty="0" smtClean="0"/>
              <a:t>4</a:t>
            </a:r>
            <a:r>
              <a:rPr lang="ru-RU" sz="2600" dirty="0"/>
              <a:t>. </a:t>
            </a:r>
            <a:r>
              <a:rPr lang="ru-RU" sz="2600" dirty="0" err="1"/>
              <a:t>басейни</a:t>
            </a:r>
            <a:r>
              <a:rPr lang="ru-RU" sz="2600" dirty="0"/>
              <a:t> с </a:t>
            </a:r>
            <a:r>
              <a:rPr lang="ru-RU" sz="2600" dirty="0" err="1"/>
              <a:t>обем</a:t>
            </a:r>
            <a:r>
              <a:rPr lang="ru-RU" sz="2600" dirty="0"/>
              <a:t> до 100 куб. м в </a:t>
            </a:r>
            <a:r>
              <a:rPr lang="ru-RU" sz="2600" dirty="0" err="1"/>
              <a:t>оградени</a:t>
            </a:r>
            <a:r>
              <a:rPr lang="ru-RU" sz="2600" dirty="0"/>
              <a:t> </a:t>
            </a:r>
            <a:r>
              <a:rPr lang="ru-RU" sz="2600" dirty="0" err="1"/>
              <a:t>поземлени</a:t>
            </a:r>
            <a:r>
              <a:rPr lang="ru-RU" sz="2600" dirty="0"/>
              <a:t> </a:t>
            </a:r>
            <a:r>
              <a:rPr lang="ru-RU" sz="2600" dirty="0" err="1"/>
              <a:t>имоти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5. </a:t>
            </a:r>
            <a:r>
              <a:rPr lang="ru-RU" sz="2600" dirty="0" err="1" smtClean="0"/>
              <a:t>подпорни</a:t>
            </a:r>
            <a:r>
              <a:rPr lang="ru-RU" sz="2600" dirty="0" smtClean="0"/>
              <a:t> </a:t>
            </a:r>
            <a:r>
              <a:rPr lang="ru-RU" sz="2600" dirty="0" err="1"/>
              <a:t>стени</a:t>
            </a:r>
            <a:r>
              <a:rPr lang="ru-RU" sz="2600" dirty="0"/>
              <a:t> с </a:t>
            </a:r>
            <a:r>
              <a:rPr lang="ru-RU" sz="2600" dirty="0" err="1"/>
              <a:t>височина</a:t>
            </a:r>
            <a:r>
              <a:rPr lang="ru-RU" sz="2600" dirty="0"/>
              <a:t> от 1,20 м до 2 м над </a:t>
            </a:r>
            <a:r>
              <a:rPr lang="ru-RU" sz="2600" dirty="0" err="1"/>
              <a:t>нивото</a:t>
            </a:r>
            <a:r>
              <a:rPr lang="ru-RU" sz="2600" dirty="0"/>
              <a:t> на </a:t>
            </a:r>
            <a:r>
              <a:rPr lang="ru-RU" sz="2600" dirty="0" err="1"/>
              <a:t>прилежащия</a:t>
            </a:r>
            <a:r>
              <a:rPr lang="ru-RU" sz="2600" dirty="0"/>
              <a:t> в </a:t>
            </a:r>
            <a:r>
              <a:rPr lang="ru-RU" sz="2600" dirty="0" err="1"/>
              <a:t>основата</a:t>
            </a:r>
            <a:r>
              <a:rPr lang="ru-RU" sz="2600" dirty="0"/>
              <a:t> им </a:t>
            </a:r>
            <a:r>
              <a:rPr lang="ru-RU" sz="2600" dirty="0" err="1"/>
              <a:t>терен</a:t>
            </a:r>
            <a:r>
              <a:rPr lang="ru-RU" sz="2600" dirty="0"/>
              <a:t>, </a:t>
            </a:r>
            <a:r>
              <a:rPr lang="ru-RU" sz="2600" dirty="0" err="1"/>
              <a:t>когато</a:t>
            </a:r>
            <a:r>
              <a:rPr lang="ru-RU" sz="2600" dirty="0"/>
              <a:t> не </a:t>
            </a:r>
            <a:r>
              <a:rPr lang="ru-RU" sz="2600" dirty="0" err="1"/>
              <a:t>са</a:t>
            </a:r>
            <a:r>
              <a:rPr lang="ru-RU" sz="2600" dirty="0"/>
              <a:t> </a:t>
            </a:r>
            <a:r>
              <a:rPr lang="ru-RU" sz="2600" dirty="0" err="1"/>
              <a:t>елемент</a:t>
            </a:r>
            <a:r>
              <a:rPr lang="ru-RU" sz="2600" dirty="0"/>
              <a:t> на </a:t>
            </a:r>
            <a:r>
              <a:rPr lang="ru-RU" sz="2600" dirty="0" err="1"/>
              <a:t>транспортни</a:t>
            </a:r>
            <a:r>
              <a:rPr lang="ru-RU" sz="2600" dirty="0"/>
              <a:t> </a:t>
            </a:r>
            <a:r>
              <a:rPr lang="ru-RU" sz="2600" dirty="0" err="1"/>
              <a:t>обекти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 smtClean="0"/>
              <a:t>7</a:t>
            </a:r>
            <a:r>
              <a:rPr lang="ru-RU" sz="2600" dirty="0"/>
              <a:t>. </a:t>
            </a:r>
            <a:r>
              <a:rPr lang="ru-RU" sz="2600" dirty="0" err="1" smtClean="0"/>
              <a:t>плътни</a:t>
            </a:r>
            <a:r>
              <a:rPr lang="ru-RU" sz="2600" dirty="0" smtClean="0"/>
              <a:t> </a:t>
            </a:r>
            <a:r>
              <a:rPr lang="ru-RU" sz="2600" dirty="0"/>
              <a:t>огради на </a:t>
            </a:r>
            <a:r>
              <a:rPr lang="ru-RU" sz="2600" dirty="0" err="1"/>
              <a:t>урегулирани</a:t>
            </a:r>
            <a:r>
              <a:rPr lang="ru-RU" sz="2600" dirty="0"/>
              <a:t> </a:t>
            </a:r>
            <a:r>
              <a:rPr lang="ru-RU" sz="2600" dirty="0" err="1"/>
              <a:t>поземлени</a:t>
            </a:r>
            <a:r>
              <a:rPr lang="ru-RU" sz="2600" dirty="0"/>
              <a:t> </a:t>
            </a:r>
            <a:r>
              <a:rPr lang="ru-RU" sz="2600" dirty="0" err="1"/>
              <a:t>имоти</a:t>
            </a:r>
            <a:r>
              <a:rPr lang="ru-RU" sz="2600" dirty="0"/>
              <a:t> с </a:t>
            </a:r>
            <a:r>
              <a:rPr lang="ru-RU" sz="2600" dirty="0" err="1"/>
              <a:t>височина</a:t>
            </a:r>
            <a:r>
              <a:rPr lang="ru-RU" sz="2600" dirty="0"/>
              <a:t> на </a:t>
            </a:r>
            <a:r>
              <a:rPr lang="ru-RU" sz="2600" dirty="0" err="1"/>
              <a:t>плътната</a:t>
            </a:r>
            <a:r>
              <a:rPr lang="ru-RU" sz="2600" dirty="0"/>
              <a:t> част от 0,60 м до 2,20 м, </a:t>
            </a:r>
            <a:r>
              <a:rPr lang="ru-RU" sz="2600" b="1" dirty="0"/>
              <a:t>с </a:t>
            </a:r>
            <a:r>
              <a:rPr lang="ru-RU" sz="2600" b="1" dirty="0" err="1"/>
              <a:t>изключение</a:t>
            </a:r>
            <a:r>
              <a:rPr lang="ru-RU" sz="2600" b="1" dirty="0"/>
              <a:t> на </a:t>
            </a:r>
            <a:r>
              <a:rPr lang="ru-RU" sz="2600" b="1" dirty="0" err="1"/>
              <a:t>случаите</a:t>
            </a:r>
            <a:r>
              <a:rPr lang="ru-RU" sz="2600" b="1" dirty="0"/>
              <a:t> по чл. 48, ал. 9;</a:t>
            </a:r>
          </a:p>
          <a:p>
            <a:pPr algn="just"/>
            <a:r>
              <a:rPr lang="ru-RU" sz="2600" dirty="0" smtClean="0"/>
              <a:t>10</a:t>
            </a:r>
            <a:r>
              <a:rPr lang="ru-RU" sz="2600" dirty="0"/>
              <a:t>. </a:t>
            </a:r>
            <a:r>
              <a:rPr lang="ru-RU" sz="2600" dirty="0" err="1" smtClean="0"/>
              <a:t>строежите</a:t>
            </a:r>
            <a:r>
              <a:rPr lang="ru-RU" sz="2600" dirty="0" smtClean="0"/>
              <a:t> </a:t>
            </a:r>
            <a:r>
              <a:rPr lang="ru-RU" sz="2600" dirty="0"/>
              <a:t>по чл. 55;</a:t>
            </a:r>
          </a:p>
          <a:p>
            <a:pPr algn="just"/>
            <a:r>
              <a:rPr lang="ru-RU" sz="2600" dirty="0" smtClean="0"/>
              <a:t>14</a:t>
            </a:r>
            <a:r>
              <a:rPr lang="ru-RU" sz="2600" dirty="0"/>
              <a:t>. </a:t>
            </a:r>
            <a:r>
              <a:rPr lang="ru-RU" sz="2600" dirty="0" smtClean="0"/>
              <a:t>монтаж </a:t>
            </a:r>
            <a:r>
              <a:rPr lang="ru-RU" sz="2600" dirty="0"/>
              <a:t>на </a:t>
            </a:r>
            <a:r>
              <a:rPr lang="ru-RU" sz="2600" dirty="0" err="1"/>
              <a:t>инсталации</a:t>
            </a:r>
            <a:r>
              <a:rPr lang="ru-RU" sz="2600" dirty="0"/>
              <a:t> за производство на </a:t>
            </a:r>
            <a:r>
              <a:rPr lang="ru-RU" sz="2600" dirty="0" err="1"/>
              <a:t>електрическа</a:t>
            </a:r>
            <a:r>
              <a:rPr lang="ru-RU" sz="2600" dirty="0"/>
              <a:t> </a:t>
            </a:r>
            <a:r>
              <a:rPr lang="ru-RU" sz="2600" dirty="0" err="1"/>
              <a:t>енергия</a:t>
            </a:r>
            <a:r>
              <a:rPr lang="ru-RU" sz="2600" dirty="0"/>
              <a:t>, </a:t>
            </a:r>
            <a:r>
              <a:rPr lang="ru-RU" sz="2600" dirty="0" err="1"/>
              <a:t>топлинна</a:t>
            </a:r>
            <a:r>
              <a:rPr lang="ru-RU" sz="2600" dirty="0"/>
              <a:t> </a:t>
            </a:r>
            <a:r>
              <a:rPr lang="ru-RU" sz="2600" dirty="0" err="1"/>
              <a:t>енергия</a:t>
            </a:r>
            <a:r>
              <a:rPr lang="ru-RU" sz="2600" dirty="0"/>
              <a:t> и/или </a:t>
            </a:r>
            <a:r>
              <a:rPr lang="ru-RU" sz="2600" dirty="0" err="1"/>
              <a:t>енергия</a:t>
            </a:r>
            <a:r>
              <a:rPr lang="ru-RU" sz="2600" dirty="0"/>
              <a:t> за </a:t>
            </a:r>
            <a:r>
              <a:rPr lang="ru-RU" sz="2600" dirty="0" err="1"/>
              <a:t>охлаждане</a:t>
            </a:r>
            <a:r>
              <a:rPr lang="ru-RU" sz="2600" dirty="0"/>
              <a:t> от </a:t>
            </a:r>
            <a:r>
              <a:rPr lang="ru-RU" sz="2600" dirty="0" err="1"/>
              <a:t>възобновяеми</a:t>
            </a:r>
            <a:r>
              <a:rPr lang="ru-RU" sz="2600" dirty="0"/>
              <a:t> </a:t>
            </a:r>
            <a:r>
              <a:rPr lang="ru-RU" sz="2600" dirty="0" err="1"/>
              <a:t>източници</a:t>
            </a:r>
            <a:r>
              <a:rPr lang="ru-RU" sz="2600" dirty="0"/>
              <a:t> с обща </a:t>
            </a:r>
            <a:r>
              <a:rPr lang="ru-RU" sz="2600" dirty="0" err="1"/>
              <a:t>инсталирана</a:t>
            </a:r>
            <a:r>
              <a:rPr lang="ru-RU" sz="2600" dirty="0"/>
              <a:t> </a:t>
            </a:r>
            <a:r>
              <a:rPr lang="ru-RU" sz="2600" dirty="0" err="1"/>
              <a:t>мощност</a:t>
            </a:r>
            <a:r>
              <a:rPr lang="ru-RU" sz="2600" dirty="0"/>
              <a:t> до 30 kW </a:t>
            </a:r>
            <a:r>
              <a:rPr lang="ru-RU" sz="2600" dirty="0" err="1"/>
              <a:t>включително</a:t>
            </a:r>
            <a:r>
              <a:rPr lang="ru-RU" sz="2600" dirty="0"/>
              <a:t> </a:t>
            </a:r>
            <a:r>
              <a:rPr lang="ru-RU" sz="2600" dirty="0" err="1"/>
              <a:t>към</a:t>
            </a:r>
            <a:r>
              <a:rPr lang="ru-RU" sz="2600" dirty="0"/>
              <a:t> </a:t>
            </a:r>
            <a:r>
              <a:rPr lang="ru-RU" sz="2600" dirty="0" err="1"/>
              <a:t>съществуващите</a:t>
            </a:r>
            <a:r>
              <a:rPr lang="ru-RU" sz="2600" dirty="0"/>
              <a:t> </a:t>
            </a:r>
            <a:r>
              <a:rPr lang="ru-RU" sz="2600" dirty="0" err="1"/>
              <a:t>сгради</a:t>
            </a:r>
            <a:r>
              <a:rPr lang="ru-RU" sz="2600" dirty="0"/>
              <a:t> в </a:t>
            </a:r>
            <a:r>
              <a:rPr lang="ru-RU" sz="2600" dirty="0" err="1"/>
              <a:t>урбанизираните</a:t>
            </a:r>
            <a:r>
              <a:rPr lang="ru-RU" sz="2600" dirty="0"/>
              <a:t> </a:t>
            </a:r>
            <a:r>
              <a:rPr lang="ru-RU" sz="2600" dirty="0" err="1"/>
              <a:t>територии</a:t>
            </a:r>
            <a:r>
              <a:rPr lang="ru-RU" sz="2600" dirty="0"/>
              <a:t>, в </a:t>
            </a:r>
            <a:r>
              <a:rPr lang="ru-RU" sz="2600" dirty="0" err="1"/>
              <a:t>т.ч</a:t>
            </a:r>
            <a:r>
              <a:rPr lang="ru-RU" sz="2600" dirty="0"/>
              <a:t>. </a:t>
            </a:r>
            <a:r>
              <a:rPr lang="ru-RU" sz="2600" dirty="0" err="1"/>
              <a:t>върху</a:t>
            </a:r>
            <a:r>
              <a:rPr lang="ru-RU" sz="2600" dirty="0"/>
              <a:t> </a:t>
            </a:r>
            <a:r>
              <a:rPr lang="ru-RU" sz="2600" dirty="0" err="1"/>
              <a:t>покривните</a:t>
            </a:r>
            <a:r>
              <a:rPr lang="ru-RU" sz="2600" dirty="0"/>
              <a:t> и </a:t>
            </a:r>
            <a:r>
              <a:rPr lang="ru-RU" sz="2600" dirty="0" err="1"/>
              <a:t>фасадните</a:t>
            </a:r>
            <a:r>
              <a:rPr lang="ru-RU" sz="2600" dirty="0"/>
              <a:t> им конструкции и в </a:t>
            </a:r>
            <a:r>
              <a:rPr lang="ru-RU" sz="2600" dirty="0" err="1"/>
              <a:t>собствените</a:t>
            </a:r>
            <a:r>
              <a:rPr lang="ru-RU" sz="2600" dirty="0"/>
              <a:t> им </a:t>
            </a:r>
            <a:r>
              <a:rPr lang="ru-RU" sz="2600" dirty="0" err="1"/>
              <a:t>поземлени</a:t>
            </a:r>
            <a:r>
              <a:rPr lang="ru-RU" sz="2600" dirty="0"/>
              <a:t> </a:t>
            </a:r>
            <a:r>
              <a:rPr lang="ru-RU" sz="2600" dirty="0" err="1"/>
              <a:t>имоти</a:t>
            </a:r>
            <a:r>
              <a:rPr lang="ru-RU" sz="2600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875364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64771" y="241070"/>
            <a:ext cx="10738253" cy="1213657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РАЗРЕШАВАНЕ НА СТРОИТЕЛСТВОТО ПО ЧЛ.147 ЗУТ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97775" y="1454727"/>
            <a:ext cx="10605249" cy="517051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(2) </a:t>
            </a:r>
            <a:r>
              <a:rPr lang="ru-RU" dirty="0" smtClean="0"/>
              <a:t>За </a:t>
            </a:r>
            <a:r>
              <a:rPr lang="ru-RU" dirty="0" err="1"/>
              <a:t>строежите</a:t>
            </a:r>
            <a:r>
              <a:rPr lang="ru-RU" dirty="0"/>
              <a:t> по ал. 1, т. 1, 4, 5 и 7 се </a:t>
            </a:r>
            <a:r>
              <a:rPr lang="ru-RU" dirty="0" err="1"/>
              <a:t>представя</a:t>
            </a:r>
            <a:r>
              <a:rPr lang="ru-RU" dirty="0"/>
              <a:t> становище на инженер-конструктор с указания за </a:t>
            </a:r>
            <a:r>
              <a:rPr lang="ru-RU" dirty="0" err="1"/>
              <a:t>изпълнението</a:t>
            </a:r>
            <a:r>
              <a:rPr lang="ru-RU" dirty="0"/>
              <a:t> им, а в </a:t>
            </a:r>
            <a:r>
              <a:rPr lang="ru-RU" dirty="0" err="1"/>
              <a:t>случаите</a:t>
            </a:r>
            <a:r>
              <a:rPr lang="ru-RU" dirty="0"/>
              <a:t> по т. 14 - се представят становища на инженер-конструктор, на </a:t>
            </a:r>
            <a:r>
              <a:rPr lang="ru-RU" dirty="0" err="1"/>
              <a:t>електроинженер</a:t>
            </a:r>
            <a:r>
              <a:rPr lang="ru-RU" dirty="0"/>
              <a:t> и/или на инженер по </a:t>
            </a:r>
            <a:r>
              <a:rPr lang="ru-RU" dirty="0" err="1"/>
              <a:t>топлотехника</a:t>
            </a:r>
            <a:r>
              <a:rPr lang="ru-RU" dirty="0"/>
              <a:t> с чертежи, </a:t>
            </a:r>
            <a:r>
              <a:rPr lang="ru-RU" dirty="0" err="1"/>
              <a:t>схеми</a:t>
            </a:r>
            <a:r>
              <a:rPr lang="ru-RU" dirty="0"/>
              <a:t>, </a:t>
            </a:r>
            <a:r>
              <a:rPr lang="ru-RU" dirty="0" err="1"/>
              <a:t>изчисления</a:t>
            </a:r>
            <a:r>
              <a:rPr lang="ru-RU" dirty="0"/>
              <a:t> и указания за </a:t>
            </a:r>
            <a:r>
              <a:rPr lang="ru-RU" dirty="0" err="1"/>
              <a:t>изпълнението</a:t>
            </a:r>
            <a:r>
              <a:rPr lang="ru-RU" dirty="0"/>
              <a:t> им и становище, с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определени</a:t>
            </a:r>
            <a:r>
              <a:rPr lang="ru-RU" dirty="0"/>
              <a:t> </a:t>
            </a:r>
            <a:r>
              <a:rPr lang="ru-RU" dirty="0" err="1"/>
              <a:t>условията</a:t>
            </a:r>
            <a:r>
              <a:rPr lang="ru-RU" dirty="0"/>
              <a:t> за </a:t>
            </a:r>
            <a:r>
              <a:rPr lang="ru-RU" dirty="0" err="1"/>
              <a:t>присъединяване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разпределителната</a:t>
            </a:r>
            <a:r>
              <a:rPr lang="ru-RU" dirty="0"/>
              <a:t> мрежа.</a:t>
            </a:r>
          </a:p>
          <a:p>
            <a:pPr algn="just"/>
            <a:r>
              <a:rPr lang="ru-RU" dirty="0"/>
              <a:t>(3) </a:t>
            </a:r>
            <a:r>
              <a:rPr lang="ru-RU" dirty="0" smtClean="0"/>
              <a:t>За </a:t>
            </a:r>
            <a:r>
              <a:rPr lang="ru-RU" dirty="0" err="1"/>
              <a:t>недвижими</a:t>
            </a:r>
            <a:r>
              <a:rPr lang="ru-RU" dirty="0"/>
              <a:t> </a:t>
            </a:r>
            <a:r>
              <a:rPr lang="ru-RU" dirty="0" err="1"/>
              <a:t>културни</a:t>
            </a:r>
            <a:r>
              <a:rPr lang="ru-RU" dirty="0"/>
              <a:t> ценности в </a:t>
            </a:r>
            <a:r>
              <a:rPr lang="ru-RU" dirty="0" err="1"/>
              <a:t>техните</a:t>
            </a:r>
            <a:r>
              <a:rPr lang="ru-RU" dirty="0"/>
              <a:t> </a:t>
            </a:r>
            <a:r>
              <a:rPr lang="ru-RU" dirty="0" err="1"/>
              <a:t>граници</a:t>
            </a:r>
            <a:r>
              <a:rPr lang="ru-RU" dirty="0"/>
              <a:t> и </a:t>
            </a:r>
            <a:r>
              <a:rPr lang="ru-RU" dirty="0" err="1"/>
              <a:t>охранителни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строежите</a:t>
            </a:r>
            <a:r>
              <a:rPr lang="ru-RU" dirty="0"/>
              <a:t> по ал. 1 се </a:t>
            </a:r>
            <a:r>
              <a:rPr lang="ru-RU" dirty="0" err="1"/>
              <a:t>разрешават</a:t>
            </a:r>
            <a:r>
              <a:rPr lang="ru-RU" dirty="0"/>
              <a:t> след </a:t>
            </a:r>
            <a:r>
              <a:rPr lang="ru-RU" dirty="0" err="1"/>
              <a:t>съгласуване</a:t>
            </a:r>
            <a:r>
              <a:rPr lang="ru-RU" dirty="0"/>
              <a:t> при </a:t>
            </a:r>
            <a:r>
              <a:rPr lang="ru-RU" dirty="0" err="1"/>
              <a:t>условията</a:t>
            </a:r>
            <a:r>
              <a:rPr lang="ru-RU" dirty="0"/>
              <a:t> и по </a:t>
            </a:r>
            <a:r>
              <a:rPr lang="ru-RU" dirty="0" err="1"/>
              <a:t>реда</a:t>
            </a:r>
            <a:r>
              <a:rPr lang="ru-RU" dirty="0"/>
              <a:t> на Закона за </a:t>
            </a:r>
            <a:r>
              <a:rPr lang="ru-RU" dirty="0" err="1"/>
              <a:t>културното</a:t>
            </a:r>
            <a:r>
              <a:rPr lang="ru-RU" dirty="0"/>
              <a:t> наследство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Чл. 153. (1) </a:t>
            </a:r>
            <a:r>
              <a:rPr lang="ru-RU" dirty="0" smtClean="0"/>
              <a:t>В </a:t>
            </a:r>
            <a:r>
              <a:rPr lang="ru-RU" dirty="0" err="1"/>
              <a:t>случаите</a:t>
            </a:r>
            <a:r>
              <a:rPr lang="ru-RU" dirty="0"/>
              <a:t>, </a:t>
            </a:r>
            <a:r>
              <a:rPr lang="ru-RU" dirty="0" err="1"/>
              <a:t>когато</a:t>
            </a:r>
            <a:r>
              <a:rPr lang="ru-RU" dirty="0"/>
              <a:t> не се </a:t>
            </a:r>
            <a:r>
              <a:rPr lang="ru-RU" dirty="0" err="1"/>
              <a:t>изисква</a:t>
            </a:r>
            <a:r>
              <a:rPr lang="ru-RU" dirty="0"/>
              <a:t> </a:t>
            </a:r>
            <a:r>
              <a:rPr lang="ru-RU" dirty="0" err="1"/>
              <a:t>одобряване</a:t>
            </a:r>
            <a:r>
              <a:rPr lang="ru-RU" dirty="0"/>
              <a:t> на </a:t>
            </a:r>
            <a:r>
              <a:rPr lang="ru-RU" dirty="0" err="1"/>
              <a:t>инвестиционен</a:t>
            </a:r>
            <a:r>
              <a:rPr lang="ru-RU" dirty="0"/>
              <a:t> проект, разрешение 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само </a:t>
            </a:r>
            <a:r>
              <a:rPr lang="ru-RU" dirty="0" err="1"/>
              <a:t>въз</a:t>
            </a:r>
            <a:r>
              <a:rPr lang="ru-RU" dirty="0"/>
              <a:t> основа на </a:t>
            </a:r>
            <a:r>
              <a:rPr lang="ru-RU" dirty="0" err="1"/>
              <a:t>искането</a:t>
            </a:r>
            <a:r>
              <a:rPr lang="ru-RU" dirty="0"/>
              <a:t> за разрешение и документ за </a:t>
            </a:r>
            <a:r>
              <a:rPr lang="ru-RU" dirty="0" err="1"/>
              <a:t>собственост</a:t>
            </a:r>
            <a:r>
              <a:rPr lang="ru-RU" dirty="0"/>
              <a:t>, за </a:t>
            </a:r>
            <a:r>
              <a:rPr lang="ru-RU" dirty="0" err="1"/>
              <a:t>учредено</a:t>
            </a:r>
            <a:r>
              <a:rPr lang="ru-RU" dirty="0"/>
              <a:t> право на </a:t>
            </a:r>
            <a:r>
              <a:rPr lang="ru-RU" dirty="0" err="1"/>
              <a:t>строеж</a:t>
            </a:r>
            <a:r>
              <a:rPr lang="ru-RU" dirty="0"/>
              <a:t> или за право да се строи в чужд </a:t>
            </a:r>
            <a:r>
              <a:rPr lang="ru-RU" dirty="0" err="1"/>
              <a:t>имот</a:t>
            </a:r>
            <a:r>
              <a:rPr lang="ru-RU" dirty="0"/>
              <a:t> по </a:t>
            </a:r>
            <a:r>
              <a:rPr lang="ru-RU" dirty="0" err="1"/>
              <a:t>силата</a:t>
            </a:r>
            <a:r>
              <a:rPr lang="ru-RU" dirty="0"/>
              <a:t> на </a:t>
            </a:r>
            <a:r>
              <a:rPr lang="ru-RU" dirty="0" err="1"/>
              <a:t>специален</a:t>
            </a:r>
            <a:r>
              <a:rPr lang="ru-RU" dirty="0"/>
              <a:t> закон. В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вписват</a:t>
            </a:r>
            <a:r>
              <a:rPr lang="ru-RU" dirty="0"/>
              <a:t> </a:t>
            </a:r>
            <a:r>
              <a:rPr lang="ru-RU" dirty="0" err="1"/>
              <a:t>видовете</a:t>
            </a:r>
            <a:r>
              <a:rPr lang="ru-RU" dirty="0"/>
              <a:t> </a:t>
            </a:r>
            <a:r>
              <a:rPr lang="ru-RU" dirty="0" err="1"/>
              <a:t>строителни</a:t>
            </a:r>
            <a:r>
              <a:rPr lang="ru-RU" dirty="0"/>
              <a:t> и </a:t>
            </a:r>
            <a:r>
              <a:rPr lang="ru-RU" dirty="0" err="1"/>
              <a:t>монтажни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изпълнени</a:t>
            </a:r>
            <a:r>
              <a:rPr lang="ru-RU" dirty="0"/>
              <a:t>. За постройки и </a:t>
            </a:r>
            <a:r>
              <a:rPr lang="ru-RU" dirty="0" err="1"/>
              <a:t>съоръжения</a:t>
            </a:r>
            <a:r>
              <a:rPr lang="ru-RU" dirty="0"/>
              <a:t> по чл. 147, ал. 1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прилага</a:t>
            </a:r>
            <a:r>
              <a:rPr lang="ru-RU" dirty="0"/>
              <a:t> </a:t>
            </a:r>
            <a:r>
              <a:rPr lang="ru-RU" dirty="0" err="1"/>
              <a:t>ситуационна</a:t>
            </a:r>
            <a:r>
              <a:rPr lang="ru-RU" dirty="0"/>
              <a:t> </a:t>
            </a:r>
            <a:r>
              <a:rPr lang="ru-RU" dirty="0" err="1"/>
              <a:t>скица</a:t>
            </a:r>
            <a:r>
              <a:rPr lang="ru-RU" dirty="0"/>
              <a:t> с </a:t>
            </a:r>
            <a:r>
              <a:rPr lang="ru-RU" dirty="0" err="1"/>
              <a:t>обозначени</a:t>
            </a:r>
            <a:r>
              <a:rPr lang="ru-RU" dirty="0"/>
              <a:t> линии на </a:t>
            </a:r>
            <a:r>
              <a:rPr lang="ru-RU" dirty="0" err="1"/>
              <a:t>застрояване</a:t>
            </a:r>
            <a:r>
              <a:rPr lang="ru-RU" dirty="0"/>
              <a:t>, </a:t>
            </a:r>
            <a:r>
              <a:rPr lang="ru-RU" dirty="0" err="1"/>
              <a:t>разстояния</a:t>
            </a:r>
            <a:r>
              <a:rPr lang="ru-RU" dirty="0"/>
              <a:t> и </a:t>
            </a:r>
            <a:r>
              <a:rPr lang="ru-RU" dirty="0" err="1"/>
              <a:t>височини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904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80903" y="307572"/>
            <a:ext cx="10522122" cy="656704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ИЗВЪРШВАНЕ НА ДЕЙНОСТИ ПО ЧЛ.151 ЗУТ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73083" y="1088966"/>
            <a:ext cx="11014363" cy="554458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600" dirty="0"/>
              <a:t>Чл. 151. (1) </a:t>
            </a:r>
            <a:r>
              <a:rPr lang="ru-RU" sz="2600" dirty="0" smtClean="0"/>
              <a:t>Не </a:t>
            </a:r>
            <a:r>
              <a:rPr lang="ru-RU" sz="2600" dirty="0"/>
              <a:t>се </a:t>
            </a:r>
            <a:r>
              <a:rPr lang="ru-RU" sz="2600" dirty="0" err="1"/>
              <a:t>изисква</a:t>
            </a:r>
            <a:r>
              <a:rPr lang="ru-RU" sz="2600" dirty="0"/>
              <a:t> разрешение за </a:t>
            </a:r>
            <a:r>
              <a:rPr lang="ru-RU" sz="2600" dirty="0" err="1"/>
              <a:t>строеж</a:t>
            </a:r>
            <a:r>
              <a:rPr lang="ru-RU" sz="2600" dirty="0"/>
              <a:t> за:</a:t>
            </a:r>
          </a:p>
          <a:p>
            <a:pPr algn="just"/>
            <a:r>
              <a:rPr lang="ru-RU" sz="2600" dirty="0"/>
              <a:t>1. </a:t>
            </a:r>
            <a:r>
              <a:rPr lang="ru-RU" sz="2600" dirty="0" err="1"/>
              <a:t>текущ</a:t>
            </a:r>
            <a:r>
              <a:rPr lang="ru-RU" sz="2600" dirty="0"/>
              <a:t> ремонт на </a:t>
            </a:r>
            <a:r>
              <a:rPr lang="ru-RU" sz="2600" dirty="0" err="1"/>
              <a:t>сгради</a:t>
            </a:r>
            <a:r>
              <a:rPr lang="ru-RU" sz="2600" dirty="0"/>
              <a:t>, постройки, </a:t>
            </a:r>
            <a:r>
              <a:rPr lang="ru-RU" sz="2600" dirty="0" err="1"/>
              <a:t>съоръжения</a:t>
            </a:r>
            <a:r>
              <a:rPr lang="ru-RU" sz="2600" dirty="0"/>
              <a:t> и </a:t>
            </a:r>
            <a:r>
              <a:rPr lang="ru-RU" sz="2600" dirty="0" err="1"/>
              <a:t>инсталации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2. </a:t>
            </a:r>
            <a:r>
              <a:rPr lang="ru-RU" sz="2600" dirty="0" err="1"/>
              <a:t>текущ</a:t>
            </a:r>
            <a:r>
              <a:rPr lang="ru-RU" sz="2600" dirty="0"/>
              <a:t> ремонт и </a:t>
            </a:r>
            <a:r>
              <a:rPr lang="ru-RU" sz="2600" dirty="0" err="1"/>
              <a:t>поддържане</a:t>
            </a:r>
            <a:r>
              <a:rPr lang="ru-RU" sz="2600" dirty="0"/>
              <a:t> на </a:t>
            </a:r>
            <a:r>
              <a:rPr lang="ru-RU" sz="2600" dirty="0" err="1"/>
              <a:t>елементите</a:t>
            </a:r>
            <a:r>
              <a:rPr lang="ru-RU" sz="2600" dirty="0"/>
              <a:t> на </a:t>
            </a:r>
            <a:r>
              <a:rPr lang="ru-RU" sz="2600" dirty="0" err="1"/>
              <a:t>техническата</a:t>
            </a:r>
            <a:r>
              <a:rPr lang="ru-RU" sz="2600" dirty="0"/>
              <a:t> инфраструктура по чл. 64, ал. 1, с </a:t>
            </a:r>
            <a:r>
              <a:rPr lang="ru-RU" sz="2600" dirty="0" err="1"/>
              <a:t>който</a:t>
            </a:r>
            <a:r>
              <a:rPr lang="ru-RU" sz="2600" dirty="0"/>
              <a:t> не се </a:t>
            </a:r>
            <a:r>
              <a:rPr lang="ru-RU" sz="2600" dirty="0" err="1"/>
              <a:t>променят</a:t>
            </a:r>
            <a:r>
              <a:rPr lang="ru-RU" sz="2600" dirty="0"/>
              <a:t> </a:t>
            </a:r>
            <a:r>
              <a:rPr lang="ru-RU" sz="2600" dirty="0" err="1"/>
              <a:t>трасето</a:t>
            </a:r>
            <a:r>
              <a:rPr lang="ru-RU" sz="2600" dirty="0"/>
              <a:t> и </a:t>
            </a:r>
            <a:r>
              <a:rPr lang="ru-RU" sz="2600" dirty="0" err="1"/>
              <a:t>техническите</a:t>
            </a:r>
            <a:r>
              <a:rPr lang="ru-RU" sz="2600" dirty="0"/>
              <a:t> характеристики;</a:t>
            </a:r>
          </a:p>
          <a:p>
            <a:pPr algn="just"/>
            <a:r>
              <a:rPr lang="ru-RU" sz="2600" dirty="0"/>
              <a:t>3. </a:t>
            </a:r>
            <a:r>
              <a:rPr lang="ru-RU" sz="2600" dirty="0" err="1"/>
              <a:t>оранжерии</a:t>
            </a:r>
            <a:r>
              <a:rPr lang="ru-RU" sz="2600" dirty="0"/>
              <a:t> с </a:t>
            </a:r>
            <a:r>
              <a:rPr lang="ru-RU" sz="2600" dirty="0" err="1"/>
              <a:t>площ</a:t>
            </a:r>
            <a:r>
              <a:rPr lang="ru-RU" sz="2600" dirty="0"/>
              <a:t> до 200 кв. м;</a:t>
            </a:r>
          </a:p>
          <a:p>
            <a:pPr algn="just"/>
            <a:r>
              <a:rPr lang="ru-RU" sz="2600" dirty="0"/>
              <a:t>4. </a:t>
            </a:r>
            <a:r>
              <a:rPr lang="ru-RU" sz="2600" dirty="0" err="1"/>
              <a:t>подпорни</a:t>
            </a:r>
            <a:r>
              <a:rPr lang="ru-RU" sz="2600" dirty="0"/>
              <a:t> </a:t>
            </a:r>
            <a:r>
              <a:rPr lang="ru-RU" sz="2600" dirty="0" err="1"/>
              <a:t>стени</a:t>
            </a:r>
            <a:r>
              <a:rPr lang="ru-RU" sz="2600" dirty="0"/>
              <a:t> с </a:t>
            </a:r>
            <a:r>
              <a:rPr lang="ru-RU" sz="2600" dirty="0" err="1"/>
              <a:t>височина</a:t>
            </a:r>
            <a:r>
              <a:rPr lang="ru-RU" sz="2600" dirty="0"/>
              <a:t> до 1,2 м над </a:t>
            </a:r>
            <a:r>
              <a:rPr lang="ru-RU" sz="2600" dirty="0" err="1"/>
              <a:t>нивото</a:t>
            </a:r>
            <a:r>
              <a:rPr lang="ru-RU" sz="2600" dirty="0"/>
              <a:t> на </a:t>
            </a:r>
            <a:r>
              <a:rPr lang="ru-RU" sz="2600" dirty="0" err="1"/>
              <a:t>прилежащия</a:t>
            </a:r>
            <a:r>
              <a:rPr lang="ru-RU" sz="2600" dirty="0"/>
              <a:t> в </a:t>
            </a:r>
            <a:r>
              <a:rPr lang="ru-RU" sz="2600" dirty="0" err="1"/>
              <a:t>основата</a:t>
            </a:r>
            <a:r>
              <a:rPr lang="ru-RU" sz="2600" dirty="0"/>
              <a:t> им </a:t>
            </a:r>
            <a:r>
              <a:rPr lang="ru-RU" sz="2600" dirty="0" err="1"/>
              <a:t>терен</a:t>
            </a:r>
            <a:r>
              <a:rPr lang="ru-RU" sz="2600" dirty="0"/>
              <a:t>, </a:t>
            </a:r>
            <a:r>
              <a:rPr lang="ru-RU" sz="2600" dirty="0" err="1"/>
              <a:t>когато</a:t>
            </a:r>
            <a:r>
              <a:rPr lang="ru-RU" sz="2600" dirty="0"/>
              <a:t> не </a:t>
            </a:r>
            <a:r>
              <a:rPr lang="ru-RU" sz="2600" dirty="0" err="1"/>
              <a:t>са</a:t>
            </a:r>
            <a:r>
              <a:rPr lang="ru-RU" sz="2600" dirty="0"/>
              <a:t> </a:t>
            </a:r>
            <a:r>
              <a:rPr lang="ru-RU" sz="2600" dirty="0" err="1"/>
              <a:t>елемент</a:t>
            </a:r>
            <a:r>
              <a:rPr lang="ru-RU" sz="2600" dirty="0"/>
              <a:t> на </a:t>
            </a:r>
            <a:r>
              <a:rPr lang="ru-RU" sz="2600" dirty="0" err="1"/>
              <a:t>транспортни</a:t>
            </a:r>
            <a:r>
              <a:rPr lang="ru-RU" sz="2600" dirty="0"/>
              <a:t> </a:t>
            </a:r>
            <a:r>
              <a:rPr lang="ru-RU" sz="2600" dirty="0" err="1"/>
              <a:t>обекти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5. </a:t>
            </a:r>
            <a:r>
              <a:rPr lang="ru-RU" sz="2600" dirty="0" err="1"/>
              <a:t>изкопи</a:t>
            </a:r>
            <a:r>
              <a:rPr lang="ru-RU" sz="2600" dirty="0"/>
              <a:t> и </a:t>
            </a:r>
            <a:r>
              <a:rPr lang="ru-RU" sz="2600" dirty="0" err="1"/>
              <a:t>насипи</a:t>
            </a:r>
            <a:r>
              <a:rPr lang="ru-RU" sz="2600" dirty="0"/>
              <a:t> с </a:t>
            </a:r>
            <a:r>
              <a:rPr lang="ru-RU" sz="2600" dirty="0" err="1"/>
              <a:t>дълбочина</a:t>
            </a:r>
            <a:r>
              <a:rPr lang="ru-RU" sz="2600" dirty="0"/>
              <a:t> или </a:t>
            </a:r>
            <a:r>
              <a:rPr lang="ru-RU" sz="2600" dirty="0" err="1"/>
              <a:t>височина</a:t>
            </a:r>
            <a:r>
              <a:rPr lang="ru-RU" sz="2600" dirty="0"/>
              <a:t> до 1 м и с </a:t>
            </a:r>
            <a:r>
              <a:rPr lang="ru-RU" sz="2600" dirty="0" err="1"/>
              <a:t>площ</a:t>
            </a:r>
            <a:r>
              <a:rPr lang="ru-RU" sz="2600" dirty="0"/>
              <a:t> до 30 кв. м;</a:t>
            </a:r>
          </a:p>
          <a:p>
            <a:pPr algn="just"/>
            <a:r>
              <a:rPr lang="ru-RU" sz="2600" dirty="0"/>
              <a:t>6. </a:t>
            </a:r>
            <a:r>
              <a:rPr lang="ru-RU" sz="2600" dirty="0" err="1"/>
              <a:t>остъкляване</a:t>
            </a:r>
            <a:r>
              <a:rPr lang="ru-RU" sz="2600" dirty="0"/>
              <a:t> на </a:t>
            </a:r>
            <a:r>
              <a:rPr lang="ru-RU" sz="2600" dirty="0" err="1"/>
              <a:t>балкони</a:t>
            </a:r>
            <a:r>
              <a:rPr lang="ru-RU" sz="2600" dirty="0"/>
              <a:t> и лоджии;</a:t>
            </a:r>
          </a:p>
          <a:p>
            <a:pPr algn="just"/>
            <a:r>
              <a:rPr lang="ru-RU" sz="2600" dirty="0"/>
              <a:t>7. </a:t>
            </a:r>
            <a:r>
              <a:rPr lang="ru-RU" sz="2600" dirty="0" err="1"/>
              <a:t>надгробни</a:t>
            </a:r>
            <a:r>
              <a:rPr lang="ru-RU" sz="2600" dirty="0"/>
              <a:t> </a:t>
            </a:r>
            <a:r>
              <a:rPr lang="ru-RU" sz="2600" dirty="0" err="1"/>
              <a:t>паметници</a:t>
            </a:r>
            <a:r>
              <a:rPr lang="ru-RU" sz="2600" dirty="0"/>
              <a:t>, </a:t>
            </a:r>
            <a:r>
              <a:rPr lang="ru-RU" sz="2600" dirty="0" err="1"/>
              <a:t>надгробни</a:t>
            </a:r>
            <a:r>
              <a:rPr lang="ru-RU" sz="2600" dirty="0"/>
              <a:t> </a:t>
            </a:r>
            <a:r>
              <a:rPr lang="ru-RU" sz="2600" dirty="0" err="1"/>
              <a:t>плочи</a:t>
            </a:r>
            <a:r>
              <a:rPr lang="ru-RU" sz="2600" dirty="0"/>
              <a:t> и </a:t>
            </a:r>
            <a:r>
              <a:rPr lang="ru-RU" sz="2600" dirty="0" err="1"/>
              <a:t>кръстове</a:t>
            </a:r>
            <a:r>
              <a:rPr lang="ru-RU" sz="2600" dirty="0"/>
              <a:t> с </a:t>
            </a:r>
            <a:r>
              <a:rPr lang="ru-RU" sz="2600" dirty="0" err="1"/>
              <a:t>височина</a:t>
            </a:r>
            <a:r>
              <a:rPr lang="ru-RU" sz="2600" dirty="0"/>
              <a:t> до 3 м;</a:t>
            </a:r>
          </a:p>
          <a:p>
            <a:pPr algn="just"/>
            <a:r>
              <a:rPr lang="ru-RU" sz="2600" dirty="0"/>
              <a:t>8. </a:t>
            </a:r>
            <a:r>
              <a:rPr lang="ru-RU" sz="2600" dirty="0" err="1"/>
              <a:t>теренна</a:t>
            </a:r>
            <a:r>
              <a:rPr lang="ru-RU" sz="2600" dirty="0"/>
              <a:t> консервация на </a:t>
            </a:r>
            <a:r>
              <a:rPr lang="ru-RU" sz="2600" dirty="0" err="1"/>
              <a:t>недвижими</a:t>
            </a:r>
            <a:r>
              <a:rPr lang="ru-RU" sz="2600" dirty="0"/>
              <a:t> </a:t>
            </a:r>
            <a:r>
              <a:rPr lang="ru-RU" sz="2600" dirty="0" err="1"/>
              <a:t>културни</a:t>
            </a:r>
            <a:r>
              <a:rPr lang="ru-RU" sz="2600" dirty="0"/>
              <a:t> ценности;</a:t>
            </a:r>
          </a:p>
          <a:p>
            <a:pPr algn="just"/>
            <a:r>
              <a:rPr lang="ru-RU" sz="2600" dirty="0"/>
              <a:t>9. консервация и реставрация на </a:t>
            </a:r>
            <a:r>
              <a:rPr lang="ru-RU" sz="2600" dirty="0" err="1"/>
              <a:t>фасади</a:t>
            </a:r>
            <a:r>
              <a:rPr lang="ru-RU" sz="2600" dirty="0"/>
              <a:t> и на </a:t>
            </a:r>
            <a:r>
              <a:rPr lang="ru-RU" sz="2600" dirty="0" err="1"/>
              <a:t>художествени</a:t>
            </a:r>
            <a:r>
              <a:rPr lang="ru-RU" sz="2600" dirty="0"/>
              <a:t> </a:t>
            </a:r>
            <a:r>
              <a:rPr lang="ru-RU" sz="2600" dirty="0" err="1"/>
              <a:t>елементи</a:t>
            </a:r>
            <a:r>
              <a:rPr lang="ru-RU" sz="2600" dirty="0"/>
              <a:t> и стенописи в </a:t>
            </a:r>
            <a:r>
              <a:rPr lang="ru-RU" sz="2600" dirty="0" err="1"/>
              <a:t>интериор</a:t>
            </a:r>
            <a:r>
              <a:rPr lang="ru-RU" sz="2600" dirty="0"/>
              <a:t> на архитектурно-</a:t>
            </a:r>
            <a:r>
              <a:rPr lang="ru-RU" sz="2600" dirty="0" err="1"/>
              <a:t>строителни</a:t>
            </a:r>
            <a:r>
              <a:rPr lang="ru-RU" sz="2600" dirty="0"/>
              <a:t> и </a:t>
            </a:r>
            <a:r>
              <a:rPr lang="ru-RU" sz="2600" dirty="0" err="1"/>
              <a:t>художествени</a:t>
            </a:r>
            <a:r>
              <a:rPr lang="ru-RU" sz="2600" dirty="0"/>
              <a:t> </a:t>
            </a:r>
            <a:r>
              <a:rPr lang="ru-RU" sz="2600" dirty="0" err="1"/>
              <a:t>културни</a:t>
            </a:r>
            <a:r>
              <a:rPr lang="ru-RU" sz="2600" dirty="0"/>
              <a:t> ценности и консервация на археологически </a:t>
            </a:r>
            <a:r>
              <a:rPr lang="ru-RU" sz="2600" dirty="0" err="1"/>
              <a:t>недвижими</a:t>
            </a:r>
            <a:r>
              <a:rPr lang="ru-RU" sz="2600" dirty="0"/>
              <a:t> </a:t>
            </a:r>
            <a:r>
              <a:rPr lang="ru-RU" sz="2600" dirty="0" err="1"/>
              <a:t>културни</a:t>
            </a:r>
            <a:r>
              <a:rPr lang="ru-RU" sz="2600" dirty="0"/>
              <a:t> ценности;</a:t>
            </a:r>
          </a:p>
          <a:p>
            <a:pPr algn="just"/>
            <a:r>
              <a:rPr lang="ru-RU" sz="2600" dirty="0"/>
              <a:t>10. монтаж на </a:t>
            </a:r>
            <a:r>
              <a:rPr lang="ru-RU" sz="2600" dirty="0" err="1"/>
              <a:t>сградни</a:t>
            </a:r>
            <a:r>
              <a:rPr lang="ru-RU" sz="2600" dirty="0"/>
              <a:t> </a:t>
            </a:r>
            <a:r>
              <a:rPr lang="ru-RU" sz="2600" dirty="0" err="1"/>
              <a:t>газови</a:t>
            </a:r>
            <a:r>
              <a:rPr lang="ru-RU" sz="2600" dirty="0"/>
              <a:t> </a:t>
            </a:r>
            <a:r>
              <a:rPr lang="ru-RU" sz="2600" dirty="0" err="1"/>
              <a:t>инсталации</a:t>
            </a:r>
            <a:r>
              <a:rPr lang="ru-RU" sz="2600" dirty="0"/>
              <a:t> в </a:t>
            </a:r>
            <a:r>
              <a:rPr lang="ru-RU" sz="2600" dirty="0" err="1"/>
              <a:t>жилищни</a:t>
            </a:r>
            <a:r>
              <a:rPr lang="ru-RU" sz="2600" dirty="0"/>
              <a:t> и </a:t>
            </a:r>
            <a:r>
              <a:rPr lang="ru-RU" sz="2600" dirty="0" err="1"/>
              <a:t>вилни</a:t>
            </a:r>
            <a:r>
              <a:rPr lang="ru-RU" sz="2600" dirty="0"/>
              <a:t> </a:t>
            </a:r>
            <a:r>
              <a:rPr lang="ru-RU" sz="2600" dirty="0" err="1"/>
              <a:t>сгради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11. леки </a:t>
            </a:r>
            <a:r>
              <a:rPr lang="ru-RU" sz="2600" dirty="0" err="1"/>
              <a:t>прозирни</a:t>
            </a:r>
            <a:r>
              <a:rPr lang="ru-RU" sz="2600" dirty="0"/>
              <a:t> огради и </a:t>
            </a:r>
            <a:r>
              <a:rPr lang="ru-RU" sz="2600" dirty="0" err="1"/>
              <a:t>плътни</a:t>
            </a:r>
            <a:r>
              <a:rPr lang="ru-RU" sz="2600" dirty="0"/>
              <a:t> огради с </a:t>
            </a:r>
            <a:r>
              <a:rPr lang="ru-RU" sz="2600" dirty="0" err="1"/>
              <a:t>височина</a:t>
            </a:r>
            <a:r>
              <a:rPr lang="ru-RU" sz="2600" dirty="0"/>
              <a:t> на </a:t>
            </a:r>
            <a:r>
              <a:rPr lang="ru-RU" sz="2600" dirty="0" err="1"/>
              <a:t>плътната</a:t>
            </a:r>
            <a:r>
              <a:rPr lang="ru-RU" sz="2600" dirty="0"/>
              <a:t> част до 0,6 м в </a:t>
            </a:r>
            <a:r>
              <a:rPr lang="ru-RU" sz="2600" dirty="0" err="1"/>
              <a:t>рамките</a:t>
            </a:r>
            <a:r>
              <a:rPr lang="ru-RU" sz="2600" dirty="0"/>
              <a:t> на </a:t>
            </a:r>
            <a:r>
              <a:rPr lang="ru-RU" sz="2600" dirty="0" err="1"/>
              <a:t>поземления</a:t>
            </a:r>
            <a:r>
              <a:rPr lang="ru-RU" sz="2600" dirty="0"/>
              <a:t> </a:t>
            </a:r>
            <a:r>
              <a:rPr lang="ru-RU" sz="2600" dirty="0" err="1"/>
              <a:t>имот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12. </a:t>
            </a:r>
            <a:r>
              <a:rPr lang="ru-RU" sz="2600" dirty="0" err="1"/>
              <a:t>градински</a:t>
            </a:r>
            <a:r>
              <a:rPr lang="ru-RU" sz="2600" dirty="0"/>
              <a:t> и </a:t>
            </a:r>
            <a:r>
              <a:rPr lang="ru-RU" sz="2600" dirty="0" err="1"/>
              <a:t>паркови</a:t>
            </a:r>
            <a:r>
              <a:rPr lang="ru-RU" sz="2600" dirty="0"/>
              <a:t> </a:t>
            </a:r>
            <a:r>
              <a:rPr lang="ru-RU" sz="2600" dirty="0" err="1"/>
              <a:t>елементи</a:t>
            </a:r>
            <a:r>
              <a:rPr lang="ru-RU" sz="2600" dirty="0"/>
              <a:t> с </a:t>
            </a:r>
            <a:r>
              <a:rPr lang="ru-RU" sz="2600" dirty="0" err="1"/>
              <a:t>височина</a:t>
            </a:r>
            <a:r>
              <a:rPr lang="ru-RU" sz="2600" dirty="0"/>
              <a:t> до 2,5 м над </a:t>
            </a:r>
            <a:r>
              <a:rPr lang="ru-RU" sz="2600" dirty="0" err="1"/>
              <a:t>прилежащия</a:t>
            </a:r>
            <a:r>
              <a:rPr lang="ru-RU" sz="2600" dirty="0"/>
              <a:t> </a:t>
            </a:r>
            <a:r>
              <a:rPr lang="ru-RU" sz="2600" dirty="0" err="1"/>
              <a:t>терен</a:t>
            </a:r>
            <a:r>
              <a:rPr lang="ru-RU" sz="2600" dirty="0"/>
              <a:t>.</a:t>
            </a:r>
          </a:p>
          <a:p>
            <a:pPr algn="just"/>
            <a:r>
              <a:rPr lang="ru-RU" sz="2600" dirty="0"/>
              <a:t>(2) </a:t>
            </a:r>
            <a:r>
              <a:rPr lang="ru-RU" sz="2600" dirty="0" smtClean="0"/>
              <a:t>За </a:t>
            </a:r>
            <a:r>
              <a:rPr lang="ru-RU" sz="2600" dirty="0" err="1"/>
              <a:t>недвижими</a:t>
            </a:r>
            <a:r>
              <a:rPr lang="ru-RU" sz="2600" dirty="0"/>
              <a:t> </a:t>
            </a:r>
            <a:r>
              <a:rPr lang="ru-RU" sz="2600" dirty="0" err="1"/>
              <a:t>културни</a:t>
            </a:r>
            <a:r>
              <a:rPr lang="ru-RU" sz="2600" dirty="0"/>
              <a:t> ценности в </a:t>
            </a:r>
            <a:r>
              <a:rPr lang="ru-RU" sz="2600" dirty="0" err="1"/>
              <a:t>техните</a:t>
            </a:r>
            <a:r>
              <a:rPr lang="ru-RU" sz="2600" dirty="0"/>
              <a:t> </a:t>
            </a:r>
            <a:r>
              <a:rPr lang="ru-RU" sz="2600" dirty="0" err="1"/>
              <a:t>граници</a:t>
            </a:r>
            <a:r>
              <a:rPr lang="ru-RU" sz="2600" dirty="0"/>
              <a:t> и </a:t>
            </a:r>
            <a:r>
              <a:rPr lang="ru-RU" sz="2600" dirty="0" err="1"/>
              <a:t>охранителни</a:t>
            </a:r>
            <a:r>
              <a:rPr lang="ru-RU" sz="2600" dirty="0"/>
              <a:t> </a:t>
            </a:r>
            <a:r>
              <a:rPr lang="ru-RU" sz="2600" dirty="0" err="1"/>
              <a:t>зони</a:t>
            </a:r>
            <a:r>
              <a:rPr lang="ru-RU" sz="2600" dirty="0"/>
              <a:t> </a:t>
            </a:r>
            <a:r>
              <a:rPr lang="ru-RU" sz="2600" dirty="0" err="1"/>
              <a:t>дейностите</a:t>
            </a:r>
            <a:r>
              <a:rPr lang="ru-RU" sz="2600" dirty="0"/>
              <a:t> по ал. 1 се </a:t>
            </a:r>
            <a:r>
              <a:rPr lang="ru-RU" sz="2600" dirty="0" err="1"/>
              <a:t>изпълняват</a:t>
            </a:r>
            <a:r>
              <a:rPr lang="ru-RU" sz="2600" dirty="0"/>
              <a:t> след </a:t>
            </a:r>
            <a:r>
              <a:rPr lang="ru-RU" sz="2600" dirty="0" err="1"/>
              <a:t>съгласуване</a:t>
            </a:r>
            <a:r>
              <a:rPr lang="ru-RU" sz="2600" dirty="0"/>
              <a:t> по </a:t>
            </a:r>
            <a:r>
              <a:rPr lang="ru-RU" sz="2600" dirty="0" err="1"/>
              <a:t>реда</a:t>
            </a:r>
            <a:r>
              <a:rPr lang="ru-RU" sz="2600" dirty="0"/>
              <a:t> на Закона за </a:t>
            </a:r>
            <a:r>
              <a:rPr lang="ru-RU" sz="2600" dirty="0" err="1"/>
              <a:t>културното</a:t>
            </a:r>
            <a:r>
              <a:rPr lang="ru-RU" sz="2600" dirty="0"/>
              <a:t> наследство с </a:t>
            </a:r>
            <a:r>
              <a:rPr lang="ru-RU" sz="2600" dirty="0" err="1"/>
              <a:t>изключение</a:t>
            </a:r>
            <a:r>
              <a:rPr lang="ru-RU" sz="2600" dirty="0"/>
              <a:t> на </a:t>
            </a:r>
            <a:r>
              <a:rPr lang="ru-RU" sz="2600" dirty="0" err="1"/>
              <a:t>теренната</a:t>
            </a:r>
            <a:r>
              <a:rPr lang="ru-RU" sz="2600" dirty="0"/>
              <a:t> консервация.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207463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56705" y="282633"/>
            <a:ext cx="10846319" cy="839586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ЗАГУБА НА ПРАВНО ДЕЙСТВИЕ НА РАЗРЕШЕНИЕТО ЗА СТРОЕЖ И ПРЕЗАВЕРКАТА МУ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56706" y="1687483"/>
            <a:ext cx="10846318" cy="497932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(2) </a:t>
            </a:r>
            <a:r>
              <a:rPr lang="ru-RU" b="1" dirty="0" err="1" smtClean="0"/>
              <a:t>Разрешението</a:t>
            </a:r>
            <a:r>
              <a:rPr lang="ru-RU" b="1" dirty="0" smtClean="0"/>
              <a:t> </a:t>
            </a:r>
            <a:r>
              <a:rPr lang="ru-RU" b="1" dirty="0"/>
              <a:t>за </a:t>
            </a:r>
            <a:r>
              <a:rPr lang="ru-RU" b="1" dirty="0" err="1"/>
              <a:t>строеж</a:t>
            </a:r>
            <a:r>
              <a:rPr lang="ru-RU" b="1" dirty="0"/>
              <a:t> губи </a:t>
            </a:r>
            <a:r>
              <a:rPr lang="ru-RU" b="1" dirty="0" err="1"/>
              <a:t>правно</a:t>
            </a:r>
            <a:r>
              <a:rPr lang="ru-RU" b="1" dirty="0"/>
              <a:t> действие, </a:t>
            </a:r>
            <a:r>
              <a:rPr lang="ru-RU" b="1" dirty="0" err="1"/>
              <a:t>когато</a:t>
            </a:r>
            <a:r>
              <a:rPr lang="ru-RU" b="1" dirty="0"/>
              <a:t>:</a:t>
            </a:r>
          </a:p>
          <a:p>
            <a:pPr algn="just"/>
            <a:r>
              <a:rPr lang="ru-RU" b="1" dirty="0"/>
              <a:t>1. в </a:t>
            </a:r>
            <a:r>
              <a:rPr lang="ru-RU" b="1" dirty="0" err="1"/>
              <a:t>продължение</a:t>
            </a:r>
            <a:r>
              <a:rPr lang="ru-RU" b="1" dirty="0"/>
              <a:t> на три </a:t>
            </a:r>
            <a:r>
              <a:rPr lang="ru-RU" b="1" dirty="0" err="1"/>
              <a:t>години</a:t>
            </a:r>
            <a:r>
              <a:rPr lang="ru-RU" b="1" dirty="0"/>
              <a:t> от </a:t>
            </a:r>
            <a:r>
              <a:rPr lang="ru-RU" b="1" dirty="0" err="1"/>
              <a:t>влизането</a:t>
            </a:r>
            <a:r>
              <a:rPr lang="ru-RU" b="1" dirty="0"/>
              <a:t> </a:t>
            </a:r>
            <a:r>
              <a:rPr lang="ru-RU" b="1" dirty="0" err="1"/>
              <a:t>му</a:t>
            </a:r>
            <a:r>
              <a:rPr lang="ru-RU" b="1" dirty="0"/>
              <a:t> в сила не е </a:t>
            </a:r>
            <a:r>
              <a:rPr lang="ru-RU" b="1" dirty="0" err="1"/>
              <a:t>започнало</a:t>
            </a:r>
            <a:r>
              <a:rPr lang="ru-RU" b="1" dirty="0"/>
              <a:t> </a:t>
            </a:r>
            <a:r>
              <a:rPr lang="ru-RU" b="1" dirty="0" err="1"/>
              <a:t>строителството</a:t>
            </a:r>
            <a:r>
              <a:rPr lang="ru-RU" b="1" dirty="0"/>
              <a:t>;</a:t>
            </a:r>
          </a:p>
          <a:p>
            <a:pPr algn="just"/>
            <a:r>
              <a:rPr lang="ru-RU" b="1" dirty="0"/>
              <a:t>2. в </a:t>
            </a:r>
            <a:r>
              <a:rPr lang="ru-RU" b="1" dirty="0" err="1"/>
              <a:t>продължение</a:t>
            </a:r>
            <a:r>
              <a:rPr lang="ru-RU" b="1" dirty="0"/>
              <a:t> на 5 </a:t>
            </a:r>
            <a:r>
              <a:rPr lang="ru-RU" b="1" dirty="0" err="1"/>
              <a:t>години</a:t>
            </a:r>
            <a:r>
              <a:rPr lang="ru-RU" b="1" dirty="0"/>
              <a:t> от </a:t>
            </a:r>
            <a:r>
              <a:rPr lang="ru-RU" b="1" dirty="0" err="1"/>
              <a:t>започване</a:t>
            </a:r>
            <a:r>
              <a:rPr lang="ru-RU" b="1" dirty="0"/>
              <a:t> на </a:t>
            </a:r>
            <a:r>
              <a:rPr lang="ru-RU" b="1" dirty="0" err="1"/>
              <a:t>строителството</a:t>
            </a:r>
            <a:r>
              <a:rPr lang="ru-RU" b="1" dirty="0"/>
              <a:t> не е </a:t>
            </a:r>
            <a:r>
              <a:rPr lang="ru-RU" b="1" dirty="0" err="1"/>
              <a:t>завършен</a:t>
            </a:r>
            <a:r>
              <a:rPr lang="ru-RU" b="1" dirty="0"/>
              <a:t> </a:t>
            </a:r>
            <a:r>
              <a:rPr lang="ru-RU" b="1" dirty="0" err="1"/>
              <a:t>грубият</a:t>
            </a:r>
            <a:r>
              <a:rPr lang="ru-RU" b="1" dirty="0"/>
              <a:t> </a:t>
            </a:r>
            <a:r>
              <a:rPr lang="ru-RU" b="1" dirty="0" err="1"/>
              <a:t>строеж</a:t>
            </a:r>
            <a:r>
              <a:rPr lang="ru-RU" b="1" dirty="0"/>
              <a:t>, </a:t>
            </a:r>
            <a:r>
              <a:rPr lang="ru-RU" b="1" dirty="0" err="1"/>
              <a:t>включително</a:t>
            </a:r>
            <a:r>
              <a:rPr lang="ru-RU" b="1" dirty="0"/>
              <a:t> </a:t>
            </a:r>
            <a:r>
              <a:rPr lang="ru-RU" b="1" dirty="0" err="1"/>
              <a:t>покривът</a:t>
            </a:r>
            <a:r>
              <a:rPr lang="ru-RU" b="1" dirty="0"/>
              <a:t> на </a:t>
            </a:r>
            <a:r>
              <a:rPr lang="ru-RU" b="1" dirty="0" err="1"/>
              <a:t>сградите</a:t>
            </a:r>
            <a:r>
              <a:rPr lang="ru-RU" b="1" dirty="0"/>
              <a:t>;</a:t>
            </a:r>
          </a:p>
          <a:p>
            <a:pPr algn="just"/>
            <a:r>
              <a:rPr lang="ru-RU" b="1" dirty="0"/>
              <a:t>3. в </a:t>
            </a:r>
            <a:r>
              <a:rPr lang="ru-RU" b="1" dirty="0" err="1"/>
              <a:t>продължение</a:t>
            </a:r>
            <a:r>
              <a:rPr lang="ru-RU" b="1" dirty="0"/>
              <a:t> на 10 </a:t>
            </a:r>
            <a:r>
              <a:rPr lang="ru-RU" b="1" dirty="0" err="1"/>
              <a:t>години</a:t>
            </a:r>
            <a:r>
              <a:rPr lang="ru-RU" b="1" dirty="0"/>
              <a:t> от </a:t>
            </a:r>
            <a:r>
              <a:rPr lang="ru-RU" b="1" dirty="0" err="1"/>
              <a:t>започване</a:t>
            </a:r>
            <a:r>
              <a:rPr lang="ru-RU" b="1" dirty="0"/>
              <a:t> на </a:t>
            </a:r>
            <a:r>
              <a:rPr lang="ru-RU" b="1" dirty="0" err="1"/>
              <a:t>строителството</a:t>
            </a:r>
            <a:r>
              <a:rPr lang="ru-RU" b="1" dirty="0"/>
              <a:t> на </a:t>
            </a:r>
            <a:r>
              <a:rPr lang="ru-RU" b="1" dirty="0" err="1"/>
              <a:t>елементи</a:t>
            </a:r>
            <a:r>
              <a:rPr lang="ru-RU" b="1" dirty="0"/>
              <a:t> на </a:t>
            </a:r>
            <a:r>
              <a:rPr lang="ru-RU" b="1" dirty="0" err="1"/>
              <a:t>техническата</a:t>
            </a:r>
            <a:r>
              <a:rPr lang="ru-RU" b="1" dirty="0"/>
              <a:t> инфраструктура то не е </a:t>
            </a:r>
            <a:r>
              <a:rPr lang="ru-RU" b="1" dirty="0" err="1"/>
              <a:t>завършено</a:t>
            </a:r>
            <a:r>
              <a:rPr lang="ru-RU" b="1" dirty="0"/>
              <a:t> или не е </a:t>
            </a:r>
            <a:r>
              <a:rPr lang="ru-RU" b="1" dirty="0" err="1"/>
              <a:t>завършен</a:t>
            </a:r>
            <a:r>
              <a:rPr lang="ru-RU" b="1" dirty="0"/>
              <a:t> </a:t>
            </a:r>
            <a:r>
              <a:rPr lang="ru-RU" b="1" dirty="0" err="1"/>
              <a:t>грубият</a:t>
            </a:r>
            <a:r>
              <a:rPr lang="ru-RU" b="1" dirty="0"/>
              <a:t> </a:t>
            </a:r>
            <a:r>
              <a:rPr lang="ru-RU" b="1" dirty="0" err="1"/>
              <a:t>строеж</a:t>
            </a:r>
            <a:r>
              <a:rPr lang="ru-RU" b="1" dirty="0"/>
              <a:t>, </a:t>
            </a:r>
            <a:r>
              <a:rPr lang="ru-RU" b="1" dirty="0" err="1"/>
              <a:t>включително</a:t>
            </a:r>
            <a:r>
              <a:rPr lang="ru-RU" b="1" dirty="0"/>
              <a:t> </a:t>
            </a:r>
            <a:r>
              <a:rPr lang="ru-RU" b="1" dirty="0" err="1"/>
              <a:t>покривът</a:t>
            </a:r>
            <a:r>
              <a:rPr lang="ru-RU" b="1" dirty="0"/>
              <a:t> на </a:t>
            </a:r>
            <a:r>
              <a:rPr lang="ru-RU" b="1" dirty="0" err="1"/>
              <a:t>сградите</a:t>
            </a:r>
            <a:r>
              <a:rPr lang="ru-RU" b="1" dirty="0"/>
              <a:t> за </a:t>
            </a:r>
            <a:r>
              <a:rPr lang="ru-RU" b="1" dirty="0" err="1"/>
              <a:t>обектите</a:t>
            </a:r>
            <a:r>
              <a:rPr lang="ru-RU" b="1" dirty="0"/>
              <a:t> по чл. 137, ал. 1, т. 1 и 2, за </a:t>
            </a:r>
            <a:r>
              <a:rPr lang="ru-RU" b="1" dirty="0" err="1"/>
              <a:t>националните</a:t>
            </a:r>
            <a:r>
              <a:rPr lang="ru-RU" b="1" dirty="0"/>
              <a:t> </a:t>
            </a:r>
            <a:r>
              <a:rPr lang="ru-RU" b="1" dirty="0" err="1"/>
              <a:t>обекти</a:t>
            </a:r>
            <a:r>
              <a:rPr lang="ru-RU" b="1" dirty="0"/>
              <a:t>, за </a:t>
            </a:r>
            <a:r>
              <a:rPr lang="ru-RU" b="1" dirty="0" err="1"/>
              <a:t>обектите</a:t>
            </a:r>
            <a:r>
              <a:rPr lang="ru-RU" b="1" dirty="0"/>
              <a:t> с </a:t>
            </a:r>
            <a:r>
              <a:rPr lang="ru-RU" b="1" dirty="0" err="1"/>
              <a:t>национално</a:t>
            </a:r>
            <a:r>
              <a:rPr lang="ru-RU" b="1" dirty="0"/>
              <a:t> значение и за </a:t>
            </a:r>
            <a:r>
              <a:rPr lang="ru-RU" b="1" dirty="0" err="1"/>
              <a:t>обектите</a:t>
            </a:r>
            <a:r>
              <a:rPr lang="ru-RU" b="1" dirty="0"/>
              <a:t> с </a:t>
            </a:r>
            <a:r>
              <a:rPr lang="ru-RU" b="1" dirty="0" err="1"/>
              <a:t>първостепенно</a:t>
            </a:r>
            <a:r>
              <a:rPr lang="ru-RU" b="1" dirty="0"/>
              <a:t> </a:t>
            </a:r>
            <a:r>
              <a:rPr lang="ru-RU" b="1" dirty="0" err="1"/>
              <a:t>общинско</a:t>
            </a:r>
            <a:r>
              <a:rPr lang="ru-RU" b="1" dirty="0"/>
              <a:t> значение.</a:t>
            </a:r>
          </a:p>
          <a:p>
            <a:pPr algn="just"/>
            <a:r>
              <a:rPr lang="ru-RU" dirty="0"/>
              <a:t>(3) </a:t>
            </a:r>
            <a:r>
              <a:rPr lang="ru-RU" dirty="0" err="1" smtClean="0"/>
              <a:t>Строежите</a:t>
            </a:r>
            <a:r>
              <a:rPr lang="ru-RU" dirty="0"/>
              <a:t>, за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е загубило </a:t>
            </a:r>
            <a:r>
              <a:rPr lang="ru-RU" dirty="0" err="1"/>
              <a:t>действието</a:t>
            </a:r>
            <a:r>
              <a:rPr lang="ru-RU" dirty="0"/>
              <a:t> си по </a:t>
            </a:r>
            <a:r>
              <a:rPr lang="ru-RU" dirty="0" err="1"/>
              <a:t>смисъла</a:t>
            </a:r>
            <a:r>
              <a:rPr lang="ru-RU" dirty="0"/>
              <a:t> на ал. 2, </a:t>
            </a:r>
            <a:r>
              <a:rPr lang="ru-RU" dirty="0" err="1"/>
              <a:t>могат</a:t>
            </a:r>
            <a:r>
              <a:rPr lang="ru-RU" dirty="0"/>
              <a:t> да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осъществени</a:t>
            </a:r>
            <a:r>
              <a:rPr lang="ru-RU" dirty="0"/>
              <a:t> след презаверяване на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.</a:t>
            </a:r>
          </a:p>
          <a:p>
            <a:pPr algn="just"/>
            <a:r>
              <a:rPr lang="ru-RU" b="1" dirty="0" smtClean="0"/>
              <a:t>(4) Презаверяване </a:t>
            </a:r>
            <a:r>
              <a:rPr lang="ru-RU" b="1" dirty="0"/>
              <a:t>на </a:t>
            </a:r>
            <a:r>
              <a:rPr lang="ru-RU" b="1" dirty="0" err="1"/>
              <a:t>разрешението</a:t>
            </a:r>
            <a:r>
              <a:rPr lang="ru-RU" b="1" dirty="0"/>
              <a:t> за </a:t>
            </a:r>
            <a:r>
              <a:rPr lang="ru-RU" b="1" dirty="0" err="1"/>
              <a:t>строеж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да </a:t>
            </a:r>
            <a:r>
              <a:rPr lang="ru-RU" b="1" dirty="0" err="1"/>
              <a:t>бъде</a:t>
            </a:r>
            <a:r>
              <a:rPr lang="ru-RU" b="1" dirty="0"/>
              <a:t> поискано от </a:t>
            </a:r>
            <a:r>
              <a:rPr lang="ru-RU" b="1" dirty="0" err="1"/>
              <a:t>възложителя</a:t>
            </a:r>
            <a:r>
              <a:rPr lang="ru-RU" b="1" dirty="0"/>
              <a:t> на </a:t>
            </a:r>
            <a:r>
              <a:rPr lang="ru-RU" b="1" dirty="0" err="1"/>
              <a:t>строежа</a:t>
            </a:r>
            <a:r>
              <a:rPr lang="ru-RU" b="1" dirty="0"/>
              <a:t> в </a:t>
            </a:r>
            <a:r>
              <a:rPr lang="ru-RU" b="1" dirty="0" err="1"/>
              <a:t>тримесечен</a:t>
            </a:r>
            <a:r>
              <a:rPr lang="ru-RU" b="1" dirty="0"/>
              <a:t> срок от </a:t>
            </a:r>
            <a:r>
              <a:rPr lang="ru-RU" b="1" dirty="0" err="1"/>
              <a:t>изтичането</a:t>
            </a:r>
            <a:r>
              <a:rPr lang="ru-RU" b="1" dirty="0"/>
              <a:t> на </a:t>
            </a:r>
            <a:r>
              <a:rPr lang="ru-RU" b="1" dirty="0" err="1"/>
              <a:t>съответния</a:t>
            </a:r>
            <a:r>
              <a:rPr lang="ru-RU" b="1" dirty="0"/>
              <a:t> срок по ал. 2. Презаверяването на </a:t>
            </a:r>
            <a:r>
              <a:rPr lang="ru-RU" b="1" dirty="0" err="1"/>
              <a:t>разрешението</a:t>
            </a:r>
            <a:r>
              <a:rPr lang="ru-RU" b="1" dirty="0"/>
              <a:t> за </a:t>
            </a:r>
            <a:r>
              <a:rPr lang="ru-RU" b="1" dirty="0" err="1"/>
              <a:t>строеж</a:t>
            </a:r>
            <a:r>
              <a:rPr lang="ru-RU" b="1" dirty="0"/>
              <a:t> се </a:t>
            </a:r>
            <a:r>
              <a:rPr lang="ru-RU" b="1" dirty="0" err="1"/>
              <a:t>извършва</a:t>
            </a:r>
            <a:r>
              <a:rPr lang="ru-RU" b="1" dirty="0"/>
              <a:t> от органа, </a:t>
            </a:r>
            <a:r>
              <a:rPr lang="ru-RU" b="1" dirty="0" err="1"/>
              <a:t>който</a:t>
            </a:r>
            <a:r>
              <a:rPr lang="ru-RU" b="1" dirty="0"/>
              <a:t> </a:t>
            </a:r>
            <a:r>
              <a:rPr lang="ru-RU" b="1" dirty="0" err="1"/>
              <a:t>го</a:t>
            </a:r>
            <a:r>
              <a:rPr lang="ru-RU" b="1" dirty="0"/>
              <a:t> е издал, в 14-дневен срок от </a:t>
            </a:r>
            <a:r>
              <a:rPr lang="ru-RU" b="1" dirty="0" err="1"/>
              <a:t>подаване</a:t>
            </a:r>
            <a:r>
              <a:rPr lang="ru-RU" b="1" dirty="0"/>
              <a:t> на </a:t>
            </a:r>
            <a:r>
              <a:rPr lang="ru-RU" b="1" dirty="0" err="1"/>
              <a:t>заявлението</a:t>
            </a:r>
            <a:r>
              <a:rPr lang="ru-RU" b="1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04113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56953" y="467360"/>
            <a:ext cx="11305309" cy="721360"/>
          </a:xfrm>
        </p:spPr>
        <p:txBody>
          <a:bodyPr/>
          <a:lstStyle/>
          <a:p>
            <a:pPr algn="ctr"/>
            <a:r>
              <a:rPr lang="bg-BG" dirty="0"/>
              <a:t>ОБСЪЖДАНЕ НА ОУП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0575" y="1321725"/>
            <a:ext cx="11421687" cy="506245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/>
              <a:t>Чл. 127. (1) </a:t>
            </a:r>
            <a:r>
              <a:rPr lang="ru-RU" sz="2400" dirty="0" err="1"/>
              <a:t>Проектите</a:t>
            </a:r>
            <a:r>
              <a:rPr lang="ru-RU" sz="2400" dirty="0"/>
              <a:t> за общи </a:t>
            </a:r>
            <a:r>
              <a:rPr lang="ru-RU" sz="2400" dirty="0" err="1"/>
              <a:t>устройствени</a:t>
            </a:r>
            <a:r>
              <a:rPr lang="ru-RU" sz="2400" dirty="0"/>
              <a:t> </a:t>
            </a:r>
            <a:r>
              <a:rPr lang="ru-RU" sz="2400" dirty="0" err="1"/>
              <a:t>планове</a:t>
            </a:r>
            <a:r>
              <a:rPr lang="ru-RU" sz="2400" dirty="0"/>
              <a:t> се </a:t>
            </a:r>
            <a:r>
              <a:rPr lang="ru-RU" sz="2400" dirty="0" err="1"/>
              <a:t>публикуват</a:t>
            </a:r>
            <a:r>
              <a:rPr lang="ru-RU" sz="2400" dirty="0"/>
              <a:t> в интернет </a:t>
            </a:r>
            <a:r>
              <a:rPr lang="ru-RU" sz="2400" dirty="0" err="1"/>
              <a:t>страницата</a:t>
            </a:r>
            <a:r>
              <a:rPr lang="ru-RU" sz="2400" dirty="0"/>
              <a:t> на </a:t>
            </a:r>
            <a:r>
              <a:rPr lang="ru-RU" sz="2400" dirty="0" err="1"/>
              <a:t>съответната</a:t>
            </a:r>
            <a:r>
              <a:rPr lang="ru-RU" sz="2400" dirty="0"/>
              <a:t> община и подлежат на </a:t>
            </a:r>
            <a:r>
              <a:rPr lang="ru-RU" sz="2400" dirty="0" err="1"/>
              <a:t>обществено</a:t>
            </a:r>
            <a:r>
              <a:rPr lang="ru-RU" sz="2400" dirty="0"/>
              <a:t> </a:t>
            </a:r>
            <a:r>
              <a:rPr lang="ru-RU" sz="2400" dirty="0" err="1"/>
              <a:t>обсъждане</a:t>
            </a:r>
            <a:r>
              <a:rPr lang="ru-RU" sz="2400" dirty="0"/>
              <a:t> </a:t>
            </a:r>
            <a:r>
              <a:rPr lang="ru-RU" sz="2400" dirty="0" err="1"/>
              <a:t>преди</a:t>
            </a:r>
            <a:r>
              <a:rPr lang="ru-RU" sz="2400" dirty="0"/>
              <a:t> </a:t>
            </a:r>
            <a:r>
              <a:rPr lang="ru-RU" sz="2400" dirty="0" err="1"/>
              <a:t>внасянето</a:t>
            </a:r>
            <a:r>
              <a:rPr lang="ru-RU" sz="2400" dirty="0"/>
              <a:t> им в </a:t>
            </a:r>
            <a:r>
              <a:rPr lang="ru-RU" sz="2400" dirty="0" err="1"/>
              <a:t>експертните</a:t>
            </a:r>
            <a:r>
              <a:rPr lang="ru-RU" sz="2400" dirty="0"/>
              <a:t> </a:t>
            </a:r>
            <a:r>
              <a:rPr lang="ru-RU" sz="2400" dirty="0" err="1"/>
              <a:t>съвети</a:t>
            </a:r>
            <a:r>
              <a:rPr lang="ru-RU" sz="2400" dirty="0"/>
              <a:t> по устройство на </a:t>
            </a:r>
            <a:r>
              <a:rPr lang="ru-RU" sz="2400" dirty="0" err="1"/>
              <a:t>територията</a:t>
            </a:r>
            <a:r>
              <a:rPr lang="ru-RU" sz="2400" dirty="0"/>
              <a:t>. </a:t>
            </a:r>
            <a:r>
              <a:rPr lang="ru-RU" sz="2400" dirty="0" err="1"/>
              <a:t>Възложителят</a:t>
            </a:r>
            <a:r>
              <a:rPr lang="ru-RU" sz="2400" dirty="0"/>
              <a:t> на проекта </a:t>
            </a:r>
            <a:r>
              <a:rPr lang="ru-RU" sz="2400" dirty="0" err="1"/>
              <a:t>организира</a:t>
            </a:r>
            <a:r>
              <a:rPr lang="ru-RU" sz="2400" dirty="0"/>
              <a:t> и </a:t>
            </a:r>
            <a:r>
              <a:rPr lang="ru-RU" sz="2400" dirty="0" err="1"/>
              <a:t>провежда</a:t>
            </a:r>
            <a:r>
              <a:rPr lang="ru-RU" sz="2400" dirty="0"/>
              <a:t> </a:t>
            </a:r>
            <a:r>
              <a:rPr lang="ru-RU" sz="2400" dirty="0" err="1"/>
              <a:t>общественото</a:t>
            </a:r>
            <a:r>
              <a:rPr lang="ru-RU" sz="2400" dirty="0"/>
              <a:t> </a:t>
            </a:r>
            <a:r>
              <a:rPr lang="ru-RU" sz="2400" dirty="0" err="1"/>
              <a:t>обсъждане</a:t>
            </a:r>
            <a:r>
              <a:rPr lang="ru-RU" sz="2400" dirty="0"/>
              <a:t>, </a:t>
            </a:r>
            <a:r>
              <a:rPr lang="ru-RU" sz="2400" dirty="0" err="1"/>
              <a:t>като</a:t>
            </a:r>
            <a:r>
              <a:rPr lang="ru-RU" sz="2400" dirty="0"/>
              <a:t> </a:t>
            </a:r>
            <a:r>
              <a:rPr lang="ru-RU" sz="2400" dirty="0" err="1"/>
              <a:t>разгласява</a:t>
            </a:r>
            <a:r>
              <a:rPr lang="ru-RU" sz="2400" dirty="0"/>
              <a:t> </a:t>
            </a:r>
            <a:r>
              <a:rPr lang="ru-RU" sz="2400" dirty="0" err="1"/>
              <a:t>мястото</a:t>
            </a:r>
            <a:r>
              <a:rPr lang="ru-RU" sz="2400" dirty="0"/>
              <a:t>, </a:t>
            </a:r>
            <a:r>
              <a:rPr lang="ru-RU" sz="2400" dirty="0" err="1"/>
              <a:t>датата</a:t>
            </a:r>
            <a:r>
              <a:rPr lang="ru-RU" sz="2400" dirty="0"/>
              <a:t> и часа на </a:t>
            </a:r>
            <a:r>
              <a:rPr lang="ru-RU" sz="2400" dirty="0" err="1"/>
              <a:t>провеждане</a:t>
            </a:r>
            <a:r>
              <a:rPr lang="ru-RU" sz="2400" dirty="0"/>
              <a:t> с </a:t>
            </a:r>
            <a:r>
              <a:rPr lang="ru-RU" sz="2400" dirty="0" err="1"/>
              <a:t>обявление</a:t>
            </a:r>
            <a:r>
              <a:rPr lang="ru-RU" sz="2400" dirty="0"/>
              <a:t>, </a:t>
            </a:r>
            <a:r>
              <a:rPr lang="ru-RU" sz="2400" dirty="0" err="1"/>
              <a:t>което</a:t>
            </a:r>
            <a:r>
              <a:rPr lang="ru-RU" sz="2400" dirty="0"/>
              <a:t> се </a:t>
            </a:r>
            <a:r>
              <a:rPr lang="ru-RU" sz="2400" dirty="0" err="1"/>
              <a:t>поставя</a:t>
            </a:r>
            <a:r>
              <a:rPr lang="ru-RU" sz="2400" dirty="0"/>
              <a:t> на </a:t>
            </a:r>
            <a:r>
              <a:rPr lang="ru-RU" sz="2400" dirty="0" err="1"/>
              <a:t>определените</a:t>
            </a:r>
            <a:r>
              <a:rPr lang="ru-RU" sz="2400" dirty="0"/>
              <a:t> за </a:t>
            </a:r>
            <a:r>
              <a:rPr lang="ru-RU" sz="2400" dirty="0" err="1"/>
              <a:t>това</a:t>
            </a:r>
            <a:r>
              <a:rPr lang="ru-RU" sz="2400" dirty="0"/>
              <a:t> места в </a:t>
            </a:r>
            <a:r>
              <a:rPr lang="ru-RU" sz="2400" dirty="0" err="1"/>
              <a:t>сградата</a:t>
            </a:r>
            <a:r>
              <a:rPr lang="ru-RU" sz="2400" dirty="0"/>
              <a:t> на </a:t>
            </a:r>
            <a:r>
              <a:rPr lang="ru-RU" sz="2400" dirty="0" err="1"/>
              <a:t>общината</a:t>
            </a:r>
            <a:r>
              <a:rPr lang="ru-RU" sz="2400" dirty="0"/>
              <a:t>, района или </a:t>
            </a:r>
            <a:r>
              <a:rPr lang="ru-RU" sz="2400" dirty="0" err="1"/>
              <a:t>кметството</a:t>
            </a:r>
            <a:r>
              <a:rPr lang="ru-RU" sz="2400" dirty="0"/>
              <a:t>, </a:t>
            </a:r>
            <a:r>
              <a:rPr lang="ru-RU" sz="2400" dirty="0" err="1"/>
              <a:t>както</a:t>
            </a:r>
            <a:r>
              <a:rPr lang="ru-RU" sz="2400" dirty="0"/>
              <a:t> и на </a:t>
            </a:r>
            <a:r>
              <a:rPr lang="ru-RU" sz="2400" dirty="0" err="1"/>
              <a:t>други</a:t>
            </a:r>
            <a:r>
              <a:rPr lang="ru-RU" sz="2400" dirty="0"/>
              <a:t> </a:t>
            </a:r>
            <a:r>
              <a:rPr lang="ru-RU" sz="2400" dirty="0" err="1"/>
              <a:t>предварително</a:t>
            </a:r>
            <a:r>
              <a:rPr lang="ru-RU" sz="2400" dirty="0"/>
              <a:t> </a:t>
            </a:r>
            <a:r>
              <a:rPr lang="ru-RU" sz="2400" dirty="0" err="1"/>
              <a:t>оповестени</a:t>
            </a:r>
            <a:r>
              <a:rPr lang="ru-RU" sz="2400" dirty="0"/>
              <a:t> </a:t>
            </a:r>
            <a:r>
              <a:rPr lang="ru-RU" sz="2400" dirty="0" err="1"/>
              <a:t>обществено</a:t>
            </a:r>
            <a:r>
              <a:rPr lang="ru-RU" sz="2400" dirty="0"/>
              <a:t> </a:t>
            </a:r>
            <a:r>
              <a:rPr lang="ru-RU" sz="2400" dirty="0" err="1"/>
              <a:t>достъпни</a:t>
            </a:r>
            <a:r>
              <a:rPr lang="ru-RU" sz="2400" dirty="0"/>
              <a:t> места в </a:t>
            </a:r>
            <a:r>
              <a:rPr lang="ru-RU" sz="2400" dirty="0" err="1"/>
              <a:t>съответната</a:t>
            </a:r>
            <a:r>
              <a:rPr lang="ru-RU" sz="2400" dirty="0"/>
              <a:t> </a:t>
            </a:r>
            <a:r>
              <a:rPr lang="ru-RU" sz="2400" dirty="0" err="1"/>
              <a:t>територия</a:t>
            </a:r>
            <a:r>
              <a:rPr lang="ru-RU" sz="2400" dirty="0"/>
              <a:t> - предмет на плана, и се </a:t>
            </a:r>
            <a:r>
              <a:rPr lang="ru-RU" sz="2400" dirty="0" err="1"/>
              <a:t>публикува</a:t>
            </a:r>
            <a:r>
              <a:rPr lang="ru-RU" sz="2400" dirty="0"/>
              <a:t> на интернет </a:t>
            </a:r>
            <a:r>
              <a:rPr lang="ru-RU" sz="2400" dirty="0" err="1"/>
              <a:t>страницата</a:t>
            </a:r>
            <a:r>
              <a:rPr lang="ru-RU" sz="2400" dirty="0"/>
              <a:t> на </a:t>
            </a:r>
            <a:r>
              <a:rPr lang="ru-RU" sz="2400" dirty="0" err="1"/>
              <a:t>възложителя</a:t>
            </a:r>
            <a:r>
              <a:rPr lang="ru-RU" sz="2400" dirty="0"/>
              <a:t> и на </a:t>
            </a:r>
            <a:r>
              <a:rPr lang="ru-RU" sz="2400" dirty="0" err="1"/>
              <a:t>общината</a:t>
            </a:r>
            <a:r>
              <a:rPr lang="ru-RU" sz="2400" dirty="0"/>
              <a:t>, в един национален </a:t>
            </a:r>
            <a:r>
              <a:rPr lang="ru-RU" sz="2400" dirty="0" err="1"/>
              <a:t>всекидневник</a:t>
            </a:r>
            <a:r>
              <a:rPr lang="ru-RU" sz="2400" dirty="0"/>
              <a:t> и в един </a:t>
            </a:r>
            <a:r>
              <a:rPr lang="ru-RU" sz="2400" dirty="0" err="1"/>
              <a:t>местен</a:t>
            </a:r>
            <a:r>
              <a:rPr lang="ru-RU" sz="2400" dirty="0"/>
              <a:t> вестник. На </a:t>
            </a:r>
            <a:r>
              <a:rPr lang="ru-RU" sz="2400" dirty="0" err="1"/>
              <a:t>общественото</a:t>
            </a:r>
            <a:r>
              <a:rPr lang="ru-RU" sz="2400" dirty="0"/>
              <a:t> </a:t>
            </a:r>
            <a:r>
              <a:rPr lang="ru-RU" sz="2400" dirty="0" err="1"/>
              <a:t>обсъждане</a:t>
            </a:r>
            <a:r>
              <a:rPr lang="ru-RU" sz="2400" dirty="0"/>
              <a:t> се води </a:t>
            </a:r>
            <a:r>
              <a:rPr lang="ru-RU" sz="2400" dirty="0" err="1"/>
              <a:t>писмен</a:t>
            </a:r>
            <a:r>
              <a:rPr lang="ru-RU" sz="2400" dirty="0"/>
              <a:t> протокол, </a:t>
            </a:r>
            <a:r>
              <a:rPr lang="ru-RU" sz="2400" dirty="0" err="1"/>
              <a:t>който</a:t>
            </a:r>
            <a:r>
              <a:rPr lang="ru-RU" sz="2400" dirty="0"/>
              <a:t> се </a:t>
            </a:r>
            <a:r>
              <a:rPr lang="ru-RU" sz="2400" dirty="0" err="1"/>
              <a:t>прилага</a:t>
            </a:r>
            <a:r>
              <a:rPr lang="ru-RU" sz="2400" dirty="0"/>
              <a:t> </a:t>
            </a:r>
            <a:r>
              <a:rPr lang="ru-RU" sz="2400" dirty="0" err="1"/>
              <a:t>към</a:t>
            </a:r>
            <a:r>
              <a:rPr lang="ru-RU" sz="2400" dirty="0"/>
              <a:t> </a:t>
            </a:r>
            <a:r>
              <a:rPr lang="ru-RU" sz="2400" dirty="0" err="1"/>
              <a:t>документацията</a:t>
            </a:r>
            <a:r>
              <a:rPr lang="ru-RU" sz="2400" dirty="0"/>
              <a:t> за </a:t>
            </a:r>
            <a:r>
              <a:rPr lang="ru-RU" sz="2400" dirty="0" err="1"/>
              <a:t>експертния</a:t>
            </a:r>
            <a:r>
              <a:rPr lang="ru-RU" sz="2400" dirty="0"/>
              <a:t> </a:t>
            </a:r>
            <a:r>
              <a:rPr lang="ru-RU" sz="2400" dirty="0" err="1"/>
              <a:t>съвет</a:t>
            </a:r>
            <a:r>
              <a:rPr lang="ru-RU" sz="2400" dirty="0"/>
              <a:t> и за </a:t>
            </a:r>
            <a:r>
              <a:rPr lang="ru-RU" sz="2400" dirty="0" err="1"/>
              <a:t>общинския</a:t>
            </a:r>
            <a:r>
              <a:rPr lang="ru-RU" sz="2400" dirty="0"/>
              <a:t> </a:t>
            </a:r>
            <a:r>
              <a:rPr lang="ru-RU" sz="2400" dirty="0" err="1"/>
              <a:t>съвет</a:t>
            </a:r>
            <a:r>
              <a:rPr lang="ru-RU" sz="2400" dirty="0"/>
              <a:t>. В </a:t>
            </a:r>
            <a:r>
              <a:rPr lang="ru-RU" sz="2400" dirty="0" err="1"/>
              <a:t>градовете</a:t>
            </a:r>
            <a:r>
              <a:rPr lang="ru-RU" sz="2400" dirty="0"/>
              <a:t> с </a:t>
            </a:r>
            <a:r>
              <a:rPr lang="ru-RU" sz="2400" dirty="0" err="1"/>
              <a:t>районно</a:t>
            </a:r>
            <a:r>
              <a:rPr lang="ru-RU" sz="2400" dirty="0"/>
              <a:t> деление </a:t>
            </a:r>
            <a:r>
              <a:rPr lang="ru-RU" sz="2400" dirty="0" err="1"/>
              <a:t>обществени</a:t>
            </a:r>
            <a:r>
              <a:rPr lang="ru-RU" sz="2400" dirty="0"/>
              <a:t> </a:t>
            </a:r>
            <a:r>
              <a:rPr lang="ru-RU" sz="2400" dirty="0" err="1"/>
              <a:t>обсъждания</a:t>
            </a:r>
            <a:r>
              <a:rPr lang="ru-RU" sz="2400" dirty="0"/>
              <a:t> се </a:t>
            </a:r>
            <a:r>
              <a:rPr lang="ru-RU" sz="2400" dirty="0" err="1"/>
              <a:t>организират</a:t>
            </a:r>
            <a:r>
              <a:rPr lang="ru-RU" sz="2400" dirty="0"/>
              <a:t> </a:t>
            </a:r>
            <a:r>
              <a:rPr lang="ru-RU" sz="2400" dirty="0" err="1"/>
              <a:t>задължително</a:t>
            </a:r>
            <a:r>
              <a:rPr lang="ru-RU" sz="2400" dirty="0"/>
              <a:t> </a:t>
            </a:r>
            <a:r>
              <a:rPr lang="ru-RU" sz="2400" dirty="0" err="1"/>
              <a:t>във</a:t>
            </a:r>
            <a:r>
              <a:rPr lang="ru-RU" sz="2400" dirty="0"/>
              <a:t> </a:t>
            </a:r>
            <a:r>
              <a:rPr lang="ru-RU" sz="2400" dirty="0" err="1"/>
              <a:t>всички</a:t>
            </a:r>
            <a:r>
              <a:rPr lang="ru-RU" sz="2400" dirty="0"/>
              <a:t> </a:t>
            </a:r>
            <a:r>
              <a:rPr lang="ru-RU" sz="2400" dirty="0" err="1"/>
              <a:t>райони</a:t>
            </a:r>
            <a:r>
              <a:rPr lang="ru-RU" sz="2400" dirty="0"/>
              <a:t>. </a:t>
            </a:r>
            <a:r>
              <a:rPr lang="ru-RU" sz="2400" dirty="0" err="1"/>
              <a:t>Общественото</a:t>
            </a:r>
            <a:r>
              <a:rPr lang="ru-RU" sz="2400" dirty="0"/>
              <a:t> </a:t>
            </a:r>
            <a:r>
              <a:rPr lang="ru-RU" sz="2400" dirty="0" err="1"/>
              <a:t>обсъждане</a:t>
            </a:r>
            <a:r>
              <a:rPr lang="ru-RU" sz="2400" dirty="0"/>
              <a:t> се </a:t>
            </a:r>
            <a:r>
              <a:rPr lang="ru-RU" sz="2400" dirty="0" err="1"/>
              <a:t>съвместява</a:t>
            </a:r>
            <a:r>
              <a:rPr lang="ru-RU" sz="2400" dirty="0"/>
              <a:t> и е част от </a:t>
            </a:r>
            <a:r>
              <a:rPr lang="ru-RU" sz="2400" dirty="0" err="1"/>
              <a:t>процедурата</a:t>
            </a:r>
            <a:r>
              <a:rPr lang="ru-RU" sz="2400" dirty="0"/>
              <a:t> за </a:t>
            </a:r>
            <a:r>
              <a:rPr lang="ru-RU" sz="2400" dirty="0" err="1"/>
              <a:t>провеждане</a:t>
            </a:r>
            <a:r>
              <a:rPr lang="ru-RU" sz="2400" dirty="0"/>
              <a:t> на </a:t>
            </a:r>
            <a:r>
              <a:rPr lang="ru-RU" sz="2400" dirty="0" err="1"/>
              <a:t>консултации</a:t>
            </a:r>
            <a:r>
              <a:rPr lang="ru-RU" sz="2400" dirty="0"/>
              <a:t> по </a:t>
            </a:r>
            <a:r>
              <a:rPr lang="ru-RU" sz="2400" dirty="0" err="1"/>
              <a:t>екологичната</a:t>
            </a:r>
            <a:r>
              <a:rPr lang="ru-RU" sz="2400" dirty="0"/>
              <a:t> оценка и/или </a:t>
            </a:r>
            <a:r>
              <a:rPr lang="ru-RU" sz="2400" dirty="0" err="1"/>
              <a:t>оценката</a:t>
            </a:r>
            <a:r>
              <a:rPr lang="ru-RU" sz="2400" dirty="0"/>
              <a:t> за </a:t>
            </a:r>
            <a:r>
              <a:rPr lang="ru-RU" sz="2400" dirty="0" err="1"/>
              <a:t>съвместимост</a:t>
            </a:r>
            <a:r>
              <a:rPr lang="ru-RU" sz="2400" dirty="0"/>
              <a:t>, </a:t>
            </a:r>
            <a:r>
              <a:rPr lang="ru-RU" sz="2400" dirty="0" err="1"/>
              <a:t>които</a:t>
            </a:r>
            <a:r>
              <a:rPr lang="ru-RU" sz="2400" dirty="0"/>
              <a:t> </a:t>
            </a:r>
            <a:r>
              <a:rPr lang="ru-RU" sz="2400" dirty="0" err="1"/>
              <a:t>възложителят</a:t>
            </a:r>
            <a:r>
              <a:rPr lang="ru-RU" sz="2400" dirty="0"/>
              <a:t> на проекта </a:t>
            </a:r>
            <a:r>
              <a:rPr lang="ru-RU" sz="2400" dirty="0" err="1"/>
              <a:t>организира</a:t>
            </a:r>
            <a:r>
              <a:rPr lang="ru-RU" sz="2400" dirty="0"/>
              <a:t> и </a:t>
            </a:r>
            <a:r>
              <a:rPr lang="ru-RU" sz="2400" dirty="0" err="1"/>
              <a:t>провежда</a:t>
            </a:r>
            <a:r>
              <a:rPr lang="ru-RU" sz="2400" dirty="0"/>
              <a:t> по Закона за </a:t>
            </a:r>
            <a:r>
              <a:rPr lang="ru-RU" sz="2400" dirty="0" err="1"/>
              <a:t>опазване</a:t>
            </a:r>
            <a:r>
              <a:rPr lang="ru-RU" sz="2400" dirty="0"/>
              <a:t> на </a:t>
            </a:r>
            <a:r>
              <a:rPr lang="ru-RU" sz="2400" dirty="0" err="1"/>
              <a:t>околната</a:t>
            </a:r>
            <a:r>
              <a:rPr lang="ru-RU" sz="2400" dirty="0"/>
              <a:t> среда и/или Закона за </a:t>
            </a:r>
            <a:r>
              <a:rPr lang="ru-RU" sz="2400" dirty="0" err="1"/>
              <a:t>биологичното</a:t>
            </a:r>
            <a:r>
              <a:rPr lang="ru-RU" sz="2400" dirty="0"/>
              <a:t> разнообразие.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54813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84311" y="216132"/>
            <a:ext cx="10018713" cy="17373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ЗАГУБА НА ПРАВНО ДЕЙСТВИЕ НА РАЗРЕШЕНИЕТО ЗА СТРОЕЖ И ПРЕЗАВЕРКАТА МУ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72836" y="2011681"/>
            <a:ext cx="10856422" cy="46717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(5) </a:t>
            </a:r>
            <a:r>
              <a:rPr lang="ru-RU" b="1" dirty="0" err="1" smtClean="0"/>
              <a:t>Разрешението</a:t>
            </a:r>
            <a:r>
              <a:rPr lang="ru-RU" b="1" dirty="0" smtClean="0"/>
              <a:t> </a:t>
            </a:r>
            <a:r>
              <a:rPr lang="ru-RU" b="1" dirty="0"/>
              <a:t>за </a:t>
            </a:r>
            <a:r>
              <a:rPr lang="ru-RU" b="1" dirty="0" err="1"/>
              <a:t>строеж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да се презаверява само </a:t>
            </a:r>
            <a:r>
              <a:rPr lang="ru-RU" b="1" dirty="0" err="1"/>
              <a:t>веднъж</a:t>
            </a:r>
            <a:r>
              <a:rPr lang="ru-RU" b="1" dirty="0"/>
              <a:t> - за </a:t>
            </a:r>
            <a:r>
              <a:rPr lang="ru-RU" b="1" dirty="0" err="1"/>
              <a:t>подновяване</a:t>
            </a:r>
            <a:r>
              <a:rPr lang="ru-RU" b="1" dirty="0"/>
              <a:t> на срока за </a:t>
            </a:r>
            <a:r>
              <a:rPr lang="ru-RU" b="1" dirty="0" err="1"/>
              <a:t>започване</a:t>
            </a:r>
            <a:r>
              <a:rPr lang="ru-RU" b="1" dirty="0"/>
              <a:t> на </a:t>
            </a:r>
            <a:r>
              <a:rPr lang="ru-RU" b="1" dirty="0" err="1"/>
              <a:t>строежа</a:t>
            </a:r>
            <a:r>
              <a:rPr lang="ru-RU" b="1" dirty="0"/>
              <a:t> или за </a:t>
            </a:r>
            <a:r>
              <a:rPr lang="ru-RU" b="1" dirty="0" err="1"/>
              <a:t>подновяване</a:t>
            </a:r>
            <a:r>
              <a:rPr lang="ru-RU" b="1" dirty="0"/>
              <a:t> на срока за </a:t>
            </a:r>
            <a:r>
              <a:rPr lang="ru-RU" b="1" dirty="0" err="1"/>
              <a:t>завършване</a:t>
            </a:r>
            <a:r>
              <a:rPr lang="ru-RU" b="1" dirty="0"/>
              <a:t> на </a:t>
            </a:r>
            <a:r>
              <a:rPr lang="ru-RU" b="1" dirty="0" err="1"/>
              <a:t>строежа</a:t>
            </a:r>
            <a:r>
              <a:rPr lang="ru-RU" b="1" dirty="0"/>
              <a:t>. Презаверяването на </a:t>
            </a:r>
            <a:r>
              <a:rPr lang="ru-RU" b="1" dirty="0" err="1"/>
              <a:t>разрешението</a:t>
            </a:r>
            <a:r>
              <a:rPr lang="ru-RU" b="1" dirty="0"/>
              <a:t> е </a:t>
            </a:r>
            <a:r>
              <a:rPr lang="ru-RU" b="1" dirty="0" err="1"/>
              <a:t>административна</a:t>
            </a:r>
            <a:r>
              <a:rPr lang="ru-RU" b="1" dirty="0"/>
              <a:t> услуга, </a:t>
            </a:r>
            <a:r>
              <a:rPr lang="ru-RU" b="1" dirty="0" err="1"/>
              <a:t>която</a:t>
            </a:r>
            <a:r>
              <a:rPr lang="ru-RU" b="1" dirty="0"/>
              <a:t> се </a:t>
            </a:r>
            <a:r>
              <a:rPr lang="ru-RU" b="1" dirty="0" err="1"/>
              <a:t>извършва</a:t>
            </a:r>
            <a:r>
              <a:rPr lang="ru-RU" b="1" dirty="0"/>
              <a:t> </a:t>
            </a:r>
            <a:r>
              <a:rPr lang="ru-RU" b="1" dirty="0" err="1"/>
              <a:t>еднократно</a:t>
            </a:r>
            <a:r>
              <a:rPr lang="ru-RU" b="1" dirty="0"/>
              <a:t> чрез </a:t>
            </a:r>
            <a:r>
              <a:rPr lang="ru-RU" b="1" dirty="0" err="1"/>
              <a:t>вписване</a:t>
            </a:r>
            <a:r>
              <a:rPr lang="ru-RU" b="1" dirty="0"/>
              <a:t> </a:t>
            </a:r>
            <a:r>
              <a:rPr lang="ru-RU" b="1" dirty="0" err="1"/>
              <a:t>върху</a:t>
            </a:r>
            <a:r>
              <a:rPr lang="ru-RU" b="1" dirty="0"/>
              <a:t> </a:t>
            </a:r>
            <a:r>
              <a:rPr lang="ru-RU" b="1" dirty="0" err="1"/>
              <a:t>всички</a:t>
            </a:r>
            <a:r>
              <a:rPr lang="ru-RU" b="1" dirty="0"/>
              <a:t> </a:t>
            </a:r>
            <a:r>
              <a:rPr lang="ru-RU" b="1" dirty="0" err="1"/>
              <a:t>екземпляри</a:t>
            </a:r>
            <a:r>
              <a:rPr lang="ru-RU" b="1" dirty="0"/>
              <a:t> на </a:t>
            </a:r>
            <a:r>
              <a:rPr lang="ru-RU" b="1" dirty="0" err="1"/>
              <a:t>издаденото</a:t>
            </a:r>
            <a:r>
              <a:rPr lang="ru-RU" b="1" dirty="0"/>
              <a:t> разрешение за </a:t>
            </a:r>
            <a:r>
              <a:rPr lang="ru-RU" b="1" dirty="0" err="1"/>
              <a:t>строеж</a:t>
            </a:r>
            <a:r>
              <a:rPr lang="ru-RU" b="1" dirty="0"/>
              <a:t>.</a:t>
            </a:r>
          </a:p>
          <a:p>
            <a:pPr algn="just"/>
            <a:r>
              <a:rPr lang="ru-RU" b="1" dirty="0"/>
              <a:t>(6) </a:t>
            </a:r>
            <a:r>
              <a:rPr lang="ru-RU" b="1" dirty="0" smtClean="0"/>
              <a:t>Презаверяването </a:t>
            </a:r>
            <a:r>
              <a:rPr lang="ru-RU" b="1" dirty="0"/>
              <a:t>на </a:t>
            </a:r>
            <a:r>
              <a:rPr lang="ru-RU" b="1" dirty="0" err="1"/>
              <a:t>разрешението</a:t>
            </a:r>
            <a:r>
              <a:rPr lang="ru-RU" b="1" dirty="0"/>
              <a:t> за </a:t>
            </a:r>
            <a:r>
              <a:rPr lang="ru-RU" b="1" dirty="0" err="1"/>
              <a:t>строеж</a:t>
            </a:r>
            <a:r>
              <a:rPr lang="ru-RU" b="1" dirty="0"/>
              <a:t> в </a:t>
            </a:r>
            <a:r>
              <a:rPr lang="ru-RU" b="1" dirty="0" err="1"/>
              <a:t>случаите</a:t>
            </a:r>
            <a:r>
              <a:rPr lang="ru-RU" b="1" dirty="0"/>
              <a:t> по ал. 2, т. 1 </a:t>
            </a:r>
            <a:r>
              <a:rPr lang="ru-RU" b="1" dirty="0" err="1"/>
              <a:t>подновява</a:t>
            </a:r>
            <a:r>
              <a:rPr lang="ru-RU" b="1" dirty="0"/>
              <a:t> срока за </a:t>
            </a:r>
            <a:r>
              <a:rPr lang="ru-RU" b="1" dirty="0" err="1"/>
              <a:t>започване</a:t>
            </a:r>
            <a:r>
              <a:rPr lang="ru-RU" b="1" dirty="0"/>
              <a:t> на </a:t>
            </a:r>
            <a:r>
              <a:rPr lang="ru-RU" b="1" dirty="0" err="1"/>
              <a:t>строителството</a:t>
            </a:r>
            <a:r>
              <a:rPr lang="ru-RU" b="1" dirty="0"/>
              <a:t>, а презаверяването на </a:t>
            </a:r>
            <a:r>
              <a:rPr lang="ru-RU" b="1" dirty="0" err="1"/>
              <a:t>разрешението</a:t>
            </a:r>
            <a:r>
              <a:rPr lang="ru-RU" b="1" dirty="0"/>
              <a:t> за </a:t>
            </a:r>
            <a:r>
              <a:rPr lang="ru-RU" b="1" dirty="0" err="1"/>
              <a:t>строеж</a:t>
            </a:r>
            <a:r>
              <a:rPr lang="ru-RU" b="1" dirty="0"/>
              <a:t> в </a:t>
            </a:r>
            <a:r>
              <a:rPr lang="ru-RU" b="1" dirty="0" err="1"/>
              <a:t>случаите</a:t>
            </a:r>
            <a:r>
              <a:rPr lang="ru-RU" b="1" dirty="0"/>
              <a:t> по т. 2 и 3 </a:t>
            </a:r>
            <a:r>
              <a:rPr lang="ru-RU" b="1" dirty="0" err="1"/>
              <a:t>подновява</a:t>
            </a:r>
            <a:r>
              <a:rPr lang="ru-RU" b="1" dirty="0"/>
              <a:t> срока за </a:t>
            </a:r>
            <a:r>
              <a:rPr lang="ru-RU" b="1" dirty="0" err="1"/>
              <a:t>завършване</a:t>
            </a:r>
            <a:r>
              <a:rPr lang="ru-RU" b="1" dirty="0"/>
              <a:t> на </a:t>
            </a:r>
            <a:r>
              <a:rPr lang="ru-RU" b="1" dirty="0" err="1"/>
              <a:t>строителството</a:t>
            </a:r>
            <a:r>
              <a:rPr lang="ru-RU" b="1" dirty="0"/>
              <a:t>.</a:t>
            </a:r>
          </a:p>
          <a:p>
            <a:pPr algn="just"/>
            <a:r>
              <a:rPr lang="ru-RU" b="1" dirty="0"/>
              <a:t>(7) </a:t>
            </a:r>
            <a:r>
              <a:rPr lang="ru-RU" b="1" dirty="0" smtClean="0"/>
              <a:t>В </a:t>
            </a:r>
            <a:r>
              <a:rPr lang="ru-RU" b="1" dirty="0" err="1"/>
              <a:t>случаите</a:t>
            </a:r>
            <a:r>
              <a:rPr lang="ru-RU" b="1" dirty="0"/>
              <a:t> по ал. 2, т. 1 презаверяването се </a:t>
            </a:r>
            <a:r>
              <a:rPr lang="ru-RU" b="1" dirty="0" err="1"/>
              <a:t>извършва</a:t>
            </a:r>
            <a:r>
              <a:rPr lang="ru-RU" b="1" dirty="0"/>
              <a:t> след </a:t>
            </a:r>
            <a:r>
              <a:rPr lang="ru-RU" b="1" dirty="0" err="1"/>
              <a:t>служебна</a:t>
            </a:r>
            <a:r>
              <a:rPr lang="ru-RU" b="1" dirty="0"/>
              <a:t> проверка за </a:t>
            </a:r>
            <a:r>
              <a:rPr lang="ru-RU" b="1" dirty="0" err="1"/>
              <a:t>съответствие</a:t>
            </a:r>
            <a:r>
              <a:rPr lang="ru-RU" b="1" dirty="0"/>
              <a:t> с </a:t>
            </a:r>
            <a:r>
              <a:rPr lang="ru-RU" b="1" dirty="0" err="1"/>
              <a:t>предвижданията</a:t>
            </a:r>
            <a:r>
              <a:rPr lang="ru-RU" b="1" dirty="0"/>
              <a:t> на </a:t>
            </a:r>
            <a:r>
              <a:rPr lang="ru-RU" b="1" dirty="0" err="1"/>
              <a:t>действащия</a:t>
            </a:r>
            <a:r>
              <a:rPr lang="ru-RU" b="1" dirty="0"/>
              <a:t> подробен </a:t>
            </a:r>
            <a:r>
              <a:rPr lang="ru-RU" b="1" dirty="0" err="1"/>
              <a:t>устройствен</a:t>
            </a:r>
            <a:r>
              <a:rPr lang="ru-RU" b="1" dirty="0"/>
              <a:t> план, </a:t>
            </a:r>
            <a:r>
              <a:rPr lang="ru-RU" b="1" dirty="0" err="1"/>
              <a:t>както</a:t>
            </a:r>
            <a:r>
              <a:rPr lang="ru-RU" b="1" dirty="0"/>
              <a:t> и с </a:t>
            </a:r>
            <a:r>
              <a:rPr lang="ru-RU" b="1" dirty="0" err="1"/>
              <a:t>изискванията</a:t>
            </a:r>
            <a:r>
              <a:rPr lang="ru-RU" b="1" dirty="0"/>
              <a:t> на влезли в сила </a:t>
            </a:r>
            <a:r>
              <a:rPr lang="ru-RU" b="1" dirty="0" err="1"/>
              <a:t>административни</a:t>
            </a:r>
            <a:r>
              <a:rPr lang="ru-RU" b="1" dirty="0"/>
              <a:t> </a:t>
            </a:r>
            <a:r>
              <a:rPr lang="ru-RU" b="1" dirty="0" err="1"/>
              <a:t>актове</a:t>
            </a:r>
            <a:r>
              <a:rPr lang="ru-RU" b="1" dirty="0"/>
              <a:t> по Закона за </a:t>
            </a:r>
            <a:r>
              <a:rPr lang="ru-RU" b="1" dirty="0" err="1"/>
              <a:t>опазване</a:t>
            </a:r>
            <a:r>
              <a:rPr lang="ru-RU" b="1" dirty="0"/>
              <a:t> на </a:t>
            </a:r>
            <a:r>
              <a:rPr lang="ru-RU" b="1" dirty="0" err="1"/>
              <a:t>околната</a:t>
            </a:r>
            <a:r>
              <a:rPr lang="ru-RU" b="1" dirty="0"/>
              <a:t> среда, Закона за </a:t>
            </a:r>
            <a:r>
              <a:rPr lang="ru-RU" b="1" dirty="0" err="1"/>
              <a:t>биологичното</a:t>
            </a:r>
            <a:r>
              <a:rPr lang="ru-RU" b="1" dirty="0"/>
              <a:t> разнообразие, Закона за </a:t>
            </a:r>
            <a:r>
              <a:rPr lang="ru-RU" b="1" dirty="0" err="1"/>
              <a:t>културното</a:t>
            </a:r>
            <a:r>
              <a:rPr lang="ru-RU" b="1" dirty="0"/>
              <a:t> наследство или друг </a:t>
            </a:r>
            <a:r>
              <a:rPr lang="ru-RU" b="1" dirty="0" err="1"/>
              <a:t>специален</a:t>
            </a:r>
            <a:r>
              <a:rPr lang="ru-RU" b="1" dirty="0"/>
              <a:t> закон, </a:t>
            </a:r>
            <a:r>
              <a:rPr lang="ru-RU" b="1" dirty="0" err="1"/>
              <a:t>които</a:t>
            </a:r>
            <a:r>
              <a:rPr lang="ru-RU" b="1" dirty="0"/>
              <a:t> в </a:t>
            </a:r>
            <a:r>
              <a:rPr lang="ru-RU" b="1" dirty="0" err="1"/>
              <a:t>зависимост</a:t>
            </a:r>
            <a:r>
              <a:rPr lang="ru-RU" b="1" dirty="0"/>
              <a:t> от вида и </a:t>
            </a:r>
            <a:r>
              <a:rPr lang="ru-RU" b="1" dirty="0" err="1"/>
              <a:t>големината</a:t>
            </a:r>
            <a:r>
              <a:rPr lang="ru-RU" b="1" dirty="0"/>
              <a:t> на </a:t>
            </a:r>
            <a:r>
              <a:rPr lang="ru-RU" b="1" dirty="0" err="1"/>
              <a:t>строежа</a:t>
            </a:r>
            <a:r>
              <a:rPr lang="ru-RU" b="1" dirty="0"/>
              <a:t> </a:t>
            </a:r>
            <a:r>
              <a:rPr lang="ru-RU" b="1" dirty="0" err="1"/>
              <a:t>са</a:t>
            </a:r>
            <a:r>
              <a:rPr lang="ru-RU" b="1" dirty="0"/>
              <a:t> необходимо условие за </a:t>
            </a:r>
            <a:r>
              <a:rPr lang="ru-RU" b="1" dirty="0" err="1"/>
              <a:t>разрешаване</a:t>
            </a:r>
            <a:r>
              <a:rPr lang="ru-RU" b="1" dirty="0"/>
              <a:t> на </a:t>
            </a:r>
            <a:r>
              <a:rPr lang="ru-RU" b="1" dirty="0" err="1"/>
              <a:t>строителството</a:t>
            </a:r>
            <a:r>
              <a:rPr lang="ru-RU" b="1" dirty="0"/>
              <a:t>.</a:t>
            </a:r>
          </a:p>
          <a:p>
            <a:pPr algn="just"/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5957856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84311" y="216132"/>
            <a:ext cx="10018713" cy="1512915"/>
          </a:xfrm>
        </p:spPr>
        <p:txBody>
          <a:bodyPr>
            <a:normAutofit fontScale="90000"/>
          </a:bodyPr>
          <a:lstStyle/>
          <a:p>
            <a:r>
              <a:rPr lang="ru-RU" dirty="0"/>
              <a:t>ЗАГУБА НА ПРАВНО ДЕЙСТВИЕ НА РАЗРЕШЕНИЕТО ЗА СТРОЕЖ И ПРЕЗАВЕРКАТА МУ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9585" y="1953491"/>
            <a:ext cx="10989425" cy="4688378"/>
          </a:xfrm>
        </p:spPr>
        <p:txBody>
          <a:bodyPr/>
          <a:lstStyle/>
          <a:p>
            <a:pPr algn="just"/>
            <a:r>
              <a:rPr lang="ru-RU" b="1" dirty="0"/>
              <a:t>(9) </a:t>
            </a:r>
            <a:r>
              <a:rPr lang="ru-RU" b="1" dirty="0" smtClean="0"/>
              <a:t>Презавереното </a:t>
            </a:r>
            <a:r>
              <a:rPr lang="ru-RU" b="1" dirty="0"/>
              <a:t>разрешение за </a:t>
            </a:r>
            <a:r>
              <a:rPr lang="ru-RU" b="1" dirty="0" err="1"/>
              <a:t>строеж</a:t>
            </a:r>
            <a:r>
              <a:rPr lang="ru-RU" b="1" dirty="0"/>
              <a:t> губи </a:t>
            </a:r>
            <a:r>
              <a:rPr lang="ru-RU" b="1" dirty="0" err="1"/>
              <a:t>правно</a:t>
            </a:r>
            <a:r>
              <a:rPr lang="ru-RU" b="1" dirty="0"/>
              <a:t> действие след </a:t>
            </a:r>
            <a:r>
              <a:rPr lang="ru-RU" b="1" dirty="0" err="1"/>
              <a:t>изтичането</a:t>
            </a:r>
            <a:r>
              <a:rPr lang="ru-RU" b="1" dirty="0"/>
              <a:t> на срока, за </a:t>
            </a:r>
            <a:r>
              <a:rPr lang="ru-RU" b="1" dirty="0" err="1"/>
              <a:t>който</a:t>
            </a:r>
            <a:r>
              <a:rPr lang="ru-RU" b="1" dirty="0"/>
              <a:t> е презаверено, </a:t>
            </a:r>
            <a:r>
              <a:rPr lang="ru-RU" b="1" dirty="0" err="1"/>
              <a:t>ако</a:t>
            </a:r>
            <a:r>
              <a:rPr lang="ru-RU" b="1" dirty="0"/>
              <a:t> не е </a:t>
            </a:r>
            <a:r>
              <a:rPr lang="ru-RU" b="1" dirty="0" err="1"/>
              <a:t>започнато</a:t>
            </a:r>
            <a:r>
              <a:rPr lang="ru-RU" b="1" dirty="0"/>
              <a:t> или </a:t>
            </a:r>
            <a:r>
              <a:rPr lang="ru-RU" b="1" dirty="0" err="1"/>
              <a:t>съответно</a:t>
            </a:r>
            <a:r>
              <a:rPr lang="ru-RU" b="1" dirty="0"/>
              <a:t> не е </a:t>
            </a:r>
            <a:r>
              <a:rPr lang="ru-RU" b="1" dirty="0" err="1"/>
              <a:t>завършено</a:t>
            </a:r>
            <a:r>
              <a:rPr lang="ru-RU" b="1" dirty="0"/>
              <a:t> </a:t>
            </a:r>
            <a:r>
              <a:rPr lang="ru-RU" b="1" dirty="0" err="1"/>
              <a:t>строителството</a:t>
            </a:r>
            <a:r>
              <a:rPr lang="ru-RU" b="1" dirty="0"/>
              <a:t>.</a:t>
            </a:r>
          </a:p>
          <a:p>
            <a:pPr algn="just"/>
            <a:r>
              <a:rPr lang="ru-RU" b="1" dirty="0"/>
              <a:t>(10) </a:t>
            </a:r>
            <a:r>
              <a:rPr lang="ru-RU" b="1" dirty="0" err="1" smtClean="0"/>
              <a:t>Одобреният</a:t>
            </a:r>
            <a:r>
              <a:rPr lang="ru-RU" b="1" dirty="0" smtClean="0"/>
              <a:t> </a:t>
            </a:r>
            <a:r>
              <a:rPr lang="ru-RU" b="1" dirty="0" err="1"/>
              <a:t>инвестиционен</a:t>
            </a:r>
            <a:r>
              <a:rPr lang="ru-RU" b="1" dirty="0"/>
              <a:t> проект губи </a:t>
            </a:r>
            <a:r>
              <a:rPr lang="ru-RU" b="1" dirty="0" err="1"/>
              <a:t>правно</a:t>
            </a:r>
            <a:r>
              <a:rPr lang="ru-RU" b="1" dirty="0"/>
              <a:t> действие, </a:t>
            </a:r>
            <a:r>
              <a:rPr lang="ru-RU" b="1" dirty="0" err="1"/>
              <a:t>ако</a:t>
            </a:r>
            <a:r>
              <a:rPr lang="ru-RU" b="1" dirty="0"/>
              <a:t> </a:t>
            </a:r>
            <a:r>
              <a:rPr lang="ru-RU" b="1" dirty="0" err="1"/>
              <a:t>разрешението</a:t>
            </a:r>
            <a:r>
              <a:rPr lang="ru-RU" b="1" dirty="0"/>
              <a:t> за </a:t>
            </a:r>
            <a:r>
              <a:rPr lang="ru-RU" b="1" dirty="0" err="1"/>
              <a:t>строеж</a:t>
            </a:r>
            <a:r>
              <a:rPr lang="ru-RU" b="1" dirty="0"/>
              <a:t> не </a:t>
            </a:r>
            <a:r>
              <a:rPr lang="ru-RU" b="1" dirty="0" err="1"/>
              <a:t>бъде</a:t>
            </a:r>
            <a:r>
              <a:rPr lang="ru-RU" b="1" dirty="0"/>
              <a:t> презаверено, </a:t>
            </a:r>
            <a:r>
              <a:rPr lang="ru-RU" b="1" dirty="0" err="1"/>
              <a:t>както</a:t>
            </a:r>
            <a:r>
              <a:rPr lang="ru-RU" b="1" dirty="0"/>
              <a:t> и </a:t>
            </a:r>
            <a:r>
              <a:rPr lang="ru-RU" b="1" dirty="0" err="1"/>
              <a:t>когато</a:t>
            </a:r>
            <a:r>
              <a:rPr lang="ru-RU" b="1" dirty="0"/>
              <a:t> презавереното разрешение за </a:t>
            </a:r>
            <a:r>
              <a:rPr lang="ru-RU" b="1" dirty="0" err="1"/>
              <a:t>строеж</a:t>
            </a:r>
            <a:r>
              <a:rPr lang="ru-RU" b="1" dirty="0"/>
              <a:t> е загубило </a:t>
            </a:r>
            <a:r>
              <a:rPr lang="ru-RU" b="1" dirty="0" err="1"/>
              <a:t>правно</a:t>
            </a:r>
            <a:r>
              <a:rPr lang="ru-RU" b="1" dirty="0"/>
              <a:t> действие.</a:t>
            </a:r>
          </a:p>
          <a:p>
            <a:pPr algn="just"/>
            <a:r>
              <a:rPr lang="ru-RU" dirty="0"/>
              <a:t>(11) </a:t>
            </a:r>
            <a:r>
              <a:rPr lang="ru-RU" dirty="0" err="1" smtClean="0"/>
              <a:t>Отказът</a:t>
            </a:r>
            <a:r>
              <a:rPr lang="ru-RU" dirty="0" smtClean="0"/>
              <a:t> </a:t>
            </a:r>
            <a:r>
              <a:rPr lang="ru-RU" dirty="0"/>
              <a:t>за презаверка на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съобщава</a:t>
            </a:r>
            <a:r>
              <a:rPr lang="ru-RU" dirty="0"/>
              <a:t> по </a:t>
            </a:r>
            <a:r>
              <a:rPr lang="ru-RU" dirty="0" err="1"/>
              <a:t>реда</a:t>
            </a:r>
            <a:r>
              <a:rPr lang="ru-RU" dirty="0"/>
              <a:t> на Административнопроцесуалния кодекс на </a:t>
            </a:r>
            <a:r>
              <a:rPr lang="ru-RU" dirty="0" err="1"/>
              <a:t>заинтересуваните</a:t>
            </a:r>
            <a:r>
              <a:rPr lang="ru-RU" dirty="0"/>
              <a:t> лица по чл. 149, ал. 2 и подлежи на </a:t>
            </a:r>
            <a:r>
              <a:rPr lang="ru-RU" dirty="0" err="1"/>
              <a:t>обжалване</a:t>
            </a:r>
            <a:r>
              <a:rPr lang="ru-RU" dirty="0"/>
              <a:t> по </a:t>
            </a:r>
            <a:r>
              <a:rPr lang="ru-RU" dirty="0" err="1"/>
              <a:t>реда</a:t>
            </a:r>
            <a:r>
              <a:rPr lang="ru-RU" dirty="0"/>
              <a:t> на чл. 215 в 14-дневен срок от </a:t>
            </a:r>
            <a:r>
              <a:rPr lang="ru-RU" dirty="0" err="1"/>
              <a:t>съобщаването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779200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39338" y="440575"/>
            <a:ext cx="10723417" cy="814648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РАЗРЕШАВАНЕ НА СТРОИТЕЛСТВО ПО ЧЛ.154 ЗУТ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72836" y="1512916"/>
            <a:ext cx="10889673" cy="513726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600" dirty="0"/>
              <a:t>Чл. 154. </a:t>
            </a:r>
            <a:r>
              <a:rPr lang="ru-RU" sz="2600" dirty="0" smtClean="0"/>
              <a:t>(1</a:t>
            </a:r>
            <a:r>
              <a:rPr lang="ru-RU" sz="2600" dirty="0"/>
              <a:t>) </a:t>
            </a:r>
            <a:r>
              <a:rPr lang="ru-RU" sz="2600" dirty="0" smtClean="0"/>
              <a:t>При </a:t>
            </a:r>
            <a:r>
              <a:rPr lang="ru-RU" sz="2600" dirty="0" err="1"/>
              <a:t>промяна</a:t>
            </a:r>
            <a:r>
              <a:rPr lang="ru-RU" sz="2600" dirty="0"/>
              <a:t> на </a:t>
            </a:r>
            <a:r>
              <a:rPr lang="ru-RU" sz="2600" dirty="0" err="1"/>
              <a:t>инвестиционните</a:t>
            </a:r>
            <a:r>
              <a:rPr lang="ru-RU" sz="2600" dirty="0"/>
              <a:t> намерения след </a:t>
            </a:r>
            <a:r>
              <a:rPr lang="ru-RU" sz="2600" dirty="0" err="1"/>
              <a:t>издаване</a:t>
            </a:r>
            <a:r>
              <a:rPr lang="ru-RU" sz="2600" dirty="0"/>
              <a:t> на </a:t>
            </a:r>
            <a:r>
              <a:rPr lang="ru-RU" sz="2600" dirty="0" err="1"/>
              <a:t>разрешението</a:t>
            </a:r>
            <a:r>
              <a:rPr lang="ru-RU" sz="2600" dirty="0"/>
              <a:t> за </a:t>
            </a:r>
            <a:r>
              <a:rPr lang="ru-RU" sz="2600" dirty="0" err="1"/>
              <a:t>строеж</a:t>
            </a:r>
            <a:r>
              <a:rPr lang="ru-RU" sz="2600" dirty="0"/>
              <a:t> се </a:t>
            </a:r>
            <a:r>
              <a:rPr lang="ru-RU" sz="2600" dirty="0" err="1"/>
              <a:t>допускат</a:t>
            </a:r>
            <a:r>
              <a:rPr lang="ru-RU" sz="2600" dirty="0"/>
              <a:t> само </a:t>
            </a:r>
            <a:r>
              <a:rPr lang="ru-RU" sz="2600" dirty="0" err="1"/>
              <a:t>несъществени</a:t>
            </a:r>
            <a:r>
              <a:rPr lang="ru-RU" sz="2600" dirty="0"/>
              <a:t> отклонения от одобрения </a:t>
            </a:r>
            <a:r>
              <a:rPr lang="ru-RU" sz="2600" dirty="0" err="1"/>
              <a:t>инвестиционен</a:t>
            </a:r>
            <a:r>
              <a:rPr lang="ru-RU" sz="2600" dirty="0"/>
              <a:t> проект</a:t>
            </a:r>
            <a:r>
              <a:rPr lang="ru-RU" sz="2600" dirty="0" smtClean="0"/>
              <a:t>. </a:t>
            </a:r>
            <a:r>
              <a:rPr lang="ru-RU" sz="2600" b="1" i="1" dirty="0" smtClean="0"/>
              <a:t>Вече не е </a:t>
            </a:r>
            <a:r>
              <a:rPr lang="ru-RU" sz="2600" b="1" i="1" dirty="0" err="1" smtClean="0"/>
              <a:t>неободимо</a:t>
            </a:r>
            <a:r>
              <a:rPr lang="ru-RU" sz="2600" b="1" i="1" dirty="0" smtClean="0"/>
              <a:t> </a:t>
            </a:r>
            <a:r>
              <a:rPr lang="ru-RU" sz="2600" b="1" i="1" dirty="0" err="1" smtClean="0"/>
              <a:t>съгласуване</a:t>
            </a:r>
            <a:r>
              <a:rPr lang="ru-RU" sz="2600" b="1" i="1" dirty="0" smtClean="0"/>
              <a:t> с </a:t>
            </a:r>
            <a:r>
              <a:rPr lang="ru-RU" sz="2600" b="1" i="1" dirty="0" err="1" smtClean="0"/>
              <a:t>водещия</a:t>
            </a:r>
            <a:r>
              <a:rPr lang="ru-RU" sz="2600" b="1" i="1" dirty="0" smtClean="0"/>
              <a:t> проектант.</a:t>
            </a:r>
            <a:endParaRPr lang="ru-RU" sz="2600" b="1" i="1" dirty="0"/>
          </a:p>
          <a:p>
            <a:pPr algn="just"/>
            <a:r>
              <a:rPr lang="ru-RU" sz="2600" dirty="0"/>
              <a:t>(2) </a:t>
            </a:r>
            <a:r>
              <a:rPr lang="ru-RU" sz="2600" dirty="0" err="1"/>
              <a:t>Съществени</a:t>
            </a:r>
            <a:r>
              <a:rPr lang="ru-RU" sz="2600" dirty="0"/>
              <a:t> отклонения от одобрения </a:t>
            </a:r>
            <a:r>
              <a:rPr lang="ru-RU" sz="2600" dirty="0" err="1"/>
              <a:t>инвестиционен</a:t>
            </a:r>
            <a:r>
              <a:rPr lang="ru-RU" sz="2600" dirty="0"/>
              <a:t> проект </a:t>
            </a:r>
            <a:r>
              <a:rPr lang="ru-RU" sz="2600" dirty="0" err="1"/>
              <a:t>са</a:t>
            </a:r>
            <a:r>
              <a:rPr lang="ru-RU" sz="2600" dirty="0"/>
              <a:t> </a:t>
            </a:r>
            <a:r>
              <a:rPr lang="ru-RU" sz="2600" dirty="0" err="1"/>
              <a:t>отклоненията</a:t>
            </a:r>
            <a:r>
              <a:rPr lang="ru-RU" sz="2600" dirty="0"/>
              <a:t>, </a:t>
            </a:r>
            <a:r>
              <a:rPr lang="ru-RU" sz="2600" dirty="0" err="1"/>
              <a:t>които</a:t>
            </a:r>
            <a:r>
              <a:rPr lang="ru-RU" sz="2600" dirty="0"/>
              <a:t>:</a:t>
            </a:r>
          </a:p>
          <a:p>
            <a:pPr algn="just"/>
            <a:r>
              <a:rPr lang="ru-RU" sz="2600" dirty="0"/>
              <a:t>1. </a:t>
            </a:r>
            <a:r>
              <a:rPr lang="ru-RU" sz="2600" dirty="0" err="1"/>
              <a:t>нарушават</a:t>
            </a:r>
            <a:r>
              <a:rPr lang="ru-RU" sz="2600" dirty="0"/>
              <a:t> </a:t>
            </a:r>
            <a:r>
              <a:rPr lang="ru-RU" sz="2600" dirty="0" err="1"/>
              <a:t>предвижданията</a:t>
            </a:r>
            <a:r>
              <a:rPr lang="ru-RU" sz="2600" dirty="0"/>
              <a:t> на </a:t>
            </a:r>
            <a:r>
              <a:rPr lang="ru-RU" sz="2600" dirty="0" err="1"/>
              <a:t>действащия</a:t>
            </a:r>
            <a:r>
              <a:rPr lang="ru-RU" sz="2600" dirty="0"/>
              <a:t> подробен </a:t>
            </a:r>
            <a:r>
              <a:rPr lang="ru-RU" sz="2600" dirty="0" err="1"/>
              <a:t>устройствен</a:t>
            </a:r>
            <a:r>
              <a:rPr lang="ru-RU" sz="2600" dirty="0"/>
              <a:t> план;</a:t>
            </a:r>
          </a:p>
          <a:p>
            <a:pPr algn="just"/>
            <a:r>
              <a:rPr lang="ru-RU" sz="2600" dirty="0"/>
              <a:t>2. </a:t>
            </a:r>
            <a:r>
              <a:rPr lang="ru-RU" sz="2600" dirty="0" err="1"/>
              <a:t>нарушават</a:t>
            </a:r>
            <a:r>
              <a:rPr lang="ru-RU" sz="2600" dirty="0"/>
              <a:t> </a:t>
            </a:r>
            <a:r>
              <a:rPr lang="ru-RU" sz="2600" dirty="0" err="1"/>
              <a:t>изискванията</a:t>
            </a:r>
            <a:r>
              <a:rPr lang="ru-RU" sz="2600" dirty="0"/>
              <a:t> за </a:t>
            </a:r>
            <a:r>
              <a:rPr lang="ru-RU" sz="2600" dirty="0" err="1"/>
              <a:t>строителство</a:t>
            </a:r>
            <a:r>
              <a:rPr lang="ru-RU" sz="2600" dirty="0"/>
              <a:t> в </a:t>
            </a:r>
            <a:r>
              <a:rPr lang="ru-RU" sz="2600" dirty="0" err="1"/>
              <a:t>територии</a:t>
            </a:r>
            <a:r>
              <a:rPr lang="ru-RU" sz="2600" dirty="0"/>
              <a:t> с </a:t>
            </a:r>
            <a:r>
              <a:rPr lang="ru-RU" sz="2600" dirty="0" err="1"/>
              <a:t>особена</a:t>
            </a:r>
            <a:r>
              <a:rPr lang="ru-RU" sz="2600" dirty="0"/>
              <a:t> териториалноустройствена защита или в </a:t>
            </a:r>
            <a:r>
              <a:rPr lang="ru-RU" sz="2600" dirty="0" err="1"/>
              <a:t>територии</a:t>
            </a:r>
            <a:r>
              <a:rPr lang="ru-RU" sz="2600" dirty="0"/>
              <a:t> с режим на </a:t>
            </a:r>
            <a:r>
              <a:rPr lang="ru-RU" sz="2600" dirty="0" err="1"/>
              <a:t>превантивна</a:t>
            </a:r>
            <a:r>
              <a:rPr lang="ru-RU" sz="2600" dirty="0"/>
              <a:t> </a:t>
            </a:r>
            <a:r>
              <a:rPr lang="ru-RU" sz="2600" dirty="0" err="1"/>
              <a:t>устройствена</a:t>
            </a:r>
            <a:r>
              <a:rPr lang="ru-RU" sz="2600" dirty="0"/>
              <a:t> защита;</a:t>
            </a:r>
          </a:p>
          <a:p>
            <a:pPr algn="just"/>
            <a:r>
              <a:rPr lang="ru-RU" sz="2600" dirty="0"/>
              <a:t>3. </a:t>
            </a:r>
            <a:r>
              <a:rPr lang="ru-RU" sz="2600" dirty="0" err="1"/>
              <a:t>са</a:t>
            </a:r>
            <a:r>
              <a:rPr lang="ru-RU" sz="2600" dirty="0"/>
              <a:t> </a:t>
            </a:r>
            <a:r>
              <a:rPr lang="ru-RU" sz="2600" dirty="0" err="1"/>
              <a:t>несъвместими</a:t>
            </a:r>
            <a:r>
              <a:rPr lang="ru-RU" sz="2600" dirty="0"/>
              <a:t> с </a:t>
            </a:r>
            <a:r>
              <a:rPr lang="ru-RU" sz="2600" dirty="0" err="1"/>
              <a:t>предназначението</a:t>
            </a:r>
            <a:r>
              <a:rPr lang="ru-RU" sz="2600" dirty="0"/>
              <a:t> на </a:t>
            </a:r>
            <a:r>
              <a:rPr lang="ru-RU" sz="2600" dirty="0" err="1"/>
              <a:t>територията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4. </a:t>
            </a:r>
            <a:r>
              <a:rPr lang="ru-RU" sz="2600" dirty="0" err="1"/>
              <a:t>нарушават</a:t>
            </a:r>
            <a:r>
              <a:rPr lang="ru-RU" sz="2600" dirty="0"/>
              <a:t> </a:t>
            </a:r>
            <a:r>
              <a:rPr lang="ru-RU" sz="2600" dirty="0" err="1"/>
              <a:t>строителните</a:t>
            </a:r>
            <a:r>
              <a:rPr lang="ru-RU" sz="2600" dirty="0"/>
              <a:t> правила и </a:t>
            </a:r>
            <a:r>
              <a:rPr lang="ru-RU" sz="2600" dirty="0" err="1"/>
              <a:t>нормативи</a:t>
            </a:r>
            <a:r>
              <a:rPr lang="ru-RU" sz="2600" dirty="0"/>
              <a:t>, </a:t>
            </a:r>
            <a:r>
              <a:rPr lang="ru-RU" sz="2600" dirty="0" err="1"/>
              <a:t>техническите</a:t>
            </a:r>
            <a:r>
              <a:rPr lang="ru-RU" sz="2600" dirty="0"/>
              <a:t>, </a:t>
            </a:r>
            <a:r>
              <a:rPr lang="ru-RU" sz="2600" dirty="0" err="1"/>
              <a:t>технологичните</a:t>
            </a:r>
            <a:r>
              <a:rPr lang="ru-RU" sz="2600" dirty="0"/>
              <a:t>, санитарно-</a:t>
            </a:r>
            <a:r>
              <a:rPr lang="ru-RU" sz="2600" dirty="0" err="1"/>
              <a:t>хигиенните</a:t>
            </a:r>
            <a:r>
              <a:rPr lang="ru-RU" sz="2600" dirty="0"/>
              <a:t>, </a:t>
            </a:r>
            <a:r>
              <a:rPr lang="ru-RU" sz="2600" dirty="0" err="1"/>
              <a:t>екологичните</a:t>
            </a:r>
            <a:r>
              <a:rPr lang="ru-RU" sz="2600" dirty="0"/>
              <a:t> и </a:t>
            </a:r>
            <a:r>
              <a:rPr lang="ru-RU" sz="2600" dirty="0" err="1"/>
              <a:t>противопожарните</a:t>
            </a:r>
            <a:r>
              <a:rPr lang="ru-RU" sz="2600" dirty="0"/>
              <a:t> </a:t>
            </a:r>
            <a:r>
              <a:rPr lang="ru-RU" sz="2600" dirty="0" err="1"/>
              <a:t>изисквания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5. </a:t>
            </a:r>
            <a:r>
              <a:rPr lang="ru-RU" sz="2600" dirty="0" err="1"/>
              <a:t>променят</a:t>
            </a:r>
            <a:r>
              <a:rPr lang="ru-RU" sz="2600" dirty="0"/>
              <a:t> </a:t>
            </a:r>
            <a:r>
              <a:rPr lang="ru-RU" sz="2600" dirty="0" err="1"/>
              <a:t>строителната</a:t>
            </a:r>
            <a:r>
              <a:rPr lang="ru-RU" sz="2600" dirty="0"/>
              <a:t> конструкция и вида на </a:t>
            </a:r>
            <a:r>
              <a:rPr lang="ru-RU" sz="2600" dirty="0" err="1"/>
              <a:t>конструктивните</a:t>
            </a:r>
            <a:r>
              <a:rPr lang="ru-RU" sz="2600" dirty="0"/>
              <a:t> </a:t>
            </a:r>
            <a:r>
              <a:rPr lang="ru-RU" sz="2600" dirty="0" err="1"/>
              <a:t>елементи</a:t>
            </a:r>
            <a:r>
              <a:rPr lang="ru-RU" sz="2600" dirty="0"/>
              <a:t> и/или </a:t>
            </a:r>
            <a:r>
              <a:rPr lang="ru-RU" sz="2600" dirty="0" err="1"/>
              <a:t>натоварванията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6. </a:t>
            </a:r>
            <a:r>
              <a:rPr lang="ru-RU" sz="2600" dirty="0" err="1" smtClean="0"/>
              <a:t>нарушават</a:t>
            </a:r>
            <a:r>
              <a:rPr lang="ru-RU" sz="2600" dirty="0" smtClean="0"/>
              <a:t> </a:t>
            </a:r>
            <a:r>
              <a:rPr lang="ru-RU" sz="2600" dirty="0" err="1"/>
              <a:t>предвижданията</a:t>
            </a:r>
            <a:r>
              <a:rPr lang="ru-RU" sz="2600" dirty="0"/>
              <a:t> на проекта, </a:t>
            </a:r>
            <a:r>
              <a:rPr lang="ru-RU" sz="2600" dirty="0" err="1"/>
              <a:t>като</a:t>
            </a:r>
            <a:r>
              <a:rPr lang="ru-RU" sz="2600" dirty="0"/>
              <a:t> се </a:t>
            </a:r>
            <a:r>
              <a:rPr lang="ru-RU" sz="2600" dirty="0" err="1"/>
              <a:t>променя</a:t>
            </a:r>
            <a:r>
              <a:rPr lang="ru-RU" sz="2600" dirty="0"/>
              <a:t> </a:t>
            </a:r>
            <a:r>
              <a:rPr lang="ru-RU" sz="2600" dirty="0" err="1"/>
              <a:t>предназначението</a:t>
            </a:r>
            <a:r>
              <a:rPr lang="ru-RU" sz="2600" dirty="0"/>
              <a:t> на </a:t>
            </a:r>
            <a:r>
              <a:rPr lang="ru-RU" sz="2600" dirty="0" err="1"/>
              <a:t>обекти</a:t>
            </a:r>
            <a:r>
              <a:rPr lang="ru-RU" sz="2600" dirty="0"/>
              <a:t>, </a:t>
            </a:r>
            <a:r>
              <a:rPr lang="ru-RU" sz="2600" dirty="0" err="1"/>
              <a:t>отнемат</a:t>
            </a:r>
            <a:r>
              <a:rPr lang="ru-RU" sz="2600" dirty="0"/>
              <a:t> се или се изменят </a:t>
            </a:r>
            <a:r>
              <a:rPr lang="ru-RU" sz="2600" dirty="0" err="1"/>
              <a:t>съществено</a:t>
            </a:r>
            <a:r>
              <a:rPr lang="ru-RU" sz="2600" dirty="0"/>
              <a:t> общи части на </a:t>
            </a:r>
            <a:r>
              <a:rPr lang="ru-RU" sz="2600" dirty="0" err="1"/>
              <a:t>строежа</a:t>
            </a:r>
            <a:r>
              <a:rPr lang="ru-RU" sz="2600" dirty="0"/>
              <a:t> или </a:t>
            </a:r>
            <a:r>
              <a:rPr lang="ru-RU" sz="2600" dirty="0" err="1"/>
              <a:t>инвестиционното</a:t>
            </a:r>
            <a:r>
              <a:rPr lang="ru-RU" sz="2600" dirty="0"/>
              <a:t> намерение се </a:t>
            </a:r>
            <a:r>
              <a:rPr lang="ru-RU" sz="2600" dirty="0" err="1"/>
              <a:t>променя</a:t>
            </a:r>
            <a:r>
              <a:rPr lang="ru-RU" sz="2600" dirty="0"/>
              <a:t> за </a:t>
            </a:r>
            <a:r>
              <a:rPr lang="ru-RU" sz="2600" dirty="0" err="1"/>
              <a:t>етапно</a:t>
            </a:r>
            <a:r>
              <a:rPr lang="ru-RU" sz="2600" dirty="0"/>
              <a:t> </a:t>
            </a:r>
            <a:r>
              <a:rPr lang="ru-RU" sz="2600" dirty="0" err="1"/>
              <a:t>изграждане</a:t>
            </a:r>
            <a:r>
              <a:rPr lang="ru-RU" sz="2600" dirty="0"/>
              <a:t> при </a:t>
            </a:r>
            <a:r>
              <a:rPr lang="ru-RU" sz="2600" dirty="0" err="1"/>
              <a:t>условията</a:t>
            </a:r>
            <a:r>
              <a:rPr lang="ru-RU" sz="2600" dirty="0"/>
              <a:t> на чл. 152, ал. 2;</a:t>
            </a:r>
          </a:p>
          <a:p>
            <a:pPr algn="just"/>
            <a:r>
              <a:rPr lang="ru-RU" sz="2600" dirty="0"/>
              <a:t>7. </a:t>
            </a:r>
            <a:r>
              <a:rPr lang="ru-RU" sz="2600" dirty="0" err="1"/>
              <a:t>променят</a:t>
            </a:r>
            <a:r>
              <a:rPr lang="ru-RU" sz="2600" dirty="0"/>
              <a:t> вида и </a:t>
            </a:r>
            <a:r>
              <a:rPr lang="ru-RU" sz="2600" dirty="0" err="1"/>
              <a:t>местоположението</a:t>
            </a:r>
            <a:r>
              <a:rPr lang="ru-RU" sz="2600" dirty="0"/>
              <a:t> на общи </a:t>
            </a:r>
            <a:r>
              <a:rPr lang="ru-RU" sz="2600" dirty="0" err="1"/>
              <a:t>инсталации</a:t>
            </a:r>
            <a:r>
              <a:rPr lang="ru-RU" sz="2600" dirty="0"/>
              <a:t> и </a:t>
            </a:r>
            <a:r>
              <a:rPr lang="ru-RU" sz="2600" dirty="0" err="1"/>
              <a:t>уредби</a:t>
            </a:r>
            <a:r>
              <a:rPr lang="ru-RU" sz="2600" dirty="0"/>
              <a:t> в </a:t>
            </a:r>
            <a:r>
              <a:rPr lang="ru-RU" sz="2600" dirty="0" err="1"/>
              <a:t>сгради</a:t>
            </a:r>
            <a:r>
              <a:rPr lang="ru-RU" sz="2600" dirty="0"/>
              <a:t> и </a:t>
            </a:r>
            <a:r>
              <a:rPr lang="ru-RU" sz="2600" dirty="0" err="1"/>
              <a:t>съоръжения</a:t>
            </a:r>
            <a:r>
              <a:rPr lang="ru-RU" sz="2600" dirty="0"/>
              <a:t>;</a:t>
            </a:r>
          </a:p>
          <a:p>
            <a:pPr algn="just"/>
            <a:r>
              <a:rPr lang="ru-RU" sz="2600" dirty="0"/>
              <a:t>8. </a:t>
            </a:r>
            <a:r>
              <a:rPr lang="ru-RU" sz="2600" dirty="0" err="1"/>
              <a:t>променят</a:t>
            </a:r>
            <a:r>
              <a:rPr lang="ru-RU" sz="2600" dirty="0"/>
              <a:t> вида, </a:t>
            </a:r>
            <a:r>
              <a:rPr lang="ru-RU" sz="2600" dirty="0" err="1"/>
              <a:t>нивото</a:t>
            </a:r>
            <a:r>
              <a:rPr lang="ru-RU" sz="2600" dirty="0"/>
              <a:t>, </a:t>
            </a:r>
            <a:r>
              <a:rPr lang="ru-RU" sz="2600" dirty="0" err="1"/>
              <a:t>местоположението</a:t>
            </a:r>
            <a:r>
              <a:rPr lang="ru-RU" sz="2600" dirty="0"/>
              <a:t> и </a:t>
            </a:r>
            <a:r>
              <a:rPr lang="ru-RU" sz="2600" dirty="0" err="1"/>
              <a:t>трасето</a:t>
            </a:r>
            <a:r>
              <a:rPr lang="ru-RU" sz="2600" dirty="0"/>
              <a:t> на </a:t>
            </a:r>
            <a:r>
              <a:rPr lang="ru-RU" sz="2600" dirty="0" err="1"/>
              <a:t>преносни</a:t>
            </a:r>
            <a:r>
              <a:rPr lang="ru-RU" sz="2600" dirty="0"/>
              <a:t> и </a:t>
            </a:r>
            <a:r>
              <a:rPr lang="ru-RU" sz="2600" dirty="0" err="1"/>
              <a:t>довеждащи</a:t>
            </a:r>
            <a:r>
              <a:rPr lang="ru-RU" sz="2600" dirty="0"/>
              <a:t> проводи и </a:t>
            </a:r>
            <a:r>
              <a:rPr lang="ru-RU" sz="2600" dirty="0" err="1"/>
              <a:t>съоръжения</a:t>
            </a:r>
            <a:r>
              <a:rPr lang="ru-RU" sz="2600" dirty="0"/>
              <a:t> до </a:t>
            </a:r>
            <a:r>
              <a:rPr lang="ru-RU" sz="2600" dirty="0" err="1"/>
              <a:t>урбанизираните</a:t>
            </a:r>
            <a:r>
              <a:rPr lang="ru-RU" sz="2600" dirty="0"/>
              <a:t> </a:t>
            </a:r>
            <a:r>
              <a:rPr lang="ru-RU" sz="2600" dirty="0" err="1"/>
              <a:t>територии</a:t>
            </a:r>
            <a:r>
              <a:rPr lang="ru-RU" sz="2600" dirty="0"/>
              <a:t> и на общи мрежи и </a:t>
            </a:r>
            <a:r>
              <a:rPr lang="ru-RU" sz="2600" dirty="0" err="1"/>
              <a:t>съоръжения</a:t>
            </a:r>
            <a:r>
              <a:rPr lang="ru-RU" sz="2600" dirty="0"/>
              <a:t> на </a:t>
            </a:r>
            <a:r>
              <a:rPr lang="ru-RU" sz="2600" dirty="0" err="1"/>
              <a:t>техническата</a:t>
            </a:r>
            <a:r>
              <a:rPr lang="ru-RU" sz="2600" dirty="0"/>
              <a:t> инфраструктура в </a:t>
            </a:r>
            <a:r>
              <a:rPr lang="ru-RU" sz="2600" dirty="0" err="1"/>
              <a:t>урбанизираните</a:t>
            </a:r>
            <a:r>
              <a:rPr lang="ru-RU" sz="2600" dirty="0"/>
              <a:t> </a:t>
            </a:r>
            <a:r>
              <a:rPr lang="ru-RU" sz="2600" dirty="0" err="1"/>
              <a:t>територии</a:t>
            </a:r>
            <a:r>
              <a:rPr lang="ru-RU" sz="2600" dirty="0"/>
              <a:t>, </a:t>
            </a:r>
            <a:r>
              <a:rPr lang="ru-RU" sz="2600" dirty="0" err="1"/>
              <a:t>както</a:t>
            </a:r>
            <a:r>
              <a:rPr lang="ru-RU" sz="2600" dirty="0"/>
              <a:t> и на </a:t>
            </a:r>
            <a:r>
              <a:rPr lang="ru-RU" sz="2600" dirty="0" err="1"/>
              <a:t>комуникационно-транспортните</a:t>
            </a:r>
            <a:r>
              <a:rPr lang="ru-RU" sz="2600" dirty="0"/>
              <a:t> мрежи и </a:t>
            </a:r>
            <a:r>
              <a:rPr lang="ru-RU" sz="2600" dirty="0" err="1"/>
              <a:t>съоръжения</a:t>
            </a:r>
            <a:r>
              <a:rPr lang="ru-RU" sz="2600" dirty="0"/>
              <a:t> и на </a:t>
            </a:r>
            <a:r>
              <a:rPr lang="ru-RU" sz="2600" dirty="0" err="1"/>
              <a:t>съоръженията</a:t>
            </a:r>
            <a:r>
              <a:rPr lang="ru-RU" sz="2600" dirty="0"/>
              <a:t> и </a:t>
            </a:r>
            <a:r>
              <a:rPr lang="ru-RU" sz="2600" dirty="0" err="1"/>
              <a:t>инсталациите</a:t>
            </a:r>
            <a:r>
              <a:rPr lang="ru-RU" sz="2600" dirty="0"/>
              <a:t> за </a:t>
            </a:r>
            <a:r>
              <a:rPr lang="ru-RU" sz="2600" dirty="0" err="1"/>
              <a:t>третиране</a:t>
            </a:r>
            <a:r>
              <a:rPr lang="ru-RU" sz="2600" dirty="0"/>
              <a:t> на </a:t>
            </a:r>
            <a:r>
              <a:rPr lang="ru-RU" sz="2600" dirty="0" err="1"/>
              <a:t>отпадъци</a:t>
            </a:r>
            <a:r>
              <a:rPr lang="ru-RU" sz="2600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308426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55965" y="257696"/>
            <a:ext cx="10547060" cy="11554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РАЗРЕШАВАНЕ НА СТРОИТЕЛСТВО ПО ЧЛ.154 ЗУТ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1274" y="1521229"/>
            <a:ext cx="10856422" cy="51622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(3) </a:t>
            </a:r>
            <a:r>
              <a:rPr lang="ru-RU" dirty="0" err="1"/>
              <a:t>Несъществени</a:t>
            </a:r>
            <a:r>
              <a:rPr lang="ru-RU" dirty="0"/>
              <a:t> отклонения от одобрения </a:t>
            </a:r>
            <a:r>
              <a:rPr lang="ru-RU" dirty="0" err="1"/>
              <a:t>инвестиционен</a:t>
            </a:r>
            <a:r>
              <a:rPr lang="ru-RU" dirty="0"/>
              <a:t> проект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всички</a:t>
            </a:r>
            <a:r>
              <a:rPr lang="ru-RU" dirty="0"/>
              <a:t> отклонения </a:t>
            </a:r>
            <a:r>
              <a:rPr lang="ru-RU" dirty="0" err="1"/>
              <a:t>извън</a:t>
            </a:r>
            <a:r>
              <a:rPr lang="ru-RU" dirty="0"/>
              <a:t> </a:t>
            </a:r>
            <a:r>
              <a:rPr lang="ru-RU" dirty="0" err="1"/>
              <a:t>посочените</a:t>
            </a:r>
            <a:r>
              <a:rPr lang="ru-RU" dirty="0"/>
              <a:t> в ал. 2.</a:t>
            </a:r>
          </a:p>
          <a:p>
            <a:pPr algn="just"/>
            <a:r>
              <a:rPr lang="ru-RU" dirty="0"/>
              <a:t>(4) След </a:t>
            </a:r>
            <a:r>
              <a:rPr lang="ru-RU" dirty="0" err="1"/>
              <a:t>издаване</a:t>
            </a:r>
            <a:r>
              <a:rPr lang="ru-RU" dirty="0"/>
              <a:t> на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изменения в одобрения </a:t>
            </a:r>
            <a:r>
              <a:rPr lang="ru-RU" dirty="0" err="1"/>
              <a:t>инвестиционен</a:t>
            </a:r>
            <a:r>
              <a:rPr lang="ru-RU" dirty="0"/>
              <a:t> проект в обхвата на </a:t>
            </a:r>
            <a:r>
              <a:rPr lang="ru-RU" dirty="0" err="1"/>
              <a:t>съществените</a:t>
            </a:r>
            <a:r>
              <a:rPr lang="ru-RU" dirty="0"/>
              <a:t> отклонения по ал. 2, т. 1, 2, 3 и 4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недопустими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(5) </a:t>
            </a:r>
            <a:r>
              <a:rPr lang="ru-RU" dirty="0" smtClean="0"/>
              <a:t>След </a:t>
            </a:r>
            <a:r>
              <a:rPr lang="ru-RU" dirty="0" err="1"/>
              <a:t>издаване</a:t>
            </a:r>
            <a:r>
              <a:rPr lang="ru-RU" dirty="0"/>
              <a:t> на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изменения в одобрения </a:t>
            </a:r>
            <a:r>
              <a:rPr lang="ru-RU" dirty="0" err="1"/>
              <a:t>инвестиционен</a:t>
            </a:r>
            <a:r>
              <a:rPr lang="ru-RU" dirty="0"/>
              <a:t> проект в обхвата на </a:t>
            </a:r>
            <a:r>
              <a:rPr lang="ru-RU" dirty="0" err="1"/>
              <a:t>съществените</a:t>
            </a:r>
            <a:r>
              <a:rPr lang="ru-RU" dirty="0"/>
              <a:t> отклонения по ал. 2, т. 5, 6, 7 и 8 се </a:t>
            </a:r>
            <a:r>
              <a:rPr lang="ru-RU" dirty="0" err="1"/>
              <a:t>допускат</a:t>
            </a:r>
            <a:r>
              <a:rPr lang="ru-RU" dirty="0"/>
              <a:t> по </a:t>
            </a:r>
            <a:r>
              <a:rPr lang="ru-RU" dirty="0" err="1"/>
              <a:t>искане</a:t>
            </a:r>
            <a:r>
              <a:rPr lang="ru-RU" dirty="0"/>
              <a:t> на </a:t>
            </a:r>
            <a:r>
              <a:rPr lang="ru-RU" dirty="0" err="1"/>
              <a:t>възложителя</a:t>
            </a:r>
            <a:r>
              <a:rPr lang="ru-RU" dirty="0"/>
              <a:t>, </a:t>
            </a:r>
            <a:r>
              <a:rPr lang="ru-RU" dirty="0" err="1"/>
              <a:t>придружено</a:t>
            </a:r>
            <a:r>
              <a:rPr lang="ru-RU" dirty="0"/>
              <a:t> от </a:t>
            </a:r>
            <a:r>
              <a:rPr lang="ru-RU" dirty="0" err="1"/>
              <a:t>нотариално</a:t>
            </a:r>
            <a:r>
              <a:rPr lang="ru-RU" dirty="0"/>
              <a:t> заверено </a:t>
            </a:r>
            <a:r>
              <a:rPr lang="ru-RU" dirty="0" err="1"/>
              <a:t>съгласие</a:t>
            </a:r>
            <a:r>
              <a:rPr lang="ru-RU" dirty="0"/>
              <a:t> на </a:t>
            </a:r>
            <a:r>
              <a:rPr lang="ru-RU" dirty="0" err="1"/>
              <a:t>заинтересуваните</a:t>
            </a:r>
            <a:r>
              <a:rPr lang="ru-RU" dirty="0"/>
              <a:t> лица по чл. 149, ал. 2, </a:t>
            </a:r>
            <a:r>
              <a:rPr lang="ru-RU" dirty="0" err="1"/>
              <a:t>въз</a:t>
            </a:r>
            <a:r>
              <a:rPr lang="ru-RU" dirty="0"/>
              <a:t> основа на одобрен </a:t>
            </a:r>
            <a:r>
              <a:rPr lang="ru-RU" dirty="0" err="1"/>
              <a:t>инвестиционен</a:t>
            </a:r>
            <a:r>
              <a:rPr lang="ru-RU" dirty="0"/>
              <a:t> проект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издаденото</a:t>
            </a:r>
            <a:r>
              <a:rPr lang="ru-RU" dirty="0"/>
              <a:t> разрешение за </a:t>
            </a:r>
            <a:r>
              <a:rPr lang="ru-RU" dirty="0" err="1"/>
              <a:t>строеж</a:t>
            </a:r>
            <a:r>
              <a:rPr lang="ru-RU" dirty="0"/>
              <a:t>. </a:t>
            </a:r>
            <a:r>
              <a:rPr lang="ru-RU" dirty="0" err="1"/>
              <a:t>Тези</a:t>
            </a:r>
            <a:r>
              <a:rPr lang="ru-RU" dirty="0"/>
              <a:t> изменения се </a:t>
            </a:r>
            <a:r>
              <a:rPr lang="ru-RU" dirty="0" err="1"/>
              <a:t>отразяват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за </a:t>
            </a:r>
            <a:r>
              <a:rPr lang="ru-RU" dirty="0" err="1"/>
              <a:t>допълване</a:t>
            </a:r>
            <a:r>
              <a:rPr lang="ru-RU" dirty="0"/>
              <a:t> на </a:t>
            </a:r>
            <a:r>
              <a:rPr lang="ru-RU" dirty="0" err="1"/>
              <a:t>издаденото</a:t>
            </a:r>
            <a:r>
              <a:rPr lang="ru-RU" dirty="0"/>
              <a:t> разрешение за </a:t>
            </a:r>
            <a:r>
              <a:rPr lang="ru-RU" dirty="0" err="1"/>
              <a:t>строеж</a:t>
            </a:r>
            <a:r>
              <a:rPr lang="ru-RU" dirty="0"/>
              <a:t> и се </a:t>
            </a:r>
            <a:r>
              <a:rPr lang="ru-RU" dirty="0" err="1"/>
              <a:t>допускат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реализирането</a:t>
            </a:r>
            <a:r>
              <a:rPr lang="ru-RU" dirty="0"/>
              <a:t> им.</a:t>
            </a:r>
          </a:p>
          <a:p>
            <a:pPr algn="just"/>
            <a:r>
              <a:rPr lang="ru-RU" b="1" dirty="0"/>
              <a:t>(6) </a:t>
            </a:r>
            <a:r>
              <a:rPr lang="ru-RU" b="1" dirty="0" err="1" smtClean="0"/>
              <a:t>Измененията</a:t>
            </a:r>
            <a:r>
              <a:rPr lang="ru-RU" b="1" dirty="0" smtClean="0"/>
              <a:t> </a:t>
            </a:r>
            <a:r>
              <a:rPr lang="ru-RU" b="1" dirty="0"/>
              <a:t>в одобрения </a:t>
            </a:r>
            <a:r>
              <a:rPr lang="ru-RU" b="1" dirty="0" err="1"/>
              <a:t>инвестиционен</a:t>
            </a:r>
            <a:r>
              <a:rPr lang="ru-RU" b="1" dirty="0"/>
              <a:t> проект в обхвата на </a:t>
            </a:r>
            <a:r>
              <a:rPr lang="ru-RU" b="1" dirty="0" err="1"/>
              <a:t>съществените</a:t>
            </a:r>
            <a:r>
              <a:rPr lang="ru-RU" b="1" dirty="0"/>
              <a:t> отклонения по ал. 2, т. 5 - 8 се </a:t>
            </a:r>
            <a:r>
              <a:rPr lang="ru-RU" b="1" dirty="0" err="1"/>
              <a:t>одобряват</a:t>
            </a:r>
            <a:r>
              <a:rPr lang="ru-RU" b="1" dirty="0"/>
              <a:t> при </a:t>
            </a:r>
            <a:r>
              <a:rPr lang="ru-RU" b="1" dirty="0" err="1"/>
              <a:t>условията</a:t>
            </a:r>
            <a:r>
              <a:rPr lang="ru-RU" b="1" dirty="0"/>
              <a:t> и по </a:t>
            </a:r>
            <a:r>
              <a:rPr lang="ru-RU" b="1" dirty="0" err="1"/>
              <a:t>реда</a:t>
            </a:r>
            <a:r>
              <a:rPr lang="ru-RU" b="1" dirty="0"/>
              <a:t> на чл. 145 в </a:t>
            </a:r>
            <a:r>
              <a:rPr lang="ru-RU" b="1" dirty="0" err="1"/>
              <a:t>сроковете</a:t>
            </a:r>
            <a:r>
              <a:rPr lang="ru-RU" b="1" dirty="0"/>
              <a:t> по чл. 144, ал. 3. </a:t>
            </a:r>
            <a:r>
              <a:rPr lang="ru-RU" b="1" dirty="0" err="1"/>
              <a:t>Заповедта</a:t>
            </a:r>
            <a:r>
              <a:rPr lang="ru-RU" b="1" dirty="0"/>
              <a:t> за </a:t>
            </a:r>
            <a:r>
              <a:rPr lang="ru-RU" b="1" dirty="0" err="1"/>
              <a:t>допълване</a:t>
            </a:r>
            <a:r>
              <a:rPr lang="ru-RU" b="1" dirty="0"/>
              <a:t> на </a:t>
            </a:r>
            <a:r>
              <a:rPr lang="ru-RU" b="1" dirty="0" err="1"/>
              <a:t>разрешението</a:t>
            </a:r>
            <a:r>
              <a:rPr lang="ru-RU" b="1" dirty="0"/>
              <a:t> за </a:t>
            </a:r>
            <a:r>
              <a:rPr lang="ru-RU" b="1" dirty="0" err="1"/>
              <a:t>строеж</a:t>
            </a:r>
            <a:r>
              <a:rPr lang="ru-RU" b="1" dirty="0"/>
              <a:t> по ал. 5 се </a:t>
            </a:r>
            <a:r>
              <a:rPr lang="ru-RU" b="1" dirty="0" err="1"/>
              <a:t>издава</a:t>
            </a:r>
            <a:r>
              <a:rPr lang="ru-RU" b="1" dirty="0"/>
              <a:t> </a:t>
            </a:r>
            <a:r>
              <a:rPr lang="ru-RU" b="1" dirty="0" err="1"/>
              <a:t>едновременно</a:t>
            </a:r>
            <a:r>
              <a:rPr lang="ru-RU" b="1" dirty="0"/>
              <a:t> с </a:t>
            </a:r>
            <a:r>
              <a:rPr lang="ru-RU" b="1" dirty="0" err="1"/>
              <a:t>одобряване</a:t>
            </a:r>
            <a:r>
              <a:rPr lang="ru-RU" b="1" dirty="0"/>
              <a:t> на </a:t>
            </a:r>
            <a:r>
              <a:rPr lang="ru-RU" b="1" dirty="0" err="1"/>
              <a:t>измененията</a:t>
            </a:r>
            <a:r>
              <a:rPr lang="ru-RU" b="1" dirty="0"/>
              <a:t> в </a:t>
            </a:r>
            <a:r>
              <a:rPr lang="ru-RU" b="1" dirty="0" err="1"/>
              <a:t>инвестиционния</a:t>
            </a:r>
            <a:r>
              <a:rPr lang="ru-RU" b="1" dirty="0"/>
              <a:t> проект.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844711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47651" y="374074"/>
            <a:ext cx="10555373" cy="922712"/>
          </a:xfrm>
        </p:spPr>
        <p:txBody>
          <a:bodyPr>
            <a:normAutofit/>
          </a:bodyPr>
          <a:lstStyle/>
          <a:p>
            <a:r>
              <a:rPr lang="bg-BG" b="1" dirty="0" smtClean="0"/>
              <a:t>ОТКРИВАНЕ НА СТРОИТЕЛНА ПЛОЩАДКА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47652" y="1296786"/>
            <a:ext cx="10555372" cy="53533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/>
              <a:t>Чл. 156б. </a:t>
            </a:r>
            <a:r>
              <a:rPr lang="ru-RU" b="1" dirty="0" smtClean="0"/>
              <a:t>(1</a:t>
            </a:r>
            <a:r>
              <a:rPr lang="ru-RU" b="1" dirty="0"/>
              <a:t>) </a:t>
            </a:r>
            <a:r>
              <a:rPr lang="ru-RU" b="1" dirty="0" err="1"/>
              <a:t>Преди</a:t>
            </a:r>
            <a:r>
              <a:rPr lang="ru-RU" b="1" dirty="0"/>
              <a:t> </a:t>
            </a:r>
            <a:r>
              <a:rPr lang="ru-RU" b="1" dirty="0" err="1"/>
              <a:t>откриването</a:t>
            </a:r>
            <a:r>
              <a:rPr lang="ru-RU" b="1" dirty="0"/>
              <a:t> на </a:t>
            </a:r>
            <a:r>
              <a:rPr lang="ru-RU" b="1" dirty="0" err="1"/>
              <a:t>строителната</a:t>
            </a:r>
            <a:r>
              <a:rPr lang="ru-RU" b="1" dirty="0"/>
              <a:t> площадка и/или </a:t>
            </a:r>
            <a:r>
              <a:rPr lang="ru-RU" b="1" dirty="0" err="1"/>
              <a:t>преди</a:t>
            </a:r>
            <a:r>
              <a:rPr lang="ru-RU" b="1" dirty="0"/>
              <a:t> </a:t>
            </a:r>
            <a:r>
              <a:rPr lang="ru-RU" b="1" dirty="0" err="1"/>
              <a:t>започването</a:t>
            </a:r>
            <a:r>
              <a:rPr lang="ru-RU" b="1" dirty="0"/>
              <a:t> на </a:t>
            </a:r>
            <a:r>
              <a:rPr lang="ru-RU" b="1" dirty="0" err="1"/>
              <a:t>дейностите</a:t>
            </a:r>
            <a:r>
              <a:rPr lang="ru-RU" b="1" dirty="0"/>
              <a:t> по </a:t>
            </a:r>
            <a:r>
              <a:rPr lang="ru-RU" b="1" dirty="0" err="1"/>
              <a:t>изграждане</a:t>
            </a:r>
            <a:r>
              <a:rPr lang="ru-RU" b="1" dirty="0"/>
              <a:t> или </a:t>
            </a:r>
            <a:r>
              <a:rPr lang="ru-RU" b="1" dirty="0" err="1"/>
              <a:t>премахване</a:t>
            </a:r>
            <a:r>
              <a:rPr lang="ru-RU" b="1" dirty="0"/>
              <a:t> на </a:t>
            </a:r>
            <a:r>
              <a:rPr lang="ru-RU" b="1" dirty="0" err="1"/>
              <a:t>строеж</a:t>
            </a:r>
            <a:r>
              <a:rPr lang="ru-RU" b="1" dirty="0"/>
              <a:t> </a:t>
            </a:r>
            <a:r>
              <a:rPr lang="ru-RU" b="1" dirty="0" err="1"/>
              <a:t>възложителят</a:t>
            </a:r>
            <a:r>
              <a:rPr lang="ru-RU" b="1" dirty="0"/>
              <a:t> </a:t>
            </a:r>
            <a:r>
              <a:rPr lang="ru-RU" b="1" dirty="0" err="1"/>
              <a:t>внася</a:t>
            </a:r>
            <a:r>
              <a:rPr lang="ru-RU" b="1" dirty="0"/>
              <a:t> за </a:t>
            </a:r>
            <a:r>
              <a:rPr lang="ru-RU" b="1" dirty="0" err="1"/>
              <a:t>одобряване</a:t>
            </a:r>
            <a:r>
              <a:rPr lang="ru-RU" b="1" dirty="0"/>
              <a:t> в </a:t>
            </a:r>
            <a:r>
              <a:rPr lang="ru-RU" b="1" dirty="0" err="1"/>
              <a:t>общината</a:t>
            </a:r>
            <a:r>
              <a:rPr lang="ru-RU" b="1" dirty="0"/>
              <a:t>:</a:t>
            </a:r>
          </a:p>
          <a:p>
            <a:pPr algn="just"/>
            <a:r>
              <a:rPr lang="ru-RU" b="1" dirty="0"/>
              <a:t>1. план за управление на </a:t>
            </a:r>
            <a:r>
              <a:rPr lang="ru-RU" b="1" dirty="0" err="1"/>
              <a:t>строителните</a:t>
            </a:r>
            <a:r>
              <a:rPr lang="ru-RU" b="1" dirty="0"/>
              <a:t> </a:t>
            </a:r>
            <a:r>
              <a:rPr lang="ru-RU" b="1" dirty="0" err="1"/>
              <a:t>отпадъци</a:t>
            </a:r>
            <a:r>
              <a:rPr lang="ru-RU" b="1" dirty="0"/>
              <a:t> в </a:t>
            </a:r>
            <a:r>
              <a:rPr lang="ru-RU" b="1" dirty="0" err="1"/>
              <a:t>случаите</a:t>
            </a:r>
            <a:r>
              <a:rPr lang="ru-RU" b="1" dirty="0"/>
              <a:t>, </a:t>
            </a:r>
            <a:r>
              <a:rPr lang="ru-RU" b="1" dirty="0" err="1"/>
              <a:t>когато</a:t>
            </a:r>
            <a:r>
              <a:rPr lang="ru-RU" b="1" dirty="0"/>
              <a:t> се </a:t>
            </a:r>
            <a:r>
              <a:rPr lang="ru-RU" b="1" dirty="0" err="1"/>
              <a:t>изисква</a:t>
            </a:r>
            <a:r>
              <a:rPr lang="ru-RU" b="1" dirty="0"/>
              <a:t> по Закона за управление на </a:t>
            </a:r>
            <a:r>
              <a:rPr lang="ru-RU" b="1" dirty="0" err="1"/>
              <a:t>отпадъците</a:t>
            </a:r>
            <a:r>
              <a:rPr lang="ru-RU" b="1" dirty="0"/>
              <a:t>;</a:t>
            </a:r>
          </a:p>
          <a:p>
            <a:pPr algn="just"/>
            <a:r>
              <a:rPr lang="ru-RU" b="1" dirty="0"/>
              <a:t>2. план за </a:t>
            </a:r>
            <a:r>
              <a:rPr lang="ru-RU" b="1" dirty="0" err="1"/>
              <a:t>безопасност</a:t>
            </a:r>
            <a:r>
              <a:rPr lang="ru-RU" b="1" dirty="0"/>
              <a:t> и </a:t>
            </a:r>
            <a:r>
              <a:rPr lang="ru-RU" b="1" dirty="0" err="1"/>
              <a:t>здраве</a:t>
            </a:r>
            <a:r>
              <a:rPr lang="ru-RU" b="1" dirty="0"/>
              <a:t>.</a:t>
            </a:r>
          </a:p>
          <a:p>
            <a:pPr algn="just"/>
            <a:r>
              <a:rPr lang="ru-RU" b="1" dirty="0"/>
              <a:t>(2) </a:t>
            </a:r>
            <a:r>
              <a:rPr lang="ru-RU" b="1" dirty="0" err="1"/>
              <a:t>Планът</a:t>
            </a:r>
            <a:r>
              <a:rPr lang="ru-RU" b="1" dirty="0"/>
              <a:t> по ал. 1, т. 1 се </a:t>
            </a:r>
            <a:r>
              <a:rPr lang="ru-RU" b="1" dirty="0" err="1"/>
              <a:t>одобрява</a:t>
            </a:r>
            <a:r>
              <a:rPr lang="ru-RU" b="1" dirty="0"/>
              <a:t> при </a:t>
            </a:r>
            <a:r>
              <a:rPr lang="ru-RU" b="1" dirty="0" err="1"/>
              <a:t>условията</a:t>
            </a:r>
            <a:r>
              <a:rPr lang="ru-RU" b="1" dirty="0"/>
              <a:t> и по </a:t>
            </a:r>
            <a:r>
              <a:rPr lang="ru-RU" b="1" dirty="0" err="1"/>
              <a:t>реда</a:t>
            </a:r>
            <a:r>
              <a:rPr lang="ru-RU" b="1" dirty="0"/>
              <a:t> на Закона за управление на </a:t>
            </a:r>
            <a:r>
              <a:rPr lang="ru-RU" b="1" dirty="0" err="1"/>
              <a:t>отпадъците</a:t>
            </a:r>
            <a:r>
              <a:rPr lang="ru-RU" b="1" dirty="0"/>
              <a:t>.</a:t>
            </a:r>
          </a:p>
          <a:p>
            <a:pPr algn="just"/>
            <a:r>
              <a:rPr lang="ru-RU" b="1" dirty="0"/>
              <a:t>(3) </a:t>
            </a:r>
            <a:r>
              <a:rPr lang="ru-RU" b="1" dirty="0" err="1"/>
              <a:t>Планът</a:t>
            </a:r>
            <a:r>
              <a:rPr lang="ru-RU" b="1" dirty="0"/>
              <a:t> по ал. 1, т. 2 се </a:t>
            </a:r>
            <a:r>
              <a:rPr lang="ru-RU" b="1" dirty="0" err="1"/>
              <a:t>одобрява</a:t>
            </a:r>
            <a:r>
              <a:rPr lang="ru-RU" b="1" dirty="0"/>
              <a:t> от </a:t>
            </a:r>
            <a:r>
              <a:rPr lang="ru-RU" b="1" dirty="0" err="1"/>
              <a:t>кмета</a:t>
            </a:r>
            <a:r>
              <a:rPr lang="ru-RU" b="1" dirty="0"/>
              <a:t> на </a:t>
            </a:r>
            <a:r>
              <a:rPr lang="ru-RU" b="1" dirty="0" err="1"/>
              <a:t>общината</a:t>
            </a:r>
            <a:r>
              <a:rPr lang="ru-RU" b="1" dirty="0"/>
              <a:t> или от </a:t>
            </a:r>
            <a:r>
              <a:rPr lang="ru-RU" b="1" dirty="0" err="1"/>
              <a:t>оправомощено</a:t>
            </a:r>
            <a:r>
              <a:rPr lang="ru-RU" b="1" dirty="0"/>
              <a:t> от него </a:t>
            </a:r>
            <a:r>
              <a:rPr lang="ru-RU" b="1" dirty="0" err="1"/>
              <a:t>длъжностно</a:t>
            </a:r>
            <a:r>
              <a:rPr lang="ru-RU" b="1" dirty="0"/>
              <a:t> лице в 14-дневен срок от </a:t>
            </a:r>
            <a:r>
              <a:rPr lang="ru-RU" b="1" dirty="0" err="1"/>
              <a:t>внасянето</a:t>
            </a:r>
            <a:r>
              <a:rPr lang="ru-RU" b="1" dirty="0"/>
              <a:t> </a:t>
            </a:r>
            <a:r>
              <a:rPr lang="ru-RU" b="1" dirty="0" err="1"/>
              <a:t>му</a:t>
            </a:r>
            <a:r>
              <a:rPr lang="ru-RU" b="1" dirty="0"/>
              <a:t>.</a:t>
            </a:r>
          </a:p>
          <a:p>
            <a:pPr algn="just"/>
            <a:r>
              <a:rPr lang="ru-RU" b="1" dirty="0"/>
              <a:t>(4) За </a:t>
            </a:r>
            <a:r>
              <a:rPr lang="ru-RU" b="1" dirty="0" err="1"/>
              <a:t>строежи</a:t>
            </a:r>
            <a:r>
              <a:rPr lang="ru-RU" b="1" dirty="0"/>
              <a:t>, </a:t>
            </a:r>
            <a:r>
              <a:rPr lang="ru-RU" b="1" dirty="0" err="1"/>
              <a:t>разположени</a:t>
            </a:r>
            <a:r>
              <a:rPr lang="ru-RU" b="1" dirty="0"/>
              <a:t> на </a:t>
            </a:r>
            <a:r>
              <a:rPr lang="ru-RU" b="1" dirty="0" err="1"/>
              <a:t>територията</a:t>
            </a:r>
            <a:r>
              <a:rPr lang="ru-RU" b="1" dirty="0"/>
              <a:t> на </a:t>
            </a:r>
            <a:r>
              <a:rPr lang="ru-RU" b="1" dirty="0" err="1"/>
              <a:t>повече</a:t>
            </a:r>
            <a:r>
              <a:rPr lang="ru-RU" b="1" dirty="0"/>
              <a:t> от </a:t>
            </a:r>
            <a:r>
              <a:rPr lang="ru-RU" b="1" dirty="0" err="1"/>
              <a:t>една</a:t>
            </a:r>
            <a:r>
              <a:rPr lang="ru-RU" b="1" dirty="0"/>
              <a:t> община, </a:t>
            </a:r>
            <a:r>
              <a:rPr lang="ru-RU" b="1" dirty="0" err="1"/>
              <a:t>плановете</a:t>
            </a:r>
            <a:r>
              <a:rPr lang="ru-RU" b="1" dirty="0"/>
              <a:t> по ал. 1 се </a:t>
            </a:r>
            <a:r>
              <a:rPr lang="ru-RU" b="1" dirty="0" err="1"/>
              <a:t>одобряват</a:t>
            </a:r>
            <a:r>
              <a:rPr lang="ru-RU" b="1" dirty="0"/>
              <a:t> от </a:t>
            </a:r>
            <a:r>
              <a:rPr lang="ru-RU" b="1" dirty="0" err="1"/>
              <a:t>кметовете</a:t>
            </a:r>
            <a:r>
              <a:rPr lang="ru-RU" b="1" dirty="0"/>
              <a:t> на </a:t>
            </a:r>
            <a:r>
              <a:rPr lang="ru-RU" b="1" dirty="0" err="1"/>
              <a:t>съответните</a:t>
            </a:r>
            <a:r>
              <a:rPr lang="ru-RU" b="1" dirty="0"/>
              <a:t> </a:t>
            </a:r>
            <a:r>
              <a:rPr lang="ru-RU" b="1" dirty="0" err="1"/>
              <a:t>общини</a:t>
            </a:r>
            <a:r>
              <a:rPr lang="ru-RU" b="1" dirty="0"/>
              <a:t> или от </a:t>
            </a:r>
            <a:r>
              <a:rPr lang="ru-RU" b="1" dirty="0" err="1"/>
              <a:t>оправомощени</a:t>
            </a:r>
            <a:r>
              <a:rPr lang="ru-RU" b="1" dirty="0"/>
              <a:t> от </a:t>
            </a:r>
            <a:r>
              <a:rPr lang="ru-RU" b="1" dirty="0" err="1"/>
              <a:t>тях</a:t>
            </a:r>
            <a:r>
              <a:rPr lang="ru-RU" b="1" dirty="0"/>
              <a:t> </a:t>
            </a:r>
            <a:r>
              <a:rPr lang="ru-RU" b="1" dirty="0" err="1"/>
              <a:t>длъжностни</a:t>
            </a:r>
            <a:r>
              <a:rPr lang="ru-RU" b="1" dirty="0"/>
              <a:t> лица за </a:t>
            </a:r>
            <a:r>
              <a:rPr lang="ru-RU" b="1" dirty="0" err="1"/>
              <a:t>частта</a:t>
            </a:r>
            <a:r>
              <a:rPr lang="ru-RU" b="1" dirty="0"/>
              <a:t> от </a:t>
            </a:r>
            <a:r>
              <a:rPr lang="ru-RU" b="1" dirty="0" err="1"/>
              <a:t>строежа</a:t>
            </a:r>
            <a:r>
              <a:rPr lang="ru-RU" b="1" dirty="0"/>
              <a:t>, </a:t>
            </a:r>
            <a:r>
              <a:rPr lang="ru-RU" b="1" dirty="0" err="1"/>
              <a:t>която</a:t>
            </a:r>
            <a:r>
              <a:rPr lang="ru-RU" b="1" dirty="0"/>
              <a:t> се </a:t>
            </a:r>
            <a:r>
              <a:rPr lang="ru-RU" b="1" dirty="0" err="1"/>
              <a:t>изпълнява</a:t>
            </a:r>
            <a:r>
              <a:rPr lang="ru-RU" b="1" dirty="0"/>
              <a:t> в </a:t>
            </a:r>
            <a:r>
              <a:rPr lang="ru-RU" b="1" dirty="0" err="1"/>
              <a:t>териториалния</a:t>
            </a:r>
            <a:r>
              <a:rPr lang="ru-RU" b="1" dirty="0"/>
              <a:t> обхват на </a:t>
            </a:r>
            <a:r>
              <a:rPr lang="ru-RU" b="1" dirty="0" err="1"/>
              <a:t>съответната</a:t>
            </a:r>
            <a:r>
              <a:rPr lang="ru-RU" b="1" dirty="0"/>
              <a:t> община.</a:t>
            </a:r>
          </a:p>
          <a:p>
            <a:pPr algn="just"/>
            <a:r>
              <a:rPr lang="ru-RU" b="1" dirty="0"/>
              <a:t>(5) </a:t>
            </a:r>
            <a:r>
              <a:rPr lang="ru-RU" b="1" dirty="0" err="1"/>
              <a:t>Одобрените</a:t>
            </a:r>
            <a:r>
              <a:rPr lang="ru-RU" b="1" dirty="0"/>
              <a:t> </a:t>
            </a:r>
            <a:r>
              <a:rPr lang="ru-RU" b="1" dirty="0" err="1"/>
              <a:t>планове</a:t>
            </a:r>
            <a:r>
              <a:rPr lang="ru-RU" b="1" dirty="0"/>
              <a:t> по ал. 1 губят </a:t>
            </a:r>
            <a:r>
              <a:rPr lang="ru-RU" b="1" dirty="0" err="1"/>
              <a:t>правно</a:t>
            </a:r>
            <a:r>
              <a:rPr lang="ru-RU" b="1" dirty="0"/>
              <a:t> действие, в случай че в 6-месечен срок от </a:t>
            </a:r>
            <a:r>
              <a:rPr lang="ru-RU" b="1" dirty="0" err="1"/>
              <a:t>датата</a:t>
            </a:r>
            <a:r>
              <a:rPr lang="ru-RU" b="1" dirty="0"/>
              <a:t> на </a:t>
            </a:r>
            <a:r>
              <a:rPr lang="ru-RU" b="1" dirty="0" err="1"/>
              <a:t>одобряването</a:t>
            </a:r>
            <a:r>
              <a:rPr lang="ru-RU" b="1" dirty="0"/>
              <a:t> им </a:t>
            </a:r>
            <a:r>
              <a:rPr lang="ru-RU" b="1" dirty="0" err="1"/>
              <a:t>строителството</a:t>
            </a:r>
            <a:r>
              <a:rPr lang="ru-RU" b="1" dirty="0"/>
              <a:t> не е </a:t>
            </a:r>
            <a:r>
              <a:rPr lang="ru-RU" b="1" dirty="0" err="1"/>
              <a:t>започнало</a:t>
            </a:r>
            <a:r>
              <a:rPr lang="ru-RU" b="1" dirty="0"/>
              <a:t>, </a:t>
            </a:r>
            <a:r>
              <a:rPr lang="ru-RU" b="1" dirty="0" err="1"/>
              <a:t>както</a:t>
            </a:r>
            <a:r>
              <a:rPr lang="ru-RU" b="1" dirty="0"/>
              <a:t> и </a:t>
            </a:r>
            <a:r>
              <a:rPr lang="ru-RU" b="1" dirty="0" err="1"/>
              <a:t>когато</a:t>
            </a:r>
            <a:r>
              <a:rPr lang="ru-RU" b="1" dirty="0"/>
              <a:t> </a:t>
            </a:r>
            <a:r>
              <a:rPr lang="ru-RU" b="1" dirty="0" err="1"/>
              <a:t>разрешението</a:t>
            </a:r>
            <a:r>
              <a:rPr lang="ru-RU" b="1" dirty="0"/>
              <a:t> за </a:t>
            </a:r>
            <a:r>
              <a:rPr lang="ru-RU" b="1" dirty="0" err="1"/>
              <a:t>строеж</a:t>
            </a:r>
            <a:r>
              <a:rPr lang="ru-RU" b="1" dirty="0"/>
              <a:t> е загубило </a:t>
            </a:r>
            <a:r>
              <a:rPr lang="ru-RU" b="1" dirty="0" err="1"/>
              <a:t>правно</a:t>
            </a:r>
            <a:r>
              <a:rPr lang="ru-RU" b="1" dirty="0"/>
              <a:t> действие.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208190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47899" y="266008"/>
            <a:ext cx="10655126" cy="814647"/>
          </a:xfrm>
        </p:spPr>
        <p:txBody>
          <a:bodyPr/>
          <a:lstStyle/>
          <a:p>
            <a:r>
              <a:rPr lang="bg-BG" b="1" dirty="0"/>
              <a:t>ОТКРИВАНЕ НА СТРОИТЕЛНА ПЛОЩАДКА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47900" y="1163783"/>
            <a:ext cx="10655124" cy="546977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Чл. 157. (1) </a:t>
            </a:r>
            <a:r>
              <a:rPr lang="ru-RU" dirty="0" smtClean="0"/>
              <a:t>За </a:t>
            </a:r>
            <a:r>
              <a:rPr lang="ru-RU" dirty="0"/>
              <a:t>начало на </a:t>
            </a:r>
            <a:r>
              <a:rPr lang="ru-RU" dirty="0" err="1"/>
              <a:t>строежа</a:t>
            </a:r>
            <a:r>
              <a:rPr lang="ru-RU" dirty="0"/>
              <a:t> </a:t>
            </a:r>
            <a:r>
              <a:rPr lang="ru-RU" dirty="0" err="1"/>
              <a:t>съобразно</a:t>
            </a:r>
            <a:r>
              <a:rPr lang="ru-RU" dirty="0"/>
              <a:t> </a:t>
            </a:r>
            <a:r>
              <a:rPr lang="ru-RU" dirty="0" err="1"/>
              <a:t>издаденото</a:t>
            </a:r>
            <a:r>
              <a:rPr lang="ru-RU" dirty="0"/>
              <a:t> разрешение за </a:t>
            </a:r>
            <a:r>
              <a:rPr lang="ru-RU" dirty="0" err="1"/>
              <a:t>строеж</a:t>
            </a:r>
            <a:r>
              <a:rPr lang="ru-RU" dirty="0"/>
              <a:t> се </a:t>
            </a:r>
            <a:r>
              <a:rPr lang="ru-RU" dirty="0" err="1"/>
              <a:t>счита</a:t>
            </a:r>
            <a:r>
              <a:rPr lang="ru-RU" dirty="0"/>
              <a:t> </a:t>
            </a:r>
            <a:r>
              <a:rPr lang="ru-RU" dirty="0" err="1"/>
              <a:t>денят</a:t>
            </a:r>
            <a:r>
              <a:rPr lang="ru-RU" dirty="0"/>
              <a:t> на </a:t>
            </a:r>
            <a:r>
              <a:rPr lang="ru-RU" dirty="0" err="1"/>
              <a:t>съставяне</a:t>
            </a:r>
            <a:r>
              <a:rPr lang="ru-RU" dirty="0"/>
              <a:t> на протокола за </a:t>
            </a:r>
            <a:r>
              <a:rPr lang="ru-RU" dirty="0" err="1"/>
              <a:t>откриване</a:t>
            </a:r>
            <a:r>
              <a:rPr lang="ru-RU" dirty="0"/>
              <a:t> на </a:t>
            </a:r>
            <a:r>
              <a:rPr lang="ru-RU" dirty="0" err="1"/>
              <a:t>строителна</a:t>
            </a:r>
            <a:r>
              <a:rPr lang="ru-RU" dirty="0"/>
              <a:t> площадка и </a:t>
            </a:r>
            <a:r>
              <a:rPr lang="ru-RU" dirty="0" err="1"/>
              <a:t>определяне</a:t>
            </a:r>
            <a:r>
              <a:rPr lang="ru-RU" dirty="0"/>
              <a:t> на </a:t>
            </a:r>
            <a:r>
              <a:rPr lang="ru-RU" dirty="0" err="1"/>
              <a:t>строителна</a:t>
            </a:r>
            <a:r>
              <a:rPr lang="ru-RU" dirty="0"/>
              <a:t> линия и </a:t>
            </a:r>
            <a:r>
              <a:rPr lang="ru-RU" dirty="0" err="1"/>
              <a:t>ниво</a:t>
            </a:r>
            <a:r>
              <a:rPr lang="ru-RU" dirty="0"/>
              <a:t>, а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такъв</a:t>
            </a:r>
            <a:r>
              <a:rPr lang="ru-RU" dirty="0"/>
              <a:t> не се </a:t>
            </a:r>
            <a:r>
              <a:rPr lang="ru-RU" dirty="0" err="1"/>
              <a:t>изисква</a:t>
            </a:r>
            <a:r>
              <a:rPr lang="ru-RU" dirty="0"/>
              <a:t> - </a:t>
            </a:r>
            <a:r>
              <a:rPr lang="ru-RU" dirty="0" err="1"/>
              <a:t>датата</a:t>
            </a:r>
            <a:r>
              <a:rPr lang="ru-RU" dirty="0"/>
              <a:t> на заверка на </a:t>
            </a:r>
            <a:r>
              <a:rPr lang="ru-RU" dirty="0" err="1"/>
              <a:t>заповедната</a:t>
            </a:r>
            <a:r>
              <a:rPr lang="ru-RU" dirty="0"/>
              <a:t> книга.</a:t>
            </a:r>
          </a:p>
          <a:p>
            <a:pPr algn="just"/>
            <a:r>
              <a:rPr lang="ru-RU" dirty="0"/>
              <a:t>(2) </a:t>
            </a:r>
            <a:r>
              <a:rPr lang="ru-RU" dirty="0" err="1" smtClean="0"/>
              <a:t>Откриване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строителна</a:t>
            </a:r>
            <a:r>
              <a:rPr lang="ru-RU" dirty="0"/>
              <a:t> площадка и </a:t>
            </a:r>
            <a:r>
              <a:rPr lang="ru-RU" dirty="0" err="1"/>
              <a:t>определяне</a:t>
            </a:r>
            <a:r>
              <a:rPr lang="ru-RU" dirty="0"/>
              <a:t> на </a:t>
            </a:r>
            <a:r>
              <a:rPr lang="ru-RU" dirty="0" err="1"/>
              <a:t>строителна</a:t>
            </a:r>
            <a:r>
              <a:rPr lang="ru-RU" dirty="0"/>
              <a:t> линия и </a:t>
            </a:r>
            <a:r>
              <a:rPr lang="ru-RU" dirty="0" err="1"/>
              <a:t>ниво</a:t>
            </a:r>
            <a:r>
              <a:rPr lang="ru-RU" dirty="0"/>
              <a:t> се </a:t>
            </a:r>
            <a:r>
              <a:rPr lang="ru-RU" dirty="0" err="1"/>
              <a:t>извършва</a:t>
            </a:r>
            <a:r>
              <a:rPr lang="ru-RU" dirty="0"/>
              <a:t> при </a:t>
            </a:r>
            <a:r>
              <a:rPr lang="ru-RU" dirty="0" err="1"/>
              <a:t>влязло</a:t>
            </a:r>
            <a:r>
              <a:rPr lang="ru-RU" dirty="0"/>
              <a:t> в сила разрешение за </a:t>
            </a:r>
            <a:r>
              <a:rPr lang="ru-RU" dirty="0" err="1"/>
              <a:t>строеж</a:t>
            </a:r>
            <a:r>
              <a:rPr lang="ru-RU" dirty="0"/>
              <a:t> и в </a:t>
            </a:r>
            <a:r>
              <a:rPr lang="ru-RU" dirty="0" err="1"/>
              <a:t>присъствието</a:t>
            </a:r>
            <a:r>
              <a:rPr lang="ru-RU" dirty="0"/>
              <a:t> на служители по чл. 223, ал. 2 от </a:t>
            </a:r>
            <a:r>
              <a:rPr lang="ru-RU" dirty="0" err="1"/>
              <a:t>лицето</a:t>
            </a:r>
            <a:r>
              <a:rPr lang="ru-RU" dirty="0"/>
              <a:t>, </a:t>
            </a:r>
            <a:r>
              <a:rPr lang="ru-RU" dirty="0" err="1"/>
              <a:t>упражняващо</a:t>
            </a:r>
            <a:r>
              <a:rPr lang="ru-RU" dirty="0"/>
              <a:t> </a:t>
            </a:r>
            <a:r>
              <a:rPr lang="ru-RU" dirty="0" err="1"/>
              <a:t>строителен</a:t>
            </a:r>
            <a:r>
              <a:rPr lang="ru-RU" dirty="0"/>
              <a:t> надзор за </a:t>
            </a:r>
            <a:r>
              <a:rPr lang="ru-RU" dirty="0" err="1"/>
              <a:t>обекта</a:t>
            </a:r>
            <a:r>
              <a:rPr lang="ru-RU" dirty="0"/>
              <a:t> или от </a:t>
            </a:r>
            <a:r>
              <a:rPr lang="ru-RU" dirty="0" err="1"/>
              <a:t>техническия</a:t>
            </a:r>
            <a:r>
              <a:rPr lang="ru-RU" dirty="0"/>
              <a:t> </a:t>
            </a:r>
            <a:r>
              <a:rPr lang="ru-RU" dirty="0" err="1"/>
              <a:t>ръководител</a:t>
            </a:r>
            <a:r>
              <a:rPr lang="ru-RU" dirty="0"/>
              <a:t> за </a:t>
            </a:r>
            <a:r>
              <a:rPr lang="ru-RU" dirty="0" err="1"/>
              <a:t>строежите</a:t>
            </a:r>
            <a:r>
              <a:rPr lang="ru-RU" dirty="0"/>
              <a:t> от пета категория, а за </a:t>
            </a:r>
            <a:r>
              <a:rPr lang="ru-RU" dirty="0" err="1"/>
              <a:t>специални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отбраната</a:t>
            </a:r>
            <a:r>
              <a:rPr lang="ru-RU" dirty="0"/>
              <a:t> и </a:t>
            </a:r>
            <a:r>
              <a:rPr lang="ru-RU" dirty="0" err="1"/>
              <a:t>сигурността</a:t>
            </a:r>
            <a:r>
              <a:rPr lang="ru-RU" dirty="0"/>
              <a:t> на </a:t>
            </a:r>
            <a:r>
              <a:rPr lang="ru-RU" dirty="0" err="1"/>
              <a:t>страната</a:t>
            </a:r>
            <a:r>
              <a:rPr lang="ru-RU" dirty="0"/>
              <a:t> - от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отбраната</a:t>
            </a:r>
            <a:r>
              <a:rPr lang="ru-RU" dirty="0"/>
              <a:t>, </a:t>
            </a:r>
            <a:r>
              <a:rPr lang="ru-RU" dirty="0" err="1"/>
              <a:t>съответно</a:t>
            </a:r>
            <a:r>
              <a:rPr lang="ru-RU" dirty="0"/>
              <a:t> от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вътрешните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, от председателя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Национална</a:t>
            </a:r>
            <a:r>
              <a:rPr lang="ru-RU" dirty="0"/>
              <a:t> </a:t>
            </a:r>
            <a:r>
              <a:rPr lang="ru-RU" dirty="0" err="1"/>
              <a:t>сигурност</a:t>
            </a:r>
            <a:r>
              <a:rPr lang="ru-RU" dirty="0"/>
              <a:t>" или от председателя на </a:t>
            </a:r>
            <a:r>
              <a:rPr lang="ru-RU" dirty="0" err="1"/>
              <a:t>Държавна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"</a:t>
            </a:r>
            <a:r>
              <a:rPr lang="ru-RU" dirty="0" err="1"/>
              <a:t>Разузнаване</a:t>
            </a:r>
            <a:r>
              <a:rPr lang="ru-RU" dirty="0"/>
              <a:t>", </a:t>
            </a:r>
            <a:r>
              <a:rPr lang="ru-RU" dirty="0" err="1"/>
              <a:t>когато</a:t>
            </a:r>
            <a:r>
              <a:rPr lang="ru-RU" dirty="0"/>
              <a:t> се </a:t>
            </a:r>
            <a:r>
              <a:rPr lang="ru-RU" dirty="0" err="1"/>
              <a:t>отнася</a:t>
            </a:r>
            <a:r>
              <a:rPr lang="ru-RU" dirty="0"/>
              <a:t> за </a:t>
            </a:r>
            <a:r>
              <a:rPr lang="ru-RU" dirty="0" err="1"/>
              <a:t>обекти</a:t>
            </a:r>
            <a:r>
              <a:rPr lang="ru-RU" dirty="0"/>
              <a:t> на </a:t>
            </a:r>
            <a:r>
              <a:rPr lang="ru-RU" dirty="0" err="1"/>
              <a:t>тази</a:t>
            </a:r>
            <a:r>
              <a:rPr lang="ru-RU" dirty="0"/>
              <a:t> </a:t>
            </a:r>
            <a:r>
              <a:rPr lang="ru-RU" dirty="0" err="1"/>
              <a:t>агенция</a:t>
            </a:r>
            <a:r>
              <a:rPr lang="ru-RU" dirty="0"/>
              <a:t> или от </a:t>
            </a:r>
            <a:r>
              <a:rPr lang="ru-RU" dirty="0" err="1"/>
              <a:t>упълномощени</a:t>
            </a:r>
            <a:r>
              <a:rPr lang="ru-RU" dirty="0"/>
              <a:t> от </a:t>
            </a:r>
            <a:r>
              <a:rPr lang="ru-RU" dirty="0" err="1"/>
              <a:t>тях</a:t>
            </a:r>
            <a:r>
              <a:rPr lang="ru-RU" dirty="0"/>
              <a:t> лица. </a:t>
            </a:r>
            <a:r>
              <a:rPr lang="ru-RU" b="1" dirty="0" err="1"/>
              <a:t>Откриването</a:t>
            </a:r>
            <a:r>
              <a:rPr lang="ru-RU" b="1" dirty="0"/>
              <a:t> на </a:t>
            </a:r>
            <a:r>
              <a:rPr lang="ru-RU" b="1" dirty="0" err="1"/>
              <a:t>строителна</a:t>
            </a:r>
            <a:r>
              <a:rPr lang="ru-RU" b="1" dirty="0"/>
              <a:t> площадка и </a:t>
            </a:r>
            <a:r>
              <a:rPr lang="ru-RU" b="1" dirty="0" err="1"/>
              <a:t>определянето</a:t>
            </a:r>
            <a:r>
              <a:rPr lang="ru-RU" b="1" dirty="0"/>
              <a:t> на </a:t>
            </a:r>
            <a:r>
              <a:rPr lang="ru-RU" b="1" dirty="0" err="1"/>
              <a:t>строителна</a:t>
            </a:r>
            <a:r>
              <a:rPr lang="ru-RU" b="1" dirty="0"/>
              <a:t> линия и </a:t>
            </a:r>
            <a:r>
              <a:rPr lang="ru-RU" b="1" dirty="0" err="1"/>
              <a:t>ниво</a:t>
            </a:r>
            <a:r>
              <a:rPr lang="ru-RU" b="1" dirty="0"/>
              <a:t>, </a:t>
            </a:r>
            <a:r>
              <a:rPr lang="ru-RU" b="1" dirty="0" err="1"/>
              <a:t>както</a:t>
            </a:r>
            <a:r>
              <a:rPr lang="ru-RU" b="1" dirty="0"/>
              <a:t> и </a:t>
            </a:r>
            <a:r>
              <a:rPr lang="ru-RU" b="1" dirty="0" err="1"/>
              <a:t>заверката</a:t>
            </a:r>
            <a:r>
              <a:rPr lang="ru-RU" b="1" dirty="0"/>
              <a:t> на </a:t>
            </a:r>
            <a:r>
              <a:rPr lang="ru-RU" b="1" dirty="0" err="1"/>
              <a:t>заповедната</a:t>
            </a:r>
            <a:r>
              <a:rPr lang="ru-RU" b="1" dirty="0"/>
              <a:t> книга се </a:t>
            </a:r>
            <a:r>
              <a:rPr lang="ru-RU" b="1" dirty="0" err="1"/>
              <a:t>извършват</a:t>
            </a:r>
            <a:r>
              <a:rPr lang="ru-RU" b="1" dirty="0"/>
              <a:t> след </a:t>
            </a:r>
            <a:r>
              <a:rPr lang="ru-RU" b="1" dirty="0" err="1"/>
              <a:t>представяне</a:t>
            </a:r>
            <a:r>
              <a:rPr lang="ru-RU" b="1" dirty="0"/>
              <a:t> от </a:t>
            </a:r>
            <a:r>
              <a:rPr lang="ru-RU" b="1" dirty="0" err="1"/>
              <a:t>възложителя</a:t>
            </a:r>
            <a:r>
              <a:rPr lang="ru-RU" b="1" dirty="0"/>
              <a:t> на одобрен план за управление на </a:t>
            </a:r>
            <a:r>
              <a:rPr lang="ru-RU" b="1" dirty="0" err="1"/>
              <a:t>строителните</a:t>
            </a:r>
            <a:r>
              <a:rPr lang="ru-RU" b="1" dirty="0"/>
              <a:t> </a:t>
            </a:r>
            <a:r>
              <a:rPr lang="ru-RU" b="1" dirty="0" err="1"/>
              <a:t>отпадъци</a:t>
            </a:r>
            <a:r>
              <a:rPr lang="ru-RU" b="1" dirty="0"/>
              <a:t>, одобрен план за </a:t>
            </a:r>
            <a:r>
              <a:rPr lang="ru-RU" b="1" dirty="0" err="1"/>
              <a:t>безопасност</a:t>
            </a:r>
            <a:r>
              <a:rPr lang="ru-RU" b="1" dirty="0"/>
              <a:t> и </a:t>
            </a:r>
            <a:r>
              <a:rPr lang="ru-RU" b="1" dirty="0" err="1"/>
              <a:t>здраве</a:t>
            </a:r>
            <a:r>
              <a:rPr lang="ru-RU" b="1" dirty="0"/>
              <a:t>, договор за </a:t>
            </a:r>
            <a:r>
              <a:rPr lang="ru-RU" b="1" dirty="0" err="1"/>
              <a:t>изпълнение</a:t>
            </a:r>
            <a:r>
              <a:rPr lang="ru-RU" b="1" dirty="0"/>
              <a:t> на </a:t>
            </a:r>
            <a:r>
              <a:rPr lang="ru-RU" b="1" dirty="0" err="1"/>
              <a:t>строежа</a:t>
            </a:r>
            <a:r>
              <a:rPr lang="ru-RU" b="1" dirty="0"/>
              <a:t> </a:t>
            </a:r>
            <a:r>
              <a:rPr lang="ru-RU" b="1" dirty="0" err="1"/>
              <a:t>със</a:t>
            </a:r>
            <a:r>
              <a:rPr lang="ru-RU" b="1" dirty="0"/>
              <a:t> </a:t>
            </a:r>
            <a:r>
              <a:rPr lang="ru-RU" b="1" dirty="0" err="1"/>
              <a:t>строител</a:t>
            </a:r>
            <a:r>
              <a:rPr lang="ru-RU" b="1" dirty="0"/>
              <a:t>, </a:t>
            </a:r>
            <a:r>
              <a:rPr lang="ru-RU" b="1" dirty="0" err="1"/>
              <a:t>който</a:t>
            </a:r>
            <a:r>
              <a:rPr lang="ru-RU" b="1" dirty="0"/>
              <a:t> е вписан в </a:t>
            </a:r>
            <a:r>
              <a:rPr lang="ru-RU" b="1" dirty="0" err="1"/>
              <a:t>Централния</a:t>
            </a:r>
            <a:r>
              <a:rPr lang="ru-RU" b="1" dirty="0"/>
              <a:t> </a:t>
            </a:r>
            <a:r>
              <a:rPr lang="ru-RU" b="1" dirty="0" err="1"/>
              <a:t>професионален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 на строителя, </a:t>
            </a:r>
            <a:r>
              <a:rPr lang="ru-RU" b="1" dirty="0" err="1"/>
              <a:t>както</a:t>
            </a:r>
            <a:r>
              <a:rPr lang="ru-RU" b="1" dirty="0"/>
              <a:t> и договор за </a:t>
            </a:r>
            <a:r>
              <a:rPr lang="ru-RU" b="1" dirty="0" err="1"/>
              <a:t>авторски</a:t>
            </a:r>
            <a:r>
              <a:rPr lang="ru-RU" b="1" dirty="0"/>
              <a:t> надзор с проектанта.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502015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98269" y="274321"/>
            <a:ext cx="10931236" cy="665018"/>
          </a:xfrm>
        </p:spPr>
        <p:txBody>
          <a:bodyPr>
            <a:normAutofit fontScale="90000"/>
          </a:bodyPr>
          <a:lstStyle/>
          <a:p>
            <a:r>
              <a:rPr lang="bg-BG" b="1" dirty="0"/>
              <a:t>ОТКРИВАНЕ НА СТРОИТЕЛНА ПЛОЩАДКА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7404" y="1014153"/>
            <a:ext cx="10455620" cy="564434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(4) За </a:t>
            </a:r>
            <a:r>
              <a:rPr lang="ru-RU" dirty="0" err="1"/>
              <a:t>откриването</a:t>
            </a:r>
            <a:r>
              <a:rPr lang="ru-RU" dirty="0"/>
              <a:t> на </a:t>
            </a:r>
            <a:r>
              <a:rPr lang="ru-RU" dirty="0" err="1"/>
              <a:t>строителната</a:t>
            </a:r>
            <a:r>
              <a:rPr lang="ru-RU" dirty="0"/>
              <a:t> площадка и </a:t>
            </a:r>
            <a:r>
              <a:rPr lang="ru-RU" dirty="0" err="1"/>
              <a:t>определянето</a:t>
            </a:r>
            <a:r>
              <a:rPr lang="ru-RU" dirty="0"/>
              <a:t> на </a:t>
            </a:r>
            <a:r>
              <a:rPr lang="ru-RU" dirty="0" err="1"/>
              <a:t>строителната</a:t>
            </a:r>
            <a:r>
              <a:rPr lang="ru-RU" dirty="0"/>
              <a:t> линия и </a:t>
            </a:r>
            <a:r>
              <a:rPr lang="ru-RU" dirty="0" err="1"/>
              <a:t>нивото</a:t>
            </a:r>
            <a:r>
              <a:rPr lang="ru-RU" dirty="0"/>
              <a:t> се </a:t>
            </a:r>
            <a:r>
              <a:rPr lang="ru-RU" dirty="0" err="1"/>
              <a:t>съставя</a:t>
            </a:r>
            <a:r>
              <a:rPr lang="ru-RU" dirty="0"/>
              <a:t> протокол с </a:t>
            </a:r>
            <a:r>
              <a:rPr lang="ru-RU" dirty="0" err="1"/>
              <a:t>означение</a:t>
            </a:r>
            <a:r>
              <a:rPr lang="ru-RU" dirty="0"/>
              <a:t> на </a:t>
            </a:r>
            <a:r>
              <a:rPr lang="ru-RU" dirty="0" err="1"/>
              <a:t>регулационните</a:t>
            </a:r>
            <a:r>
              <a:rPr lang="ru-RU" dirty="0"/>
              <a:t> и нивелетните репери. В протокола се </a:t>
            </a:r>
            <a:r>
              <a:rPr lang="ru-RU" dirty="0" err="1"/>
              <a:t>отразяват</a:t>
            </a:r>
            <a:r>
              <a:rPr lang="ru-RU" dirty="0"/>
              <a:t> </a:t>
            </a:r>
            <a:r>
              <a:rPr lang="ru-RU" dirty="0" err="1"/>
              <a:t>мерките</a:t>
            </a:r>
            <a:r>
              <a:rPr lang="ru-RU" dirty="0"/>
              <a:t> за </a:t>
            </a:r>
            <a:r>
              <a:rPr lang="ru-RU" dirty="0" err="1"/>
              <a:t>осигуряване</a:t>
            </a:r>
            <a:r>
              <a:rPr lang="ru-RU" dirty="0"/>
              <a:t> на </a:t>
            </a:r>
            <a:r>
              <a:rPr lang="ru-RU" dirty="0" err="1"/>
              <a:t>безопасни</a:t>
            </a:r>
            <a:r>
              <a:rPr lang="ru-RU" dirty="0"/>
              <a:t> и </a:t>
            </a:r>
            <a:r>
              <a:rPr lang="ru-RU" dirty="0" err="1"/>
              <a:t>здравословни</a:t>
            </a:r>
            <a:r>
              <a:rPr lang="ru-RU" dirty="0"/>
              <a:t> условия на труд, </a:t>
            </a:r>
            <a:r>
              <a:rPr lang="ru-RU" dirty="0" err="1"/>
              <a:t>безопасността</a:t>
            </a:r>
            <a:r>
              <a:rPr lang="ru-RU" dirty="0"/>
              <a:t> на </a:t>
            </a:r>
            <a:r>
              <a:rPr lang="ru-RU" dirty="0" err="1"/>
              <a:t>движението</a:t>
            </a:r>
            <a:r>
              <a:rPr lang="ru-RU" dirty="0"/>
              <a:t> и </a:t>
            </a:r>
            <a:r>
              <a:rPr lang="ru-RU" dirty="0" err="1"/>
              <a:t>опазването</a:t>
            </a:r>
            <a:r>
              <a:rPr lang="ru-RU" dirty="0"/>
              <a:t> на </a:t>
            </a:r>
            <a:r>
              <a:rPr lang="ru-RU" dirty="0" err="1"/>
              <a:t>съседните</a:t>
            </a:r>
            <a:r>
              <a:rPr lang="ru-RU" dirty="0"/>
              <a:t> </a:t>
            </a:r>
            <a:r>
              <a:rPr lang="ru-RU" dirty="0" err="1"/>
              <a:t>сгради</a:t>
            </a:r>
            <a:r>
              <a:rPr lang="ru-RU" dirty="0"/>
              <a:t>, </a:t>
            </a:r>
            <a:r>
              <a:rPr lang="ru-RU" dirty="0" err="1"/>
              <a:t>заварените</a:t>
            </a:r>
            <a:r>
              <a:rPr lang="ru-RU" dirty="0"/>
              <a:t> </a:t>
            </a:r>
            <a:r>
              <a:rPr lang="ru-RU" dirty="0" err="1"/>
              <a:t>сгради</a:t>
            </a:r>
            <a:r>
              <a:rPr lang="ru-RU" dirty="0"/>
              <a:t>, мрежи и </a:t>
            </a:r>
            <a:r>
              <a:rPr lang="ru-RU" dirty="0" err="1"/>
              <a:t>съоръжения</a:t>
            </a:r>
            <a:r>
              <a:rPr lang="ru-RU" dirty="0"/>
              <a:t> в </a:t>
            </a:r>
            <a:r>
              <a:rPr lang="ru-RU" dirty="0" err="1"/>
              <a:t>имота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запазват</a:t>
            </a:r>
            <a:r>
              <a:rPr lang="ru-RU" dirty="0"/>
              <a:t> по </a:t>
            </a:r>
            <a:r>
              <a:rPr lang="ru-RU" dirty="0" err="1"/>
              <a:t>време</a:t>
            </a:r>
            <a:r>
              <a:rPr lang="ru-RU" dirty="0"/>
              <a:t> на </a:t>
            </a:r>
            <a:r>
              <a:rPr lang="ru-RU" dirty="0" err="1"/>
              <a:t>строителството</a:t>
            </a:r>
            <a:r>
              <a:rPr lang="ru-RU" dirty="0"/>
              <a:t> и след него, </a:t>
            </a:r>
            <a:r>
              <a:rPr lang="ru-RU" dirty="0" err="1"/>
              <a:t>както</a:t>
            </a:r>
            <a:r>
              <a:rPr lang="ru-RU" dirty="0"/>
              <a:t> и едроразмерната </a:t>
            </a:r>
            <a:r>
              <a:rPr lang="ru-RU" dirty="0" err="1"/>
              <a:t>дървесна</a:t>
            </a:r>
            <a:r>
              <a:rPr lang="ru-RU" dirty="0"/>
              <a:t> </a:t>
            </a:r>
            <a:r>
              <a:rPr lang="ru-RU" dirty="0" err="1"/>
              <a:t>растителност</a:t>
            </a:r>
            <a:r>
              <a:rPr lang="ru-RU" dirty="0"/>
              <a:t>, </a:t>
            </a:r>
            <a:r>
              <a:rPr lang="ru-RU" dirty="0" err="1"/>
              <a:t>която</a:t>
            </a:r>
            <a:r>
              <a:rPr lang="ru-RU" dirty="0"/>
              <a:t> не подлежи на </a:t>
            </a:r>
            <a:r>
              <a:rPr lang="ru-RU" dirty="0" err="1"/>
              <a:t>премахване</a:t>
            </a:r>
            <a:r>
              <a:rPr lang="ru-RU" dirty="0"/>
              <a:t>.</a:t>
            </a:r>
          </a:p>
          <a:p>
            <a:pPr algn="just"/>
            <a:r>
              <a:rPr lang="ru-RU" b="1" dirty="0"/>
              <a:t>(5) </a:t>
            </a:r>
            <a:r>
              <a:rPr lang="ru-RU" b="1" dirty="0" smtClean="0"/>
              <a:t>За </a:t>
            </a:r>
            <a:r>
              <a:rPr lang="ru-RU" b="1" dirty="0" err="1"/>
              <a:t>съставяне</a:t>
            </a:r>
            <a:r>
              <a:rPr lang="ru-RU" b="1" dirty="0"/>
              <a:t> на протокола по ал. 4 </a:t>
            </a:r>
            <a:r>
              <a:rPr lang="ru-RU" b="1" dirty="0" err="1"/>
              <a:t>лицето</a:t>
            </a:r>
            <a:r>
              <a:rPr lang="ru-RU" b="1" dirty="0"/>
              <a:t>, </a:t>
            </a:r>
            <a:r>
              <a:rPr lang="ru-RU" b="1" dirty="0" err="1"/>
              <a:t>упражняващо</a:t>
            </a:r>
            <a:r>
              <a:rPr lang="ru-RU" b="1" dirty="0"/>
              <a:t> </a:t>
            </a:r>
            <a:r>
              <a:rPr lang="ru-RU" b="1" dirty="0" err="1"/>
              <a:t>строителен</a:t>
            </a:r>
            <a:r>
              <a:rPr lang="ru-RU" b="1" dirty="0"/>
              <a:t> надзор, или </a:t>
            </a:r>
            <a:r>
              <a:rPr lang="ru-RU" b="1" dirty="0" err="1"/>
              <a:t>техническият</a:t>
            </a:r>
            <a:r>
              <a:rPr lang="ru-RU" b="1" dirty="0"/>
              <a:t> </a:t>
            </a:r>
            <a:r>
              <a:rPr lang="ru-RU" b="1" dirty="0" err="1"/>
              <a:t>ръководител</a:t>
            </a:r>
            <a:r>
              <a:rPr lang="ru-RU" b="1" dirty="0"/>
              <a:t> - за </a:t>
            </a:r>
            <a:r>
              <a:rPr lang="ru-RU" b="1" dirty="0" err="1"/>
              <a:t>строежите</a:t>
            </a:r>
            <a:r>
              <a:rPr lang="ru-RU" b="1" dirty="0"/>
              <a:t> от пета категория, </a:t>
            </a:r>
            <a:r>
              <a:rPr lang="ru-RU" b="1" dirty="0" err="1"/>
              <a:t>подава</a:t>
            </a:r>
            <a:r>
              <a:rPr lang="ru-RU" b="1" dirty="0"/>
              <a:t> </a:t>
            </a:r>
            <a:r>
              <a:rPr lang="ru-RU" b="1" dirty="0" err="1"/>
              <a:t>искане</a:t>
            </a:r>
            <a:r>
              <a:rPr lang="ru-RU" b="1" dirty="0"/>
              <a:t> в </a:t>
            </a:r>
            <a:r>
              <a:rPr lang="ru-RU" b="1" dirty="0" err="1"/>
              <a:t>общинската</a:t>
            </a:r>
            <a:r>
              <a:rPr lang="ru-RU" b="1" dirty="0"/>
              <a:t> администрация в 7-дневен срок </a:t>
            </a:r>
            <a:r>
              <a:rPr lang="ru-RU" b="1" dirty="0" err="1"/>
              <a:t>преди</a:t>
            </a:r>
            <a:r>
              <a:rPr lang="ru-RU" b="1" dirty="0"/>
              <a:t> </a:t>
            </a:r>
            <a:r>
              <a:rPr lang="ru-RU" b="1" dirty="0" err="1"/>
              <a:t>датата</a:t>
            </a:r>
            <a:r>
              <a:rPr lang="ru-RU" b="1" dirty="0"/>
              <a:t> за </a:t>
            </a:r>
            <a:r>
              <a:rPr lang="ru-RU" b="1" dirty="0" err="1"/>
              <a:t>съставянето</a:t>
            </a:r>
            <a:r>
              <a:rPr lang="ru-RU" b="1" dirty="0"/>
              <a:t> </a:t>
            </a:r>
            <a:r>
              <a:rPr lang="ru-RU" b="1" dirty="0" err="1"/>
              <a:t>му</a:t>
            </a:r>
            <a:r>
              <a:rPr lang="ru-RU" b="1" dirty="0"/>
              <a:t>.</a:t>
            </a:r>
          </a:p>
          <a:p>
            <a:pPr algn="just"/>
            <a:r>
              <a:rPr lang="ru-RU" b="1" dirty="0"/>
              <a:t>(6) </a:t>
            </a:r>
            <a:r>
              <a:rPr lang="ru-RU" b="1" dirty="0" err="1" smtClean="0"/>
              <a:t>Служителят</a:t>
            </a:r>
            <a:r>
              <a:rPr lang="ru-RU" b="1" dirty="0" smtClean="0"/>
              <a:t> </a:t>
            </a:r>
            <a:r>
              <a:rPr lang="ru-RU" b="1" dirty="0"/>
              <a:t>по чл. 223, ал. 2 е </a:t>
            </a:r>
            <a:r>
              <a:rPr lang="ru-RU" b="1" dirty="0" err="1"/>
              <a:t>длъжен</a:t>
            </a:r>
            <a:r>
              <a:rPr lang="ru-RU" b="1" dirty="0"/>
              <a:t> да се яви на </a:t>
            </a:r>
            <a:r>
              <a:rPr lang="ru-RU" b="1" dirty="0" err="1"/>
              <a:t>определената</a:t>
            </a:r>
            <a:r>
              <a:rPr lang="ru-RU" b="1" dirty="0"/>
              <a:t> в </a:t>
            </a:r>
            <a:r>
              <a:rPr lang="ru-RU" b="1" dirty="0" err="1"/>
              <a:t>искането</a:t>
            </a:r>
            <a:r>
              <a:rPr lang="ru-RU" b="1" dirty="0"/>
              <a:t> по ал. 5 дата, </a:t>
            </a:r>
            <a:r>
              <a:rPr lang="ru-RU" b="1" dirty="0" err="1"/>
              <a:t>като</a:t>
            </a:r>
            <a:r>
              <a:rPr lang="ru-RU" b="1" dirty="0"/>
              <a:t> </a:t>
            </a:r>
            <a:r>
              <a:rPr lang="ru-RU" b="1" dirty="0" err="1"/>
              <a:t>неявяването</a:t>
            </a:r>
            <a:r>
              <a:rPr lang="ru-RU" b="1" dirty="0"/>
              <a:t> </a:t>
            </a:r>
            <a:r>
              <a:rPr lang="ru-RU" b="1" dirty="0" err="1"/>
              <a:t>му</a:t>
            </a:r>
            <a:r>
              <a:rPr lang="ru-RU" b="1" dirty="0"/>
              <a:t> не </a:t>
            </a:r>
            <a:r>
              <a:rPr lang="ru-RU" b="1" dirty="0" err="1"/>
              <a:t>препятства</a:t>
            </a:r>
            <a:r>
              <a:rPr lang="ru-RU" b="1" dirty="0"/>
              <a:t> </a:t>
            </a:r>
            <a:r>
              <a:rPr lang="ru-RU" b="1" dirty="0" err="1"/>
              <a:t>съставянето</a:t>
            </a:r>
            <a:r>
              <a:rPr lang="ru-RU" b="1" dirty="0"/>
              <a:t> на протокола за </a:t>
            </a:r>
            <a:r>
              <a:rPr lang="ru-RU" b="1" dirty="0" err="1"/>
              <a:t>откриване</a:t>
            </a:r>
            <a:r>
              <a:rPr lang="ru-RU" b="1" dirty="0"/>
              <a:t> на </a:t>
            </a:r>
            <a:r>
              <a:rPr lang="ru-RU" b="1" dirty="0" err="1"/>
              <a:t>строителна</a:t>
            </a:r>
            <a:r>
              <a:rPr lang="ru-RU" b="1" dirty="0"/>
              <a:t> площадка и </a:t>
            </a:r>
            <a:r>
              <a:rPr lang="ru-RU" b="1" dirty="0" err="1"/>
              <a:t>определяне</a:t>
            </a:r>
            <a:r>
              <a:rPr lang="ru-RU" b="1" dirty="0"/>
              <a:t> на </a:t>
            </a:r>
            <a:r>
              <a:rPr lang="ru-RU" b="1" dirty="0" err="1"/>
              <a:t>строителна</a:t>
            </a:r>
            <a:r>
              <a:rPr lang="ru-RU" b="1" dirty="0"/>
              <a:t> линия и </a:t>
            </a:r>
            <a:r>
              <a:rPr lang="ru-RU" b="1" dirty="0" err="1"/>
              <a:t>ниво</a:t>
            </a:r>
            <a:r>
              <a:rPr lang="ru-RU" b="1" dirty="0"/>
              <a:t> на </a:t>
            </a:r>
            <a:r>
              <a:rPr lang="ru-RU" b="1" dirty="0" err="1"/>
              <a:t>строежа</a:t>
            </a:r>
            <a:r>
              <a:rPr lang="ru-RU" b="1" dirty="0"/>
              <a:t>.</a:t>
            </a:r>
          </a:p>
          <a:p>
            <a:pPr algn="just"/>
            <a:r>
              <a:rPr lang="ru-RU" dirty="0"/>
              <a:t>(7) </a:t>
            </a:r>
            <a:r>
              <a:rPr lang="ru-RU" dirty="0" smtClean="0"/>
              <a:t>При </a:t>
            </a:r>
            <a:r>
              <a:rPr lang="ru-RU" dirty="0" err="1"/>
              <a:t>липса</a:t>
            </a:r>
            <a:r>
              <a:rPr lang="ru-RU" dirty="0"/>
              <a:t> на друга </a:t>
            </a:r>
            <a:r>
              <a:rPr lang="ru-RU" dirty="0" err="1"/>
              <a:t>техническа</a:t>
            </a:r>
            <a:r>
              <a:rPr lang="ru-RU" dirty="0"/>
              <a:t> </a:t>
            </a:r>
            <a:r>
              <a:rPr lang="ru-RU" dirty="0" err="1"/>
              <a:t>възможност</a:t>
            </a:r>
            <a:r>
              <a:rPr lang="ru-RU" dirty="0"/>
              <a:t> части от </a:t>
            </a:r>
            <a:r>
              <a:rPr lang="ru-RU" dirty="0" err="1"/>
              <a:t>тротоари</a:t>
            </a:r>
            <a:r>
              <a:rPr lang="ru-RU" dirty="0"/>
              <a:t>, </a:t>
            </a:r>
            <a:r>
              <a:rPr lang="ru-RU" dirty="0" err="1"/>
              <a:t>свободни</a:t>
            </a:r>
            <a:r>
              <a:rPr lang="ru-RU" dirty="0"/>
              <a:t> </a:t>
            </a:r>
            <a:r>
              <a:rPr lang="ru-RU" dirty="0" err="1"/>
              <a:t>обществени</a:t>
            </a:r>
            <a:r>
              <a:rPr lang="ru-RU" dirty="0"/>
              <a:t> </a:t>
            </a:r>
            <a:r>
              <a:rPr lang="ru-RU" dirty="0" err="1"/>
              <a:t>площи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части от </a:t>
            </a:r>
            <a:r>
              <a:rPr lang="ru-RU" dirty="0" err="1"/>
              <a:t>улични</a:t>
            </a:r>
            <a:r>
              <a:rPr lang="ru-RU" dirty="0"/>
              <a:t> платна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използват</a:t>
            </a:r>
            <a:r>
              <a:rPr lang="ru-RU" dirty="0"/>
              <a:t> временно за </a:t>
            </a:r>
            <a:r>
              <a:rPr lang="ru-RU" dirty="0" err="1"/>
              <a:t>строителни</a:t>
            </a:r>
            <a:r>
              <a:rPr lang="ru-RU" dirty="0"/>
              <a:t> площадки при условия и по </a:t>
            </a:r>
            <a:r>
              <a:rPr lang="ru-RU" dirty="0" err="1"/>
              <a:t>ред</a:t>
            </a:r>
            <a:r>
              <a:rPr lang="ru-RU" dirty="0"/>
              <a:t>, </a:t>
            </a:r>
            <a:r>
              <a:rPr lang="ru-RU" dirty="0" err="1"/>
              <a:t>определени</a:t>
            </a:r>
            <a:r>
              <a:rPr lang="ru-RU" dirty="0"/>
              <a:t> с </a:t>
            </a:r>
            <a:r>
              <a:rPr lang="ru-RU" dirty="0" err="1"/>
              <a:t>наредба</a:t>
            </a:r>
            <a:r>
              <a:rPr lang="ru-RU" dirty="0"/>
              <a:t> на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и с </a:t>
            </a:r>
            <a:r>
              <a:rPr lang="ru-RU" dirty="0" err="1"/>
              <a:t>инвестиционния</a:t>
            </a:r>
            <a:r>
              <a:rPr lang="ru-RU" dirty="0"/>
              <a:t> проект. </a:t>
            </a:r>
            <a:r>
              <a:rPr lang="ru-RU" dirty="0" err="1"/>
              <a:t>Строителните</a:t>
            </a:r>
            <a:r>
              <a:rPr lang="ru-RU" dirty="0"/>
              <a:t> площадки се </a:t>
            </a:r>
            <a:r>
              <a:rPr lang="ru-RU" dirty="0" err="1"/>
              <a:t>ограждат</a:t>
            </a:r>
            <a:r>
              <a:rPr lang="ru-RU" dirty="0"/>
              <a:t> с </a:t>
            </a:r>
            <a:r>
              <a:rPr lang="ru-RU" dirty="0" err="1"/>
              <a:t>временни</a:t>
            </a:r>
            <a:r>
              <a:rPr lang="ru-RU" dirty="0"/>
              <a:t> огради по указание на </a:t>
            </a:r>
            <a:r>
              <a:rPr lang="ru-RU" dirty="0" err="1"/>
              <a:t>общинската</a:t>
            </a:r>
            <a:r>
              <a:rPr lang="ru-RU" dirty="0"/>
              <a:t> администрация (</a:t>
            </a:r>
            <a:r>
              <a:rPr lang="ru-RU" dirty="0" err="1"/>
              <a:t>администрацията</a:t>
            </a:r>
            <a:r>
              <a:rPr lang="ru-RU" dirty="0"/>
              <a:t> на района), поставят се </a:t>
            </a:r>
            <a:r>
              <a:rPr lang="ru-RU" dirty="0" err="1"/>
              <a:t>информационни</a:t>
            </a:r>
            <a:r>
              <a:rPr lang="ru-RU" dirty="0"/>
              <a:t> табели за разрешения </a:t>
            </a:r>
            <a:r>
              <a:rPr lang="ru-RU" dirty="0" err="1"/>
              <a:t>строеж</a:t>
            </a:r>
            <a:r>
              <a:rPr lang="ru-RU" dirty="0"/>
              <a:t> с </a:t>
            </a:r>
            <a:r>
              <a:rPr lang="ru-RU" dirty="0" err="1"/>
              <a:t>данни</a:t>
            </a:r>
            <a:r>
              <a:rPr lang="ru-RU" dirty="0"/>
              <a:t> за строителя</a:t>
            </a:r>
            <a:r>
              <a:rPr lang="ru-RU" b="1" dirty="0"/>
              <a:t>, проектанта</a:t>
            </a:r>
            <a:r>
              <a:rPr lang="ru-RU" dirty="0"/>
              <a:t>, </a:t>
            </a:r>
            <a:r>
              <a:rPr lang="ru-RU" dirty="0" err="1"/>
              <a:t>лицето</a:t>
            </a:r>
            <a:r>
              <a:rPr lang="ru-RU" dirty="0"/>
              <a:t>, </a:t>
            </a:r>
            <a:r>
              <a:rPr lang="ru-RU" dirty="0" err="1"/>
              <a:t>упражняващо</a:t>
            </a:r>
            <a:r>
              <a:rPr lang="ru-RU" dirty="0"/>
              <a:t> </a:t>
            </a:r>
            <a:r>
              <a:rPr lang="ru-RU" dirty="0" err="1"/>
              <a:t>строителен</a:t>
            </a:r>
            <a:r>
              <a:rPr lang="ru-RU" dirty="0"/>
              <a:t> надзор, и </a:t>
            </a:r>
            <a:r>
              <a:rPr lang="ru-RU" dirty="0" err="1"/>
              <a:t>други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606669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64277" y="357448"/>
            <a:ext cx="10538748" cy="640079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ВЪЗЛОЖИТЕЛ И ЗАДЪЛЖЕНИЯТА МУ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64278" y="1238596"/>
            <a:ext cx="10538746" cy="547808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Чл. 161. (1) </a:t>
            </a:r>
            <a:r>
              <a:rPr lang="ru-RU" dirty="0" err="1" smtClean="0"/>
              <a:t>Възложител</a:t>
            </a:r>
            <a:r>
              <a:rPr lang="ru-RU" dirty="0" smtClean="0"/>
              <a:t> </a:t>
            </a:r>
            <a:r>
              <a:rPr lang="ru-RU" dirty="0"/>
              <a:t>е </a:t>
            </a:r>
            <a:r>
              <a:rPr lang="ru-RU" dirty="0" err="1"/>
              <a:t>собственикът</a:t>
            </a:r>
            <a:r>
              <a:rPr lang="ru-RU" dirty="0"/>
              <a:t> на </a:t>
            </a:r>
            <a:r>
              <a:rPr lang="ru-RU" dirty="0" err="1"/>
              <a:t>имота</a:t>
            </a:r>
            <a:r>
              <a:rPr lang="ru-RU" dirty="0"/>
              <a:t>, </a:t>
            </a:r>
            <a:r>
              <a:rPr lang="ru-RU" dirty="0" err="1"/>
              <a:t>лицето</a:t>
            </a:r>
            <a:r>
              <a:rPr lang="ru-RU" dirty="0"/>
              <a:t>, на </a:t>
            </a:r>
            <a:r>
              <a:rPr lang="ru-RU" dirty="0" err="1"/>
              <a:t>което</a:t>
            </a:r>
            <a:r>
              <a:rPr lang="ru-RU" dirty="0"/>
              <a:t> е </a:t>
            </a:r>
            <a:r>
              <a:rPr lang="ru-RU" dirty="0" err="1"/>
              <a:t>учредено</a:t>
            </a:r>
            <a:r>
              <a:rPr lang="ru-RU" dirty="0"/>
              <a:t> право на </a:t>
            </a:r>
            <a:r>
              <a:rPr lang="ru-RU" dirty="0" err="1"/>
              <a:t>строеж</a:t>
            </a:r>
            <a:r>
              <a:rPr lang="ru-RU" dirty="0"/>
              <a:t> в чужд </a:t>
            </a:r>
            <a:r>
              <a:rPr lang="ru-RU" dirty="0" err="1"/>
              <a:t>имот</a:t>
            </a:r>
            <a:r>
              <a:rPr lang="ru-RU" dirty="0"/>
              <a:t>, и </a:t>
            </a:r>
            <a:r>
              <a:rPr lang="ru-RU" dirty="0" err="1"/>
              <a:t>лицето</a:t>
            </a:r>
            <a:r>
              <a:rPr lang="ru-RU" dirty="0"/>
              <a:t>,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право да строи в чужд </a:t>
            </a:r>
            <a:r>
              <a:rPr lang="ru-RU" dirty="0" err="1"/>
              <a:t>имот</a:t>
            </a:r>
            <a:r>
              <a:rPr lang="ru-RU" dirty="0"/>
              <a:t> по </a:t>
            </a:r>
            <a:r>
              <a:rPr lang="ru-RU" dirty="0" err="1"/>
              <a:t>силата</a:t>
            </a:r>
            <a:r>
              <a:rPr lang="ru-RU" dirty="0"/>
              <a:t> на закон. </a:t>
            </a:r>
            <a:r>
              <a:rPr lang="ru-RU" dirty="0" err="1"/>
              <a:t>Възложителят</a:t>
            </a:r>
            <a:r>
              <a:rPr lang="ru-RU" dirty="0"/>
              <a:t> или </a:t>
            </a:r>
            <a:r>
              <a:rPr lang="ru-RU" dirty="0" err="1"/>
              <a:t>упълномощено</a:t>
            </a:r>
            <a:r>
              <a:rPr lang="ru-RU" dirty="0"/>
              <a:t> от него лице </a:t>
            </a:r>
            <a:r>
              <a:rPr lang="ru-RU" dirty="0" err="1"/>
              <a:t>осигурява</a:t>
            </a:r>
            <a:r>
              <a:rPr lang="ru-RU" dirty="0"/>
              <a:t> </a:t>
            </a:r>
            <a:r>
              <a:rPr lang="ru-RU" dirty="0" err="1"/>
              <a:t>всичко</a:t>
            </a:r>
            <a:r>
              <a:rPr lang="ru-RU" dirty="0"/>
              <a:t> необходимо за </a:t>
            </a:r>
            <a:r>
              <a:rPr lang="ru-RU" dirty="0" err="1"/>
              <a:t>започване</a:t>
            </a:r>
            <a:r>
              <a:rPr lang="ru-RU" dirty="0"/>
              <a:t> на </a:t>
            </a:r>
            <a:r>
              <a:rPr lang="ru-RU" dirty="0" err="1"/>
              <a:t>строителството</a:t>
            </a:r>
            <a:r>
              <a:rPr lang="ru-RU" dirty="0"/>
              <a:t>.</a:t>
            </a:r>
          </a:p>
          <a:p>
            <a:pPr algn="just"/>
            <a:r>
              <a:rPr lang="ru-RU" dirty="0" smtClean="0"/>
              <a:t>(</a:t>
            </a:r>
            <a:r>
              <a:rPr lang="ru-RU" dirty="0"/>
              <a:t>3) </a:t>
            </a:r>
            <a:r>
              <a:rPr lang="ru-RU" dirty="0" err="1" smtClean="0"/>
              <a:t>Концесионерът</a:t>
            </a:r>
            <a:r>
              <a:rPr lang="ru-RU" dirty="0" smtClean="0"/>
              <a:t> </a:t>
            </a:r>
            <a:r>
              <a:rPr lang="ru-RU" dirty="0"/>
              <a:t>е </a:t>
            </a:r>
            <a:r>
              <a:rPr lang="ru-RU" dirty="0" err="1"/>
              <a:t>възложител</a:t>
            </a:r>
            <a:r>
              <a:rPr lang="ru-RU" dirty="0"/>
              <a:t> на </a:t>
            </a:r>
            <a:r>
              <a:rPr lang="ru-RU" dirty="0" err="1"/>
              <a:t>временните</a:t>
            </a:r>
            <a:r>
              <a:rPr lang="ru-RU" dirty="0"/>
              <a:t> </a:t>
            </a:r>
            <a:r>
              <a:rPr lang="ru-RU" dirty="0" err="1"/>
              <a:t>строежи</a:t>
            </a:r>
            <a:r>
              <a:rPr lang="ru-RU" dirty="0"/>
              <a:t>, </a:t>
            </a:r>
            <a:r>
              <a:rPr lang="ru-RU" dirty="0" err="1"/>
              <a:t>предвидени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специализирания</a:t>
            </a:r>
            <a:r>
              <a:rPr lang="ru-RU" dirty="0"/>
              <a:t> подробен </a:t>
            </a:r>
            <a:r>
              <a:rPr lang="ru-RU" dirty="0" err="1"/>
              <a:t>устройствен</a:t>
            </a:r>
            <a:r>
              <a:rPr lang="ru-RU" dirty="0"/>
              <a:t> план по чл. 54, ал. 6. За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останали</a:t>
            </a:r>
            <a:r>
              <a:rPr lang="ru-RU" dirty="0"/>
              <a:t> </a:t>
            </a:r>
            <a:r>
              <a:rPr lang="ru-RU" dirty="0" err="1"/>
              <a:t>строежи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изпълнението</a:t>
            </a:r>
            <a:r>
              <a:rPr lang="ru-RU" dirty="0"/>
              <a:t> на </a:t>
            </a:r>
            <a:r>
              <a:rPr lang="ru-RU" dirty="0" err="1"/>
              <a:t>концесионния</a:t>
            </a:r>
            <a:r>
              <a:rPr lang="ru-RU" dirty="0"/>
              <a:t> договор, </a:t>
            </a:r>
            <a:r>
              <a:rPr lang="ru-RU" dirty="0" err="1"/>
              <a:t>възложител</a:t>
            </a:r>
            <a:r>
              <a:rPr lang="ru-RU" dirty="0"/>
              <a:t> е концедентът,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концесионерът</a:t>
            </a:r>
            <a:r>
              <a:rPr lang="ru-RU" dirty="0"/>
              <a:t>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представлява</a:t>
            </a:r>
            <a:r>
              <a:rPr lang="ru-RU" dirty="0"/>
              <a:t> на свой риск при </a:t>
            </a:r>
            <a:r>
              <a:rPr lang="ru-RU" dirty="0" err="1"/>
              <a:t>изработване</a:t>
            </a:r>
            <a:r>
              <a:rPr lang="ru-RU" dirty="0"/>
              <a:t> и </a:t>
            </a:r>
            <a:r>
              <a:rPr lang="ru-RU" dirty="0" err="1"/>
              <a:t>одобряване</a:t>
            </a:r>
            <a:r>
              <a:rPr lang="ru-RU" dirty="0"/>
              <a:t> на </a:t>
            </a:r>
            <a:r>
              <a:rPr lang="ru-RU" dirty="0" err="1"/>
              <a:t>инвестиционни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, </a:t>
            </a:r>
            <a:r>
              <a:rPr lang="ru-RU" dirty="0" err="1"/>
              <a:t>разрешаване</a:t>
            </a:r>
            <a:r>
              <a:rPr lang="ru-RU" dirty="0"/>
              <a:t> и </a:t>
            </a:r>
            <a:r>
              <a:rPr lang="ru-RU" dirty="0" err="1"/>
              <a:t>изпълнение</a:t>
            </a:r>
            <a:r>
              <a:rPr lang="ru-RU" dirty="0"/>
              <a:t> на </a:t>
            </a:r>
            <a:r>
              <a:rPr lang="ru-RU" dirty="0" err="1"/>
              <a:t>строителството</a:t>
            </a:r>
            <a:r>
              <a:rPr lang="ru-RU" dirty="0"/>
              <a:t> и </a:t>
            </a:r>
            <a:r>
              <a:rPr lang="ru-RU" dirty="0" err="1"/>
              <a:t>въвеждане</a:t>
            </a:r>
            <a:r>
              <a:rPr lang="ru-RU" dirty="0"/>
              <a:t> в </a:t>
            </a:r>
            <a:r>
              <a:rPr lang="ru-RU" dirty="0" err="1"/>
              <a:t>експлоатация</a:t>
            </a:r>
            <a:r>
              <a:rPr lang="ru-RU" dirty="0"/>
              <a:t> на </a:t>
            </a:r>
            <a:r>
              <a:rPr lang="ru-RU" dirty="0" err="1"/>
              <a:t>строежите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(4) </a:t>
            </a:r>
            <a:r>
              <a:rPr lang="ru-RU" dirty="0" err="1" smtClean="0"/>
              <a:t>Възложителят</a:t>
            </a:r>
            <a:r>
              <a:rPr lang="ru-RU" dirty="0" smtClean="0"/>
              <a:t> </a:t>
            </a:r>
            <a:r>
              <a:rPr lang="ru-RU" dirty="0"/>
              <a:t>носи </a:t>
            </a:r>
            <a:r>
              <a:rPr lang="ru-RU" dirty="0" err="1"/>
              <a:t>отговорност</a:t>
            </a:r>
            <a:r>
              <a:rPr lang="ru-RU" dirty="0"/>
              <a:t> за: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осигуряване</a:t>
            </a:r>
            <a:r>
              <a:rPr lang="ru-RU" dirty="0"/>
              <a:t> на </a:t>
            </a:r>
            <a:r>
              <a:rPr lang="ru-RU" dirty="0" err="1"/>
              <a:t>необходимите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по чл. 142, ал. 5, т. 7 и 8 и </a:t>
            </a:r>
            <a:r>
              <a:rPr lang="ru-RU" dirty="0" err="1"/>
              <a:t>предоставянето</a:t>
            </a:r>
            <a:r>
              <a:rPr lang="ru-RU" dirty="0"/>
              <a:t> им на проектанта и на </a:t>
            </a:r>
            <a:r>
              <a:rPr lang="ru-RU" dirty="0" err="1"/>
              <a:t>лицето</a:t>
            </a:r>
            <a:r>
              <a:rPr lang="ru-RU" dirty="0"/>
              <a:t>, </a:t>
            </a:r>
            <a:r>
              <a:rPr lang="ru-RU" dirty="0" err="1"/>
              <a:t>извършващо</a:t>
            </a:r>
            <a:r>
              <a:rPr lang="ru-RU" dirty="0"/>
              <a:t> оценка за </a:t>
            </a:r>
            <a:r>
              <a:rPr lang="ru-RU" dirty="0" err="1"/>
              <a:t>съответствие</a:t>
            </a:r>
            <a:r>
              <a:rPr lang="ru-RU" dirty="0"/>
              <a:t> на </a:t>
            </a:r>
            <a:r>
              <a:rPr lang="ru-RU" dirty="0" err="1"/>
              <a:t>инвестиционния</a:t>
            </a:r>
            <a:r>
              <a:rPr lang="ru-RU" dirty="0"/>
              <a:t> проект, за </a:t>
            </a:r>
            <a:r>
              <a:rPr lang="ru-RU" dirty="0" err="1"/>
              <a:t>отразяване</a:t>
            </a:r>
            <a:r>
              <a:rPr lang="ru-RU" dirty="0"/>
              <a:t> в </a:t>
            </a:r>
            <a:r>
              <a:rPr lang="ru-RU" dirty="0" err="1"/>
              <a:t>комплексния</a:t>
            </a:r>
            <a:r>
              <a:rPr lang="ru-RU" dirty="0"/>
              <a:t> доклад за оценка на </a:t>
            </a:r>
            <a:r>
              <a:rPr lang="ru-RU" dirty="0" err="1"/>
              <a:t>съответствието</a:t>
            </a:r>
            <a:r>
              <a:rPr lang="ru-RU" dirty="0"/>
              <a:t>, с </a:t>
            </a:r>
            <a:r>
              <a:rPr lang="ru-RU" dirty="0" err="1"/>
              <a:t>изключение</a:t>
            </a:r>
            <a:r>
              <a:rPr lang="ru-RU" dirty="0"/>
              <a:t> на </a:t>
            </a:r>
            <a:r>
              <a:rPr lang="ru-RU" dirty="0" err="1"/>
              <a:t>случаите</a:t>
            </a:r>
            <a:r>
              <a:rPr lang="ru-RU" dirty="0"/>
              <a:t>, в </a:t>
            </a:r>
            <a:r>
              <a:rPr lang="ru-RU" dirty="0" err="1"/>
              <a:t>които</a:t>
            </a:r>
            <a:r>
              <a:rPr lang="ru-RU" dirty="0"/>
              <a:t> с договор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задължения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възложени</a:t>
            </a:r>
            <a:r>
              <a:rPr lang="ru-RU" dirty="0"/>
              <a:t> на </a:t>
            </a:r>
            <a:r>
              <a:rPr lang="ru-RU" dirty="0" err="1"/>
              <a:t>консултанта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започване</a:t>
            </a:r>
            <a:r>
              <a:rPr lang="ru-RU" dirty="0"/>
              <a:t> на </a:t>
            </a:r>
            <a:r>
              <a:rPr lang="ru-RU" dirty="0" err="1"/>
              <a:t>строеж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сключен</a:t>
            </a:r>
            <a:r>
              <a:rPr lang="ru-RU" dirty="0"/>
              <a:t> договор за </a:t>
            </a:r>
            <a:r>
              <a:rPr lang="ru-RU" dirty="0" err="1"/>
              <a:t>строителен</a:t>
            </a:r>
            <a:r>
              <a:rPr lang="ru-RU" dirty="0"/>
              <a:t> надзор,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такъв</a:t>
            </a:r>
            <a:r>
              <a:rPr lang="ru-RU" dirty="0"/>
              <a:t> се </a:t>
            </a:r>
            <a:r>
              <a:rPr lang="ru-RU" dirty="0" err="1"/>
              <a:t>изисква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3. </a:t>
            </a:r>
            <a:r>
              <a:rPr lang="ru-RU" dirty="0" err="1"/>
              <a:t>започване</a:t>
            </a:r>
            <a:r>
              <a:rPr lang="ru-RU" dirty="0"/>
              <a:t> на </a:t>
            </a:r>
            <a:r>
              <a:rPr lang="ru-RU" dirty="0" err="1"/>
              <a:t>строеж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сключен</a:t>
            </a:r>
            <a:r>
              <a:rPr lang="ru-RU" dirty="0"/>
              <a:t> договор за </a:t>
            </a:r>
            <a:r>
              <a:rPr lang="ru-RU" dirty="0" err="1"/>
              <a:t>строителство</a:t>
            </a:r>
            <a:r>
              <a:rPr lang="ru-RU" dirty="0"/>
              <a:t>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такъв</a:t>
            </a:r>
            <a:r>
              <a:rPr lang="ru-RU" dirty="0"/>
              <a:t> се </a:t>
            </a:r>
            <a:r>
              <a:rPr lang="ru-RU" dirty="0" err="1"/>
              <a:t>изисква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4. </a:t>
            </a:r>
            <a:r>
              <a:rPr lang="ru-RU" dirty="0" err="1"/>
              <a:t>започване</a:t>
            </a:r>
            <a:r>
              <a:rPr lang="ru-RU" dirty="0"/>
              <a:t> на </a:t>
            </a:r>
            <a:r>
              <a:rPr lang="ru-RU" dirty="0" err="1"/>
              <a:t>строеж</a:t>
            </a:r>
            <a:r>
              <a:rPr lang="ru-RU" dirty="0"/>
              <a:t> с договор за </a:t>
            </a:r>
            <a:r>
              <a:rPr lang="ru-RU" dirty="0" err="1"/>
              <a:t>строителство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строител</a:t>
            </a:r>
            <a:r>
              <a:rPr lang="ru-RU" dirty="0"/>
              <a:t>, </a:t>
            </a:r>
            <a:r>
              <a:rPr lang="ru-RU" dirty="0" err="1"/>
              <a:t>който</a:t>
            </a:r>
            <a:r>
              <a:rPr lang="ru-RU" dirty="0"/>
              <a:t> е </a:t>
            </a:r>
            <a:r>
              <a:rPr lang="ru-RU" dirty="0" err="1"/>
              <a:t>регистриран</a:t>
            </a:r>
            <a:r>
              <a:rPr lang="ru-RU" dirty="0"/>
              <a:t> по чл. 3, ал. 2 от Закона за </a:t>
            </a:r>
            <a:r>
              <a:rPr lang="ru-RU" dirty="0" err="1"/>
              <a:t>Камарата</a:t>
            </a:r>
            <a:r>
              <a:rPr lang="ru-RU" dirty="0"/>
              <a:t> на </a:t>
            </a:r>
            <a:r>
              <a:rPr lang="ru-RU" dirty="0" err="1"/>
              <a:t>строителите</a:t>
            </a:r>
            <a:r>
              <a:rPr lang="ru-RU" dirty="0"/>
              <a:t> за </a:t>
            </a:r>
            <a:r>
              <a:rPr lang="ru-RU" dirty="0" err="1"/>
              <a:t>съответната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и категория </a:t>
            </a:r>
            <a:r>
              <a:rPr lang="ru-RU" dirty="0" err="1"/>
              <a:t>строеж</a:t>
            </a:r>
            <a:r>
              <a:rPr lang="ru-RU" dirty="0"/>
              <a:t>, в </a:t>
            </a:r>
            <a:r>
              <a:rPr lang="ru-RU" dirty="0" err="1"/>
              <a:t>случаите</a:t>
            </a:r>
            <a:r>
              <a:rPr lang="ru-RU" dirty="0"/>
              <a:t>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регистрацията</a:t>
            </a:r>
            <a:r>
              <a:rPr lang="ru-RU" dirty="0"/>
              <a:t> е </a:t>
            </a:r>
            <a:r>
              <a:rPr lang="ru-RU" dirty="0" err="1"/>
              <a:t>задължителна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5. </a:t>
            </a:r>
            <a:r>
              <a:rPr lang="ru-RU" b="1" dirty="0" err="1" smtClean="0"/>
              <a:t>започване</a:t>
            </a:r>
            <a:r>
              <a:rPr lang="ru-RU" b="1" dirty="0" smtClean="0"/>
              <a:t> </a:t>
            </a:r>
            <a:r>
              <a:rPr lang="ru-RU" b="1" dirty="0"/>
              <a:t>на </a:t>
            </a:r>
            <a:r>
              <a:rPr lang="ru-RU" b="1" dirty="0" err="1"/>
              <a:t>строеж</a:t>
            </a:r>
            <a:r>
              <a:rPr lang="ru-RU" b="1" dirty="0"/>
              <a:t> </a:t>
            </a:r>
            <a:r>
              <a:rPr lang="ru-RU" b="1" dirty="0" err="1"/>
              <a:t>със</a:t>
            </a:r>
            <a:r>
              <a:rPr lang="ru-RU" b="1" dirty="0"/>
              <a:t> </a:t>
            </a:r>
            <a:r>
              <a:rPr lang="ru-RU" b="1" dirty="0" err="1"/>
              <a:t>сключен</a:t>
            </a:r>
            <a:r>
              <a:rPr lang="ru-RU" b="1" dirty="0"/>
              <a:t> договор за </a:t>
            </a:r>
            <a:r>
              <a:rPr lang="ru-RU" b="1" dirty="0" err="1"/>
              <a:t>авторски</a:t>
            </a:r>
            <a:r>
              <a:rPr lang="ru-RU" b="1" dirty="0"/>
              <a:t> надзор на </a:t>
            </a:r>
            <a:r>
              <a:rPr lang="ru-RU" b="1" dirty="0" err="1"/>
              <a:t>обекта</a:t>
            </a:r>
            <a:r>
              <a:rPr lang="ru-RU" b="1" dirty="0" smtClean="0"/>
              <a:t>. </a:t>
            </a:r>
            <a:r>
              <a:rPr lang="ru-RU" b="1" i="1" dirty="0" smtClean="0"/>
              <a:t>Ново </a:t>
            </a:r>
            <a:r>
              <a:rPr lang="ru-RU" b="1" i="1" dirty="0" err="1" smtClean="0"/>
              <a:t>задължение</a:t>
            </a:r>
            <a:r>
              <a:rPr lang="ru-RU" b="1" i="1" dirty="0" smtClean="0"/>
              <a:t>!</a:t>
            </a:r>
            <a:endParaRPr lang="ru-RU" b="1" i="1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188105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22713" y="340822"/>
            <a:ext cx="10580311" cy="581891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ПРОЕКТАНТ И АВТОРСКИ НАДЗОР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80902" y="1255222"/>
            <a:ext cx="10522121" cy="539495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Чл. 162. </a:t>
            </a:r>
            <a:r>
              <a:rPr lang="ru-RU" dirty="0" smtClean="0"/>
              <a:t>(1</a:t>
            </a:r>
            <a:r>
              <a:rPr lang="ru-RU" dirty="0"/>
              <a:t>) Проектант е </a:t>
            </a:r>
            <a:r>
              <a:rPr lang="ru-RU" dirty="0" err="1"/>
              <a:t>физическо</a:t>
            </a:r>
            <a:r>
              <a:rPr lang="ru-RU" dirty="0"/>
              <a:t> или </a:t>
            </a:r>
            <a:r>
              <a:rPr lang="ru-RU" dirty="0" err="1"/>
              <a:t>юридическо</a:t>
            </a:r>
            <a:r>
              <a:rPr lang="ru-RU" dirty="0"/>
              <a:t> лице, </a:t>
            </a:r>
            <a:r>
              <a:rPr lang="ru-RU" dirty="0" err="1"/>
              <a:t>включващо</a:t>
            </a:r>
            <a:r>
              <a:rPr lang="ru-RU" dirty="0"/>
              <a:t> в </a:t>
            </a:r>
            <a:r>
              <a:rPr lang="ru-RU" dirty="0" err="1"/>
              <a:t>състава</a:t>
            </a:r>
            <a:r>
              <a:rPr lang="ru-RU" dirty="0"/>
              <a:t> си физически лица, </a:t>
            </a:r>
            <a:r>
              <a:rPr lang="ru-RU" dirty="0" err="1"/>
              <a:t>притежаващи</a:t>
            </a:r>
            <a:r>
              <a:rPr lang="ru-RU" dirty="0"/>
              <a:t> </a:t>
            </a:r>
            <a:r>
              <a:rPr lang="ru-RU" dirty="0" err="1"/>
              <a:t>необходимата</a:t>
            </a:r>
            <a:r>
              <a:rPr lang="ru-RU" dirty="0"/>
              <a:t> </a:t>
            </a:r>
            <a:r>
              <a:rPr lang="ru-RU" dirty="0" err="1"/>
              <a:t>проектантска</a:t>
            </a:r>
            <a:r>
              <a:rPr lang="ru-RU" dirty="0"/>
              <a:t> </a:t>
            </a:r>
            <a:r>
              <a:rPr lang="ru-RU" dirty="0" err="1"/>
              <a:t>правоспособност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</a:t>
            </a:r>
            <a:r>
              <a:rPr lang="ru-RU" dirty="0" err="1" smtClean="0"/>
              <a:t>Условията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редът</a:t>
            </a:r>
            <a:r>
              <a:rPr lang="ru-RU" dirty="0"/>
              <a:t> за </a:t>
            </a:r>
            <a:r>
              <a:rPr lang="ru-RU" dirty="0" err="1"/>
              <a:t>осъществяване</a:t>
            </a:r>
            <a:r>
              <a:rPr lang="ru-RU" dirty="0"/>
              <a:t> на </a:t>
            </a:r>
            <a:r>
              <a:rPr lang="ru-RU" dirty="0" err="1"/>
              <a:t>авторски</a:t>
            </a:r>
            <a:r>
              <a:rPr lang="ru-RU" dirty="0"/>
              <a:t> надзор по </a:t>
            </a:r>
            <a:r>
              <a:rPr lang="ru-RU" dirty="0" err="1"/>
              <a:t>време</a:t>
            </a:r>
            <a:r>
              <a:rPr lang="ru-RU" dirty="0"/>
              <a:t> на </a:t>
            </a:r>
            <a:r>
              <a:rPr lang="ru-RU" dirty="0" err="1"/>
              <a:t>строителството</a:t>
            </a:r>
            <a:r>
              <a:rPr lang="ru-RU" dirty="0"/>
              <a:t> се определят чрез договор между </a:t>
            </a:r>
            <a:r>
              <a:rPr lang="ru-RU" dirty="0" err="1"/>
              <a:t>възложителя</a:t>
            </a:r>
            <a:r>
              <a:rPr lang="ru-RU" dirty="0"/>
              <a:t> и проектанта. </a:t>
            </a:r>
            <a:r>
              <a:rPr lang="ru-RU" dirty="0" err="1"/>
              <a:t>Авторският</a:t>
            </a:r>
            <a:r>
              <a:rPr lang="ru-RU" dirty="0"/>
              <a:t> надзор по </a:t>
            </a:r>
            <a:r>
              <a:rPr lang="ru-RU" dirty="0" err="1"/>
              <a:t>всички</a:t>
            </a:r>
            <a:r>
              <a:rPr lang="ru-RU" dirty="0"/>
              <a:t> части е </a:t>
            </a:r>
            <a:r>
              <a:rPr lang="ru-RU" dirty="0" err="1"/>
              <a:t>задължителен</a:t>
            </a:r>
            <a:r>
              <a:rPr lang="ru-RU" dirty="0"/>
              <a:t> за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строежи</a:t>
            </a:r>
            <a:r>
              <a:rPr lang="ru-RU" dirty="0"/>
              <a:t> от </a:t>
            </a:r>
            <a:r>
              <a:rPr lang="ru-RU" dirty="0" err="1"/>
              <a:t>първа</a:t>
            </a:r>
            <a:r>
              <a:rPr lang="ru-RU" dirty="0"/>
              <a:t> до пета категория </a:t>
            </a:r>
            <a:r>
              <a:rPr lang="ru-RU" dirty="0" err="1"/>
              <a:t>включително</a:t>
            </a:r>
            <a:r>
              <a:rPr lang="ru-RU" dirty="0"/>
              <a:t>.</a:t>
            </a:r>
          </a:p>
          <a:p>
            <a:pPr algn="just"/>
            <a:r>
              <a:rPr lang="ru-RU" b="1" dirty="0"/>
              <a:t>(3) </a:t>
            </a:r>
            <a:r>
              <a:rPr lang="ru-RU" b="1" dirty="0" err="1"/>
              <a:t>Предписанията</a:t>
            </a:r>
            <a:r>
              <a:rPr lang="ru-RU" b="1" dirty="0"/>
              <a:t> на проектанта, </a:t>
            </a:r>
            <a:r>
              <a:rPr lang="ru-RU" b="1" dirty="0" err="1"/>
              <a:t>свързани</a:t>
            </a:r>
            <a:r>
              <a:rPr lang="ru-RU" b="1" dirty="0"/>
              <a:t> с </a:t>
            </a:r>
            <a:r>
              <a:rPr lang="ru-RU" b="1" dirty="0" err="1"/>
              <a:t>авторското</a:t>
            </a:r>
            <a:r>
              <a:rPr lang="ru-RU" b="1" dirty="0"/>
              <a:t> </a:t>
            </a:r>
            <a:r>
              <a:rPr lang="ru-RU" b="1" dirty="0" err="1"/>
              <a:t>му</a:t>
            </a:r>
            <a:r>
              <a:rPr lang="ru-RU" b="1" dirty="0"/>
              <a:t> право, за </a:t>
            </a:r>
            <a:r>
              <a:rPr lang="ru-RU" b="1" dirty="0" err="1"/>
              <a:t>точното</a:t>
            </a:r>
            <a:r>
              <a:rPr lang="ru-RU" b="1" dirty="0"/>
              <a:t> </a:t>
            </a:r>
            <a:r>
              <a:rPr lang="ru-RU" b="1" dirty="0" err="1"/>
              <a:t>спазване</a:t>
            </a:r>
            <a:r>
              <a:rPr lang="ru-RU" b="1" dirty="0"/>
              <a:t> на </a:t>
            </a:r>
            <a:r>
              <a:rPr lang="ru-RU" b="1" dirty="0" err="1"/>
              <a:t>изработения</a:t>
            </a:r>
            <a:r>
              <a:rPr lang="ru-RU" b="1" dirty="0"/>
              <a:t> от него </a:t>
            </a:r>
            <a:r>
              <a:rPr lang="ru-RU" b="1" dirty="0" err="1"/>
              <a:t>инвестиционен</a:t>
            </a:r>
            <a:r>
              <a:rPr lang="ru-RU" b="1" dirty="0"/>
              <a:t> проект се </a:t>
            </a:r>
            <a:r>
              <a:rPr lang="ru-RU" b="1" dirty="0" err="1"/>
              <a:t>вписват</a:t>
            </a:r>
            <a:r>
              <a:rPr lang="ru-RU" b="1" dirty="0"/>
              <a:t> в </a:t>
            </a:r>
            <a:r>
              <a:rPr lang="ru-RU" b="1" dirty="0" err="1"/>
              <a:t>заповедната</a:t>
            </a:r>
            <a:r>
              <a:rPr lang="ru-RU" b="1" dirty="0"/>
              <a:t> книга и </a:t>
            </a:r>
            <a:r>
              <a:rPr lang="ru-RU" b="1" dirty="0" err="1"/>
              <a:t>са</a:t>
            </a:r>
            <a:r>
              <a:rPr lang="ru-RU" b="1" dirty="0"/>
              <a:t> </a:t>
            </a:r>
            <a:r>
              <a:rPr lang="ru-RU" b="1" dirty="0" err="1"/>
              <a:t>задължителни</a:t>
            </a:r>
            <a:r>
              <a:rPr lang="ru-RU" b="1" dirty="0"/>
              <a:t> за </a:t>
            </a:r>
            <a:r>
              <a:rPr lang="ru-RU" b="1" dirty="0" err="1"/>
              <a:t>останалите</a:t>
            </a:r>
            <a:r>
              <a:rPr lang="ru-RU" b="1" dirty="0"/>
              <a:t> </a:t>
            </a:r>
            <a:r>
              <a:rPr lang="ru-RU" b="1" dirty="0" err="1"/>
              <a:t>участници</a:t>
            </a:r>
            <a:r>
              <a:rPr lang="ru-RU" b="1" dirty="0"/>
              <a:t> в </a:t>
            </a:r>
            <a:r>
              <a:rPr lang="ru-RU" b="1" dirty="0" err="1"/>
              <a:t>строителството</a:t>
            </a:r>
            <a:r>
              <a:rPr lang="ru-RU" b="1" dirty="0"/>
              <a:t>.</a:t>
            </a:r>
          </a:p>
          <a:p>
            <a:pPr algn="just"/>
            <a:r>
              <a:rPr lang="ru-RU" dirty="0"/>
              <a:t>(4) </a:t>
            </a:r>
            <a:r>
              <a:rPr lang="ru-RU" dirty="0" err="1" smtClean="0"/>
              <a:t>Проектантът</a:t>
            </a:r>
            <a:r>
              <a:rPr lang="ru-RU" dirty="0" smtClean="0"/>
              <a:t> </a:t>
            </a:r>
            <a:r>
              <a:rPr lang="ru-RU" dirty="0"/>
              <a:t>носи </a:t>
            </a:r>
            <a:r>
              <a:rPr lang="ru-RU" dirty="0" err="1"/>
              <a:t>отговорност</a:t>
            </a:r>
            <a:r>
              <a:rPr lang="ru-RU" dirty="0"/>
              <a:t> за </a:t>
            </a:r>
            <a:r>
              <a:rPr lang="ru-RU" dirty="0" err="1"/>
              <a:t>проектирането</a:t>
            </a:r>
            <a:r>
              <a:rPr lang="ru-RU" dirty="0"/>
              <a:t> на </a:t>
            </a:r>
            <a:r>
              <a:rPr lang="ru-RU" dirty="0" err="1"/>
              <a:t>строежа</a:t>
            </a:r>
            <a:r>
              <a:rPr lang="ru-RU" dirty="0"/>
              <a:t> в </a:t>
            </a:r>
            <a:r>
              <a:rPr lang="ru-RU" dirty="0" err="1"/>
              <a:t>съответствие</a:t>
            </a:r>
            <a:r>
              <a:rPr lang="ru-RU" dirty="0"/>
              <a:t> с </a:t>
            </a:r>
            <a:r>
              <a:rPr lang="ru-RU" dirty="0" err="1"/>
              <a:t>предвижданията</a:t>
            </a:r>
            <a:r>
              <a:rPr lang="ru-RU" dirty="0"/>
              <a:t> на </a:t>
            </a:r>
            <a:r>
              <a:rPr lang="ru-RU" dirty="0" err="1"/>
              <a:t>подробния</a:t>
            </a:r>
            <a:r>
              <a:rPr lang="ru-RU" dirty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план, </a:t>
            </a:r>
            <a:r>
              <a:rPr lang="ru-RU" dirty="0" err="1"/>
              <a:t>изискванията</a:t>
            </a:r>
            <a:r>
              <a:rPr lang="ru-RU" dirty="0"/>
              <a:t> на чл. 169, ал. 1 и 3, </a:t>
            </a:r>
            <a:r>
              <a:rPr lang="ru-RU" dirty="0" err="1"/>
              <a:t>както</a:t>
            </a:r>
            <a:r>
              <a:rPr lang="ru-RU" dirty="0"/>
              <a:t> и с </a:t>
            </a:r>
            <a:r>
              <a:rPr lang="ru-RU" dirty="0" err="1"/>
              <a:t>изискванията</a:t>
            </a:r>
            <a:r>
              <a:rPr lang="ru-RU" dirty="0"/>
              <a:t> за </a:t>
            </a:r>
            <a:r>
              <a:rPr lang="ru-RU" dirty="0" err="1"/>
              <a:t>осигуряване</a:t>
            </a:r>
            <a:r>
              <a:rPr lang="ru-RU" dirty="0"/>
              <a:t> на </a:t>
            </a:r>
            <a:r>
              <a:rPr lang="ru-RU" dirty="0" err="1"/>
              <a:t>здравословни</a:t>
            </a:r>
            <a:r>
              <a:rPr lang="ru-RU" dirty="0"/>
              <a:t> и </a:t>
            </a:r>
            <a:r>
              <a:rPr lang="ru-RU" dirty="0" err="1"/>
              <a:t>безопасни</a:t>
            </a:r>
            <a:r>
              <a:rPr lang="ru-RU" dirty="0"/>
              <a:t> условия на труд.</a:t>
            </a:r>
          </a:p>
          <a:p>
            <a:pPr algn="just"/>
            <a:r>
              <a:rPr lang="ru-RU" dirty="0"/>
              <a:t>(5) </a:t>
            </a:r>
            <a:r>
              <a:rPr lang="ru-RU" dirty="0" smtClean="0"/>
              <a:t>В </a:t>
            </a:r>
            <a:r>
              <a:rPr lang="ru-RU" dirty="0" err="1"/>
              <a:t>изпълнение</a:t>
            </a:r>
            <a:r>
              <a:rPr lang="ru-RU" dirty="0"/>
              <a:t> на </a:t>
            </a:r>
            <a:r>
              <a:rPr lang="ru-RU" dirty="0" err="1"/>
              <a:t>задълженията</a:t>
            </a:r>
            <a:r>
              <a:rPr lang="ru-RU" dirty="0"/>
              <a:t> си </a:t>
            </a:r>
            <a:r>
              <a:rPr lang="ru-RU" dirty="0" err="1"/>
              <a:t>проектантът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право на свободен </a:t>
            </a:r>
            <a:r>
              <a:rPr lang="ru-RU" dirty="0" err="1"/>
              <a:t>достъп</a:t>
            </a:r>
            <a:r>
              <a:rPr lang="ru-RU" dirty="0"/>
              <a:t> до </a:t>
            </a:r>
            <a:r>
              <a:rPr lang="ru-RU" dirty="0" err="1"/>
              <a:t>строежа</a:t>
            </a:r>
            <a:r>
              <a:rPr lang="ru-RU" dirty="0"/>
              <a:t>, </a:t>
            </a:r>
            <a:r>
              <a:rPr lang="ru-RU" dirty="0" err="1"/>
              <a:t>строителните</a:t>
            </a:r>
            <a:r>
              <a:rPr lang="ru-RU" dirty="0"/>
              <a:t> </a:t>
            </a:r>
            <a:r>
              <a:rPr lang="ru-RU" dirty="0" err="1"/>
              <a:t>книжа</a:t>
            </a:r>
            <a:r>
              <a:rPr lang="ru-RU" dirty="0"/>
              <a:t>, </a:t>
            </a:r>
            <a:r>
              <a:rPr lang="ru-RU" dirty="0" err="1"/>
              <a:t>заповедната</a:t>
            </a:r>
            <a:r>
              <a:rPr lang="ru-RU" dirty="0"/>
              <a:t> книга и </a:t>
            </a:r>
            <a:r>
              <a:rPr lang="ru-RU" dirty="0" err="1"/>
              <a:t>актовете</a:t>
            </a:r>
            <a:r>
              <a:rPr lang="ru-RU" dirty="0"/>
              <a:t> и </a:t>
            </a:r>
            <a:r>
              <a:rPr lang="ru-RU" dirty="0" err="1"/>
              <a:t>протоколите</a:t>
            </a:r>
            <a:r>
              <a:rPr lang="ru-RU" dirty="0"/>
              <a:t>, </a:t>
            </a:r>
            <a:r>
              <a:rPr lang="ru-RU" dirty="0" err="1"/>
              <a:t>съставени</a:t>
            </a:r>
            <a:r>
              <a:rPr lang="ru-RU" dirty="0"/>
              <a:t> по </a:t>
            </a:r>
            <a:r>
              <a:rPr lang="ru-RU" dirty="0" err="1"/>
              <a:t>време</a:t>
            </a:r>
            <a:r>
              <a:rPr lang="ru-RU" dirty="0"/>
              <a:t> на </a:t>
            </a:r>
            <a:r>
              <a:rPr lang="ru-RU" dirty="0" err="1"/>
              <a:t>строителството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(6) </a:t>
            </a:r>
            <a:r>
              <a:rPr lang="ru-RU" dirty="0" err="1" smtClean="0"/>
              <a:t>Проектантът</a:t>
            </a:r>
            <a:r>
              <a:rPr lang="ru-RU" dirty="0" smtClean="0"/>
              <a:t> </a:t>
            </a:r>
            <a:r>
              <a:rPr lang="ru-RU" dirty="0"/>
              <a:t>носи </a:t>
            </a:r>
            <a:r>
              <a:rPr lang="ru-RU" dirty="0" err="1"/>
              <a:t>отговорност</a:t>
            </a:r>
            <a:r>
              <a:rPr lang="ru-RU" dirty="0"/>
              <a:t> за </a:t>
            </a:r>
            <a:r>
              <a:rPr lang="ru-RU" dirty="0" err="1"/>
              <a:t>всички</a:t>
            </a:r>
            <a:r>
              <a:rPr lang="ru-RU" dirty="0"/>
              <a:t> свои действия при </a:t>
            </a:r>
            <a:r>
              <a:rPr lang="ru-RU" dirty="0" err="1"/>
              <a:t>упражняване</a:t>
            </a:r>
            <a:r>
              <a:rPr lang="ru-RU" dirty="0"/>
              <a:t> на </a:t>
            </a:r>
            <a:r>
              <a:rPr lang="ru-RU" dirty="0" err="1"/>
              <a:t>авторския</a:t>
            </a:r>
            <a:r>
              <a:rPr lang="ru-RU" dirty="0"/>
              <a:t> надзор по </a:t>
            </a:r>
            <a:r>
              <a:rPr lang="ru-RU" dirty="0" err="1"/>
              <a:t>време</a:t>
            </a:r>
            <a:r>
              <a:rPr lang="ru-RU" dirty="0"/>
              <a:t> на </a:t>
            </a:r>
            <a:r>
              <a:rPr lang="ru-RU" dirty="0" err="1"/>
              <a:t>строителството</a:t>
            </a:r>
            <a:r>
              <a:rPr lang="ru-RU" dirty="0" smtClean="0"/>
              <a:t>. </a:t>
            </a:r>
            <a:r>
              <a:rPr lang="ru-RU" b="1" i="1" dirty="0" smtClean="0"/>
              <a:t>Отпада </a:t>
            </a:r>
            <a:r>
              <a:rPr lang="ru-RU" b="1" i="1" dirty="0" err="1" smtClean="0"/>
              <a:t>фигурата</a:t>
            </a:r>
            <a:r>
              <a:rPr lang="ru-RU" b="1" i="1" dirty="0" smtClean="0"/>
              <a:t> «</a:t>
            </a:r>
            <a:r>
              <a:rPr lang="ru-RU" b="1" i="1" dirty="0" err="1" smtClean="0"/>
              <a:t>водещ</a:t>
            </a:r>
            <a:r>
              <a:rPr lang="ru-RU" b="1" i="1" dirty="0" smtClean="0"/>
              <a:t> проектант».</a:t>
            </a:r>
            <a:endParaRPr lang="ru-RU" b="1" i="1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206157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80903" y="249382"/>
            <a:ext cx="10522122" cy="1205345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ВЪВЕЖДАНЕ НА СТРОЕЖИТЕ В ЕКСПЛОАТАЦИЯ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22714" y="1454727"/>
            <a:ext cx="10580310" cy="522039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Чл. 177. </a:t>
            </a:r>
            <a:r>
              <a:rPr lang="ru-RU" dirty="0" smtClean="0"/>
              <a:t>След </a:t>
            </a:r>
            <a:r>
              <a:rPr lang="ru-RU" dirty="0" err="1"/>
              <a:t>завършването</a:t>
            </a:r>
            <a:r>
              <a:rPr lang="ru-RU" dirty="0"/>
              <a:t> на </a:t>
            </a:r>
            <a:r>
              <a:rPr lang="ru-RU" dirty="0" err="1"/>
              <a:t>строежа</a:t>
            </a:r>
            <a:r>
              <a:rPr lang="ru-RU" dirty="0"/>
              <a:t> и </a:t>
            </a:r>
            <a:r>
              <a:rPr lang="ru-RU" dirty="0" err="1"/>
              <a:t>приключване</a:t>
            </a:r>
            <a:r>
              <a:rPr lang="ru-RU" dirty="0"/>
              <a:t> на </a:t>
            </a:r>
            <a:r>
              <a:rPr lang="ru-RU" dirty="0" err="1"/>
              <a:t>приемните</a:t>
            </a:r>
            <a:r>
              <a:rPr lang="ru-RU" dirty="0"/>
              <a:t> </a:t>
            </a:r>
            <a:r>
              <a:rPr lang="ru-RU" dirty="0" err="1"/>
              <a:t>изпитвания</a:t>
            </a:r>
            <a:r>
              <a:rPr lang="ru-RU" dirty="0"/>
              <a:t>, </a:t>
            </a:r>
            <a:r>
              <a:rPr lang="ru-RU" dirty="0" err="1"/>
              <a:t>когато</a:t>
            </a:r>
            <a:r>
              <a:rPr lang="ru-RU" dirty="0"/>
              <a:t> те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необходими</a:t>
            </a:r>
            <a:r>
              <a:rPr lang="ru-RU" dirty="0"/>
              <a:t>, </a:t>
            </a:r>
            <a:r>
              <a:rPr lang="ru-RU" dirty="0" err="1"/>
              <a:t>възложителят</a:t>
            </a:r>
            <a:r>
              <a:rPr lang="ru-RU" dirty="0"/>
              <a:t> </a:t>
            </a:r>
            <a:r>
              <a:rPr lang="ru-RU" dirty="0" err="1"/>
              <a:t>подава</a:t>
            </a:r>
            <a:r>
              <a:rPr lang="ru-RU" dirty="0"/>
              <a:t> заявление пред органа по ал. 2 или 3 за </a:t>
            </a:r>
            <a:r>
              <a:rPr lang="ru-RU" dirty="0" err="1"/>
              <a:t>въвеждането</a:t>
            </a:r>
            <a:r>
              <a:rPr lang="ru-RU" dirty="0"/>
              <a:t> на </a:t>
            </a:r>
            <a:r>
              <a:rPr lang="ru-RU" dirty="0" err="1"/>
              <a:t>обекта</a:t>
            </a:r>
            <a:r>
              <a:rPr lang="ru-RU" dirty="0"/>
              <a:t> в </a:t>
            </a:r>
            <a:r>
              <a:rPr lang="ru-RU" dirty="0" err="1"/>
              <a:t>експлоатация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представя</a:t>
            </a:r>
            <a:r>
              <a:rPr lang="ru-RU" dirty="0"/>
              <a:t> </a:t>
            </a:r>
            <a:r>
              <a:rPr lang="ru-RU" dirty="0" err="1"/>
              <a:t>окончателния</a:t>
            </a:r>
            <a:r>
              <a:rPr lang="ru-RU" dirty="0"/>
              <a:t> доклад по чл. 168, ал. 6, договорите с </a:t>
            </a:r>
            <a:r>
              <a:rPr lang="ru-RU" dirty="0" err="1"/>
              <a:t>експлоатационните</a:t>
            </a:r>
            <a:r>
              <a:rPr lang="ru-RU" dirty="0"/>
              <a:t> дружества за </a:t>
            </a:r>
            <a:r>
              <a:rPr lang="ru-RU" dirty="0" err="1"/>
              <a:t>присъединяване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мрежите</a:t>
            </a:r>
            <a:r>
              <a:rPr lang="ru-RU" dirty="0"/>
              <a:t>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инфраструктура, технически паспорт и сертификат за </a:t>
            </a:r>
            <a:r>
              <a:rPr lang="ru-RU" dirty="0" err="1"/>
              <a:t>проектни</a:t>
            </a:r>
            <a:r>
              <a:rPr lang="ru-RU" dirty="0"/>
              <a:t> </a:t>
            </a:r>
            <a:r>
              <a:rPr lang="ru-RU" dirty="0" err="1"/>
              <a:t>енергийни</a:t>
            </a:r>
            <a:r>
              <a:rPr lang="ru-RU" dirty="0"/>
              <a:t> характеристики и документ от </a:t>
            </a:r>
            <a:r>
              <a:rPr lang="ru-RU" dirty="0" err="1"/>
              <a:t>Агенцията</a:t>
            </a:r>
            <a:r>
              <a:rPr lang="ru-RU" dirty="0"/>
              <a:t> по геодезия, картография и </a:t>
            </a:r>
            <a:r>
              <a:rPr lang="ru-RU" dirty="0" err="1"/>
              <a:t>кадастър</a:t>
            </a:r>
            <a:r>
              <a:rPr lang="ru-RU" dirty="0"/>
              <a:t>, че е </a:t>
            </a:r>
            <a:r>
              <a:rPr lang="ru-RU" dirty="0" err="1"/>
              <a:t>изпълнено</a:t>
            </a:r>
            <a:r>
              <a:rPr lang="ru-RU" dirty="0"/>
              <a:t> </a:t>
            </a:r>
            <a:r>
              <a:rPr lang="ru-RU" dirty="0" err="1"/>
              <a:t>изискването</a:t>
            </a:r>
            <a:r>
              <a:rPr lang="ru-RU" dirty="0"/>
              <a:t> по чл. 175, ал. 5. В </a:t>
            </a:r>
            <a:r>
              <a:rPr lang="ru-RU" dirty="0" err="1"/>
              <a:t>случаите</a:t>
            </a:r>
            <a:r>
              <a:rPr lang="ru-RU" dirty="0"/>
              <a:t> по чл. 151, ал. 1, т. 10 след </a:t>
            </a:r>
            <a:r>
              <a:rPr lang="ru-RU" dirty="0" err="1"/>
              <a:t>монтирането</a:t>
            </a:r>
            <a:r>
              <a:rPr lang="ru-RU" dirty="0"/>
              <a:t> на </a:t>
            </a:r>
            <a:r>
              <a:rPr lang="ru-RU" dirty="0" err="1"/>
              <a:t>инсталациите</a:t>
            </a:r>
            <a:r>
              <a:rPr lang="ru-RU" dirty="0"/>
              <a:t> </a:t>
            </a:r>
            <a:r>
              <a:rPr lang="ru-RU" dirty="0" err="1"/>
              <a:t>регистрирането</a:t>
            </a:r>
            <a:r>
              <a:rPr lang="ru-RU" dirty="0"/>
              <a:t> им се </a:t>
            </a:r>
            <a:r>
              <a:rPr lang="ru-RU" dirty="0" err="1"/>
              <a:t>извършва</a:t>
            </a:r>
            <a:r>
              <a:rPr lang="ru-RU" dirty="0"/>
              <a:t> пред </a:t>
            </a:r>
            <a:r>
              <a:rPr lang="ru-RU" dirty="0" err="1"/>
              <a:t>органите</a:t>
            </a:r>
            <a:r>
              <a:rPr lang="ru-RU" dirty="0"/>
              <a:t> за технически надзор.</a:t>
            </a:r>
          </a:p>
          <a:p>
            <a:pPr algn="just"/>
            <a:r>
              <a:rPr lang="ru-RU" dirty="0"/>
              <a:t>(2) </a:t>
            </a:r>
            <a:r>
              <a:rPr lang="ru-RU" dirty="0" err="1" smtClean="0"/>
              <a:t>Строежите</a:t>
            </a:r>
            <a:r>
              <a:rPr lang="ru-RU" dirty="0" smtClean="0"/>
              <a:t> </a:t>
            </a:r>
            <a:r>
              <a:rPr lang="ru-RU" dirty="0"/>
              <a:t>от </a:t>
            </a:r>
            <a:r>
              <a:rPr lang="ru-RU" dirty="0" err="1"/>
              <a:t>първа</a:t>
            </a:r>
            <a:r>
              <a:rPr lang="ru-RU" dirty="0"/>
              <a:t>, втора и </a:t>
            </a:r>
            <a:r>
              <a:rPr lang="ru-RU" dirty="0" err="1"/>
              <a:t>трета</a:t>
            </a:r>
            <a:r>
              <a:rPr lang="ru-RU" dirty="0"/>
              <a:t> категория се </a:t>
            </a:r>
            <a:r>
              <a:rPr lang="ru-RU" dirty="0" err="1"/>
              <a:t>въвеждат</a:t>
            </a:r>
            <a:r>
              <a:rPr lang="ru-RU" dirty="0"/>
              <a:t> в </a:t>
            </a:r>
            <a:r>
              <a:rPr lang="ru-RU" dirty="0" err="1"/>
              <a:t>експлоатация</a:t>
            </a:r>
            <a:r>
              <a:rPr lang="ru-RU" dirty="0"/>
              <a:t> </a:t>
            </a:r>
            <a:r>
              <a:rPr lang="ru-RU" dirty="0" err="1"/>
              <a:t>въз</a:t>
            </a:r>
            <a:r>
              <a:rPr lang="ru-RU" dirty="0"/>
              <a:t> основа на разрешение за </a:t>
            </a:r>
            <a:r>
              <a:rPr lang="ru-RU" dirty="0" err="1"/>
              <a:t>ползване</a:t>
            </a:r>
            <a:r>
              <a:rPr lang="ru-RU" dirty="0"/>
              <a:t>, </a:t>
            </a:r>
            <a:r>
              <a:rPr lang="ru-RU" dirty="0" err="1"/>
              <a:t>издадено</a:t>
            </a:r>
            <a:r>
              <a:rPr lang="ru-RU" dirty="0"/>
              <a:t> от </a:t>
            </a:r>
            <a:r>
              <a:rPr lang="ru-RU" dirty="0" err="1"/>
              <a:t>органите</a:t>
            </a:r>
            <a:r>
              <a:rPr lang="ru-RU" dirty="0"/>
              <a:t> на </a:t>
            </a:r>
            <a:r>
              <a:rPr lang="ru-RU" dirty="0" err="1"/>
              <a:t>Дирекцията</a:t>
            </a:r>
            <a:r>
              <a:rPr lang="ru-RU" dirty="0"/>
              <a:t> за национален </a:t>
            </a:r>
            <a:r>
              <a:rPr lang="ru-RU" dirty="0" err="1"/>
              <a:t>строителен</a:t>
            </a:r>
            <a:r>
              <a:rPr lang="ru-RU" dirty="0"/>
              <a:t> </a:t>
            </a:r>
            <a:r>
              <a:rPr lang="ru-RU" dirty="0" err="1"/>
              <a:t>контрол</a:t>
            </a:r>
            <a:r>
              <a:rPr lang="ru-RU" dirty="0"/>
              <a:t>, при условия и по </a:t>
            </a:r>
            <a:r>
              <a:rPr lang="ru-RU" dirty="0" err="1"/>
              <a:t>ред</a:t>
            </a:r>
            <a:r>
              <a:rPr lang="ru-RU" dirty="0"/>
              <a:t>, </a:t>
            </a:r>
            <a:r>
              <a:rPr lang="ru-RU" dirty="0" err="1"/>
              <a:t>определени</a:t>
            </a:r>
            <a:r>
              <a:rPr lang="ru-RU" dirty="0"/>
              <a:t> в </a:t>
            </a:r>
            <a:r>
              <a:rPr lang="ru-RU" dirty="0" err="1"/>
              <a:t>наредба</a:t>
            </a:r>
            <a:r>
              <a:rPr lang="ru-RU" dirty="0"/>
              <a:t>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(3) </a:t>
            </a:r>
            <a:r>
              <a:rPr lang="ru-RU" dirty="0" err="1" smtClean="0"/>
              <a:t>Строежите</a:t>
            </a:r>
            <a:r>
              <a:rPr lang="ru-RU" dirty="0" smtClean="0"/>
              <a:t> </a:t>
            </a:r>
            <a:r>
              <a:rPr lang="ru-RU" dirty="0"/>
              <a:t>от </a:t>
            </a:r>
            <a:r>
              <a:rPr lang="ru-RU" dirty="0" err="1"/>
              <a:t>четвърта</a:t>
            </a:r>
            <a:r>
              <a:rPr lang="ru-RU" dirty="0"/>
              <a:t> и пета категория се </a:t>
            </a:r>
            <a:r>
              <a:rPr lang="ru-RU" dirty="0" err="1"/>
              <a:t>въвеждат</a:t>
            </a:r>
            <a:r>
              <a:rPr lang="ru-RU" dirty="0"/>
              <a:t> в </a:t>
            </a:r>
            <a:r>
              <a:rPr lang="ru-RU" dirty="0" err="1"/>
              <a:t>експлоатация</a:t>
            </a:r>
            <a:r>
              <a:rPr lang="ru-RU" dirty="0"/>
              <a:t> </a:t>
            </a:r>
            <a:r>
              <a:rPr lang="ru-RU" dirty="0" err="1"/>
              <a:t>въз</a:t>
            </a:r>
            <a:r>
              <a:rPr lang="ru-RU" dirty="0"/>
              <a:t> основа на удостоверение за </a:t>
            </a:r>
            <a:r>
              <a:rPr lang="ru-RU" dirty="0" err="1"/>
              <a:t>въвеждане</a:t>
            </a:r>
            <a:r>
              <a:rPr lang="ru-RU" dirty="0"/>
              <a:t> в </a:t>
            </a:r>
            <a:r>
              <a:rPr lang="ru-RU" dirty="0" err="1"/>
              <a:t>експлоатация</a:t>
            </a:r>
            <a:r>
              <a:rPr lang="ru-RU" dirty="0"/>
              <a:t> от органа, издал </a:t>
            </a:r>
            <a:r>
              <a:rPr lang="ru-RU" dirty="0" err="1"/>
              <a:t>разрешението</a:t>
            </a:r>
            <a:r>
              <a:rPr lang="ru-RU" dirty="0"/>
              <a:t> за </a:t>
            </a:r>
            <a:r>
              <a:rPr lang="ru-RU" dirty="0" err="1"/>
              <a:t>строеж</a:t>
            </a:r>
            <a:r>
              <a:rPr lang="ru-RU" dirty="0"/>
              <a:t> </a:t>
            </a:r>
            <a:r>
              <a:rPr lang="ru-RU" b="1" dirty="0"/>
              <a:t>при условия и по </a:t>
            </a:r>
            <a:r>
              <a:rPr lang="ru-RU" b="1" dirty="0" err="1"/>
              <a:t>ред</a:t>
            </a:r>
            <a:r>
              <a:rPr lang="ru-RU" b="1" dirty="0"/>
              <a:t>, </a:t>
            </a:r>
            <a:r>
              <a:rPr lang="ru-RU" b="1" dirty="0" err="1"/>
              <a:t>определени</a:t>
            </a:r>
            <a:r>
              <a:rPr lang="ru-RU" b="1" dirty="0"/>
              <a:t> в </a:t>
            </a:r>
            <a:r>
              <a:rPr lang="ru-RU" b="1" dirty="0" err="1"/>
              <a:t>наредбата</a:t>
            </a:r>
            <a:r>
              <a:rPr lang="ru-RU" b="1" dirty="0"/>
              <a:t> по ал. 2. </a:t>
            </a:r>
            <a:r>
              <a:rPr lang="ru-RU" dirty="0" err="1"/>
              <a:t>Удостоверението</a:t>
            </a:r>
            <a:r>
              <a:rPr lang="ru-RU" dirty="0"/>
              <a:t> се </a:t>
            </a:r>
            <a:r>
              <a:rPr lang="ru-RU" dirty="0" err="1"/>
              <a:t>издава</a:t>
            </a:r>
            <a:r>
              <a:rPr lang="ru-RU" dirty="0"/>
              <a:t> в 7-дневен срок от </a:t>
            </a:r>
            <a:r>
              <a:rPr lang="ru-RU" dirty="0" err="1"/>
              <a:t>постъпване</a:t>
            </a:r>
            <a:r>
              <a:rPr lang="ru-RU" dirty="0"/>
              <a:t> на </a:t>
            </a:r>
            <a:r>
              <a:rPr lang="ru-RU" dirty="0" err="1"/>
              <a:t>заявлението</a:t>
            </a:r>
            <a:r>
              <a:rPr lang="ru-RU" dirty="0"/>
              <a:t> по ал. 1 след проверка на комплектуваността на </a:t>
            </a:r>
            <a:r>
              <a:rPr lang="ru-RU" dirty="0" err="1"/>
              <a:t>документите</a:t>
            </a:r>
            <a:r>
              <a:rPr lang="ru-RU" dirty="0"/>
              <a:t> и </a:t>
            </a:r>
            <a:r>
              <a:rPr lang="ru-RU" dirty="0" err="1"/>
              <a:t>регистриране</a:t>
            </a:r>
            <a:r>
              <a:rPr lang="ru-RU" dirty="0"/>
              <a:t> </a:t>
            </a:r>
            <a:r>
              <a:rPr lang="ru-RU" dirty="0" err="1"/>
              <a:t>въвеждането</a:t>
            </a:r>
            <a:r>
              <a:rPr lang="ru-RU" dirty="0"/>
              <a:t> на </a:t>
            </a:r>
            <a:r>
              <a:rPr lang="ru-RU" dirty="0" err="1"/>
              <a:t>строежа</a:t>
            </a:r>
            <a:r>
              <a:rPr lang="ru-RU" dirty="0"/>
              <a:t> в </a:t>
            </a:r>
            <a:r>
              <a:rPr lang="ru-RU" dirty="0" err="1"/>
              <a:t>експлоатация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по </a:t>
            </a:r>
            <a:r>
              <a:rPr lang="ru-RU" dirty="0" err="1"/>
              <a:t>преценка</a:t>
            </a:r>
            <a:r>
              <a:rPr lang="ru-RU" dirty="0"/>
              <a:t> на органа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извърши</a:t>
            </a:r>
            <a:r>
              <a:rPr lang="ru-RU" dirty="0"/>
              <a:t> и проверка на </a:t>
            </a:r>
            <a:r>
              <a:rPr lang="ru-RU" dirty="0" err="1"/>
              <a:t>място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1236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32509" y="467360"/>
            <a:ext cx="11579629" cy="555105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СЪГЛАСУВАНЕ НА ОУП/ПУП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2509" y="1371600"/>
            <a:ext cx="11579629" cy="5062451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ru-RU" sz="2400" dirty="0" err="1"/>
              <a:t>Възложителят</a:t>
            </a:r>
            <a:r>
              <a:rPr lang="ru-RU" sz="2400" dirty="0"/>
              <a:t> </a:t>
            </a:r>
            <a:r>
              <a:rPr lang="ru-RU" sz="2400" dirty="0" err="1"/>
              <a:t>съгласува</a:t>
            </a:r>
            <a:r>
              <a:rPr lang="ru-RU" sz="2400" dirty="0"/>
              <a:t> </a:t>
            </a:r>
            <a:r>
              <a:rPr lang="ru-RU" sz="2400" dirty="0" err="1"/>
              <a:t>проектите</a:t>
            </a:r>
            <a:r>
              <a:rPr lang="ru-RU" sz="2400" dirty="0"/>
              <a:t> за общи </a:t>
            </a:r>
            <a:r>
              <a:rPr lang="ru-RU" sz="2400" dirty="0" err="1"/>
              <a:t>устройствени</a:t>
            </a:r>
            <a:r>
              <a:rPr lang="ru-RU" sz="2400" dirty="0"/>
              <a:t> </a:t>
            </a:r>
            <a:r>
              <a:rPr lang="ru-RU" sz="2400" dirty="0" err="1"/>
              <a:t>планове</a:t>
            </a:r>
            <a:r>
              <a:rPr lang="ru-RU" sz="2400" dirty="0"/>
              <a:t> </a:t>
            </a:r>
            <a:r>
              <a:rPr lang="ru-RU" sz="2400" dirty="0" err="1"/>
              <a:t>със</a:t>
            </a:r>
            <a:r>
              <a:rPr lang="ru-RU" sz="2400" dirty="0"/>
              <a:t> </a:t>
            </a:r>
            <a:r>
              <a:rPr lang="ru-RU" sz="2400" dirty="0" err="1"/>
              <a:t>заинтересуваните</a:t>
            </a:r>
            <a:r>
              <a:rPr lang="ru-RU" sz="2400" dirty="0"/>
              <a:t> </a:t>
            </a:r>
            <a:r>
              <a:rPr lang="ru-RU" sz="2400" dirty="0" err="1"/>
              <a:t>централни</a:t>
            </a:r>
            <a:r>
              <a:rPr lang="ru-RU" sz="2400" dirty="0"/>
              <a:t> и </a:t>
            </a:r>
            <a:r>
              <a:rPr lang="ru-RU" sz="2400" dirty="0" err="1"/>
              <a:t>териториални</a:t>
            </a:r>
            <a:r>
              <a:rPr lang="ru-RU" sz="2400" dirty="0"/>
              <a:t> администрации, а при </a:t>
            </a:r>
            <a:r>
              <a:rPr lang="ru-RU" sz="2400" dirty="0" err="1"/>
              <a:t>необходимост</a:t>
            </a:r>
            <a:r>
              <a:rPr lang="ru-RU" sz="2400" dirty="0"/>
              <a:t> - и </a:t>
            </a:r>
            <a:r>
              <a:rPr lang="ru-RU" sz="2400" dirty="0" err="1"/>
              <a:t>със</a:t>
            </a:r>
            <a:r>
              <a:rPr lang="ru-RU" sz="2400" dirty="0"/>
              <a:t> </a:t>
            </a:r>
            <a:r>
              <a:rPr lang="ru-RU" sz="2400" dirty="0" err="1"/>
              <a:t>специализираните</a:t>
            </a:r>
            <a:r>
              <a:rPr lang="ru-RU" sz="2400" dirty="0"/>
              <a:t> </a:t>
            </a:r>
            <a:r>
              <a:rPr lang="ru-RU" sz="2400" dirty="0" err="1"/>
              <a:t>контролни</a:t>
            </a:r>
            <a:r>
              <a:rPr lang="ru-RU" sz="2400" dirty="0"/>
              <a:t> </a:t>
            </a:r>
            <a:r>
              <a:rPr lang="ru-RU" sz="2400" dirty="0" err="1"/>
              <a:t>органи</a:t>
            </a:r>
            <a:r>
              <a:rPr lang="ru-RU" sz="2400" dirty="0"/>
              <a:t> и </a:t>
            </a:r>
            <a:r>
              <a:rPr lang="ru-RU" sz="2400" dirty="0" err="1"/>
              <a:t>експлоатационните</a:t>
            </a:r>
            <a:r>
              <a:rPr lang="ru-RU" sz="2400" dirty="0"/>
              <a:t> дружества. </a:t>
            </a:r>
            <a:r>
              <a:rPr lang="ru-RU" sz="2400" dirty="0" err="1"/>
              <a:t>Съгласуването</a:t>
            </a:r>
            <a:r>
              <a:rPr lang="ru-RU" sz="2400" dirty="0"/>
              <a:t> се </a:t>
            </a:r>
            <a:r>
              <a:rPr lang="ru-RU" sz="2400" dirty="0" err="1"/>
              <a:t>изразява</a:t>
            </a:r>
            <a:r>
              <a:rPr lang="ru-RU" sz="2400" dirty="0"/>
              <a:t> </a:t>
            </a:r>
            <a:r>
              <a:rPr lang="ru-RU" sz="2400" dirty="0" err="1"/>
              <a:t>във</a:t>
            </a:r>
            <a:r>
              <a:rPr lang="ru-RU" sz="2400" dirty="0"/>
              <a:t>:</a:t>
            </a:r>
          </a:p>
          <a:p>
            <a:pPr marL="45720" indent="0" algn="just">
              <a:buNone/>
            </a:pPr>
            <a:r>
              <a:rPr lang="ru-RU" sz="2400" dirty="0"/>
              <a:t>1. </a:t>
            </a:r>
            <a:r>
              <a:rPr lang="ru-RU" sz="2400" dirty="0" err="1"/>
              <a:t>издаване</a:t>
            </a:r>
            <a:r>
              <a:rPr lang="ru-RU" sz="2400" dirty="0"/>
              <a:t> на </a:t>
            </a:r>
            <a:r>
              <a:rPr lang="ru-RU" sz="2400" dirty="0" err="1"/>
              <a:t>необходимите</a:t>
            </a:r>
            <a:r>
              <a:rPr lang="ru-RU" sz="2400" dirty="0"/>
              <a:t> </a:t>
            </a:r>
            <a:r>
              <a:rPr lang="ru-RU" sz="2400" dirty="0" err="1"/>
              <a:t>актове</a:t>
            </a:r>
            <a:r>
              <a:rPr lang="ru-RU" sz="2400" dirty="0"/>
              <a:t> при </a:t>
            </a:r>
            <a:r>
              <a:rPr lang="ru-RU" sz="2400" dirty="0" err="1"/>
              <a:t>условията</a:t>
            </a:r>
            <a:r>
              <a:rPr lang="ru-RU" sz="2400" dirty="0"/>
              <a:t>, по </a:t>
            </a:r>
            <a:r>
              <a:rPr lang="ru-RU" sz="2400" dirty="0" err="1"/>
              <a:t>реда</a:t>
            </a:r>
            <a:r>
              <a:rPr lang="ru-RU" sz="2400" dirty="0"/>
              <a:t> и в </a:t>
            </a:r>
            <a:r>
              <a:rPr lang="ru-RU" sz="2400" dirty="0" err="1"/>
              <a:t>сроковете</a:t>
            </a:r>
            <a:r>
              <a:rPr lang="ru-RU" sz="2400" dirty="0"/>
              <a:t>, </a:t>
            </a:r>
            <a:r>
              <a:rPr lang="ru-RU" sz="2400" dirty="0" err="1"/>
              <a:t>определени</a:t>
            </a:r>
            <a:r>
              <a:rPr lang="ru-RU" sz="2400" dirty="0"/>
              <a:t> в </a:t>
            </a:r>
            <a:r>
              <a:rPr lang="ru-RU" sz="2400" dirty="0" err="1"/>
              <a:t>специален</a:t>
            </a:r>
            <a:r>
              <a:rPr lang="ru-RU" sz="2400" dirty="0"/>
              <a:t> закон;</a:t>
            </a:r>
          </a:p>
          <a:p>
            <a:pPr marL="45720" indent="0" algn="just">
              <a:buNone/>
            </a:pPr>
            <a:r>
              <a:rPr lang="ru-RU" sz="2400" dirty="0"/>
              <a:t>2. </a:t>
            </a:r>
            <a:r>
              <a:rPr lang="ru-RU" sz="2400" dirty="0" err="1"/>
              <a:t>издаване</a:t>
            </a:r>
            <a:r>
              <a:rPr lang="ru-RU" sz="2400" dirty="0"/>
              <a:t> на </a:t>
            </a:r>
            <a:r>
              <a:rPr lang="ru-RU" sz="2400" dirty="0" err="1"/>
              <a:t>писмени</a:t>
            </a:r>
            <a:r>
              <a:rPr lang="ru-RU" sz="2400" dirty="0"/>
              <a:t> становища и/или участие на представители на </a:t>
            </a:r>
            <a:r>
              <a:rPr lang="ru-RU" sz="2400" dirty="0" err="1"/>
              <a:t>заинтересувани</a:t>
            </a:r>
            <a:r>
              <a:rPr lang="ru-RU" sz="2400" dirty="0"/>
              <a:t> ведомства в </a:t>
            </a:r>
            <a:r>
              <a:rPr lang="ru-RU" sz="2400" dirty="0" err="1"/>
              <a:t>заседанието</a:t>
            </a:r>
            <a:r>
              <a:rPr lang="ru-RU" sz="2400" dirty="0"/>
              <a:t> на </a:t>
            </a:r>
            <a:r>
              <a:rPr lang="ru-RU" sz="2400" dirty="0" err="1"/>
              <a:t>експертния</a:t>
            </a:r>
            <a:r>
              <a:rPr lang="ru-RU" sz="2400" dirty="0"/>
              <a:t> </a:t>
            </a:r>
            <a:r>
              <a:rPr lang="ru-RU" sz="2400" dirty="0" err="1"/>
              <a:t>съвет</a:t>
            </a:r>
            <a:r>
              <a:rPr lang="ru-RU" sz="2400" dirty="0"/>
              <a:t>, </a:t>
            </a:r>
            <a:r>
              <a:rPr lang="ru-RU" sz="2400" dirty="0" err="1"/>
              <a:t>когато</a:t>
            </a:r>
            <a:r>
              <a:rPr lang="ru-RU" sz="2400" dirty="0"/>
              <a:t> за </a:t>
            </a:r>
            <a:r>
              <a:rPr lang="ru-RU" sz="2400" dirty="0" err="1"/>
              <a:t>съгласуването</a:t>
            </a:r>
            <a:r>
              <a:rPr lang="ru-RU" sz="2400" dirty="0"/>
              <a:t> не се </a:t>
            </a:r>
            <a:r>
              <a:rPr lang="ru-RU" sz="2400" dirty="0" err="1"/>
              <a:t>изисква</a:t>
            </a:r>
            <a:r>
              <a:rPr lang="ru-RU" sz="2400" dirty="0"/>
              <a:t> </a:t>
            </a:r>
            <a:r>
              <a:rPr lang="ru-RU" sz="2400" dirty="0" err="1"/>
              <a:t>издаване</a:t>
            </a:r>
            <a:r>
              <a:rPr lang="ru-RU" sz="2400" dirty="0"/>
              <a:t> на акт по т. 1; в </a:t>
            </a:r>
            <a:r>
              <a:rPr lang="ru-RU" sz="2400" dirty="0" err="1"/>
              <a:t>този</a:t>
            </a:r>
            <a:r>
              <a:rPr lang="ru-RU" sz="2400" dirty="0"/>
              <a:t> случай, </a:t>
            </a:r>
            <a:r>
              <a:rPr lang="ru-RU" sz="2400" dirty="0" err="1"/>
              <a:t>ако</a:t>
            </a:r>
            <a:r>
              <a:rPr lang="ru-RU" sz="2400" dirty="0"/>
              <a:t> в </a:t>
            </a:r>
            <a:r>
              <a:rPr lang="ru-RU" sz="2400" dirty="0" err="1"/>
              <a:t>едномесечен</a:t>
            </a:r>
            <a:r>
              <a:rPr lang="ru-RU" sz="2400" dirty="0"/>
              <a:t> срок от </a:t>
            </a:r>
            <a:r>
              <a:rPr lang="ru-RU" sz="2400" dirty="0" err="1"/>
              <a:t>постъпване</a:t>
            </a:r>
            <a:r>
              <a:rPr lang="ru-RU" sz="2400" dirty="0"/>
              <a:t> на </a:t>
            </a:r>
            <a:r>
              <a:rPr lang="ru-RU" sz="2400" dirty="0" err="1"/>
              <a:t>искането</a:t>
            </a:r>
            <a:r>
              <a:rPr lang="ru-RU" sz="2400" dirty="0"/>
              <a:t> за </a:t>
            </a:r>
            <a:r>
              <a:rPr lang="ru-RU" sz="2400" dirty="0" err="1"/>
              <a:t>съгласуване</a:t>
            </a:r>
            <a:r>
              <a:rPr lang="ru-RU" sz="2400" dirty="0"/>
              <a:t> не е </a:t>
            </a:r>
            <a:r>
              <a:rPr lang="ru-RU" sz="2400" dirty="0" err="1"/>
              <a:t>представено</a:t>
            </a:r>
            <a:r>
              <a:rPr lang="ru-RU" sz="2400" dirty="0"/>
              <a:t> </a:t>
            </a:r>
            <a:r>
              <a:rPr lang="ru-RU" sz="2400" dirty="0" err="1"/>
              <a:t>писмено</a:t>
            </a:r>
            <a:r>
              <a:rPr lang="ru-RU" sz="2400" dirty="0"/>
              <a:t> становище и на </a:t>
            </a:r>
            <a:r>
              <a:rPr lang="ru-RU" sz="2400" dirty="0" err="1"/>
              <a:t>заседанието</a:t>
            </a:r>
            <a:r>
              <a:rPr lang="ru-RU" sz="2400" dirty="0"/>
              <a:t> на </a:t>
            </a:r>
            <a:r>
              <a:rPr lang="ru-RU" sz="2400" dirty="0" err="1"/>
              <a:t>експертния</a:t>
            </a:r>
            <a:r>
              <a:rPr lang="ru-RU" sz="2400" dirty="0"/>
              <a:t> </a:t>
            </a:r>
            <a:r>
              <a:rPr lang="ru-RU" sz="2400" dirty="0" err="1"/>
              <a:t>съвет</a:t>
            </a:r>
            <a:r>
              <a:rPr lang="ru-RU" sz="2400" dirty="0"/>
              <a:t> не </a:t>
            </a:r>
            <a:r>
              <a:rPr lang="ru-RU" sz="2400" dirty="0" err="1"/>
              <a:t>присъства</a:t>
            </a:r>
            <a:r>
              <a:rPr lang="ru-RU" sz="2400" dirty="0"/>
              <a:t> </a:t>
            </a:r>
            <a:r>
              <a:rPr lang="ru-RU" sz="2400" dirty="0" err="1"/>
              <a:t>представител</a:t>
            </a:r>
            <a:r>
              <a:rPr lang="ru-RU" sz="2400" dirty="0"/>
              <a:t> на </a:t>
            </a:r>
            <a:r>
              <a:rPr lang="ru-RU" sz="2400" dirty="0" err="1"/>
              <a:t>заинтересуваното</a:t>
            </a:r>
            <a:r>
              <a:rPr lang="ru-RU" sz="2400" dirty="0"/>
              <a:t> ведомство или в 14-дневен срок след </a:t>
            </a:r>
            <a:r>
              <a:rPr lang="ru-RU" sz="2400" dirty="0" err="1"/>
              <a:t>заседанието</a:t>
            </a:r>
            <a:r>
              <a:rPr lang="ru-RU" sz="2400" dirty="0"/>
              <a:t> не </a:t>
            </a:r>
            <a:r>
              <a:rPr lang="ru-RU" sz="2400" dirty="0" err="1"/>
              <a:t>бъде</a:t>
            </a:r>
            <a:r>
              <a:rPr lang="ru-RU" sz="2400" dirty="0"/>
              <a:t> подписан </a:t>
            </a:r>
            <a:r>
              <a:rPr lang="ru-RU" sz="2400" dirty="0" err="1"/>
              <a:t>протоколът</a:t>
            </a:r>
            <a:r>
              <a:rPr lang="ru-RU" sz="2400" dirty="0"/>
              <a:t> на </a:t>
            </a:r>
            <a:r>
              <a:rPr lang="ru-RU" sz="2400" dirty="0" err="1"/>
              <a:t>съвета</a:t>
            </a:r>
            <a:r>
              <a:rPr lang="ru-RU" sz="2400" dirty="0"/>
              <a:t>, се смята, че </a:t>
            </a:r>
            <a:r>
              <a:rPr lang="ru-RU" sz="2400" dirty="0" err="1"/>
              <a:t>проектът</a:t>
            </a:r>
            <a:r>
              <a:rPr lang="ru-RU" sz="2400" dirty="0"/>
              <a:t> е </a:t>
            </a:r>
            <a:r>
              <a:rPr lang="ru-RU" sz="2400" dirty="0" err="1"/>
              <a:t>съгласуван</a:t>
            </a:r>
            <a:r>
              <a:rPr lang="ru-RU" sz="2400" dirty="0"/>
              <a:t> без </a:t>
            </a:r>
            <a:r>
              <a:rPr lang="ru-RU" sz="2400" dirty="0" err="1"/>
              <a:t>забележки</a:t>
            </a:r>
            <a:r>
              <a:rPr lang="ru-RU" sz="2400" dirty="0"/>
              <a:t>; </a:t>
            </a:r>
            <a:r>
              <a:rPr lang="ru-RU" sz="2400" dirty="0" err="1"/>
              <a:t>отказите</a:t>
            </a:r>
            <a:r>
              <a:rPr lang="ru-RU" sz="2400" dirty="0"/>
              <a:t> за </a:t>
            </a:r>
            <a:r>
              <a:rPr lang="ru-RU" sz="2400" dirty="0" err="1"/>
              <a:t>съгласуване</a:t>
            </a:r>
            <a:r>
              <a:rPr lang="ru-RU" sz="2400" dirty="0"/>
              <a:t> </a:t>
            </a:r>
            <a:r>
              <a:rPr lang="ru-RU" sz="2400" dirty="0" err="1"/>
              <a:t>трябва</a:t>
            </a:r>
            <a:r>
              <a:rPr lang="ru-RU" sz="2400" dirty="0"/>
              <a:t> да </a:t>
            </a:r>
            <a:r>
              <a:rPr lang="ru-RU" sz="2400" dirty="0" err="1"/>
              <a:t>бъдат</a:t>
            </a:r>
            <a:r>
              <a:rPr lang="ru-RU" sz="2400" dirty="0"/>
              <a:t> </a:t>
            </a:r>
            <a:r>
              <a:rPr lang="ru-RU" sz="2400" dirty="0" err="1"/>
              <a:t>мотивирани</a:t>
            </a:r>
            <a:r>
              <a:rPr lang="ru-RU" sz="2400" dirty="0"/>
              <a:t>. /чл.127, ал.2/</a:t>
            </a:r>
          </a:p>
          <a:p>
            <a:pPr marL="45720" indent="0" algn="just">
              <a:buNone/>
            </a:pPr>
            <a:endParaRPr lang="ru-RU" dirty="0"/>
          </a:p>
          <a:p>
            <a:pPr marL="45720" indent="0" algn="just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178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56459" y="365760"/>
            <a:ext cx="10746566" cy="1105593"/>
          </a:xfrm>
        </p:spPr>
        <p:txBody>
          <a:bodyPr/>
          <a:lstStyle/>
          <a:p>
            <a:r>
              <a:rPr lang="bg-BG" b="1" dirty="0" smtClean="0"/>
              <a:t>ОСПОРВАНЕ НА ИАА ПО РЕДА НА ЧЛ.215 ЗУТ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56460" y="1471353"/>
            <a:ext cx="10746564" cy="517051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Чл. 215. (1) </a:t>
            </a:r>
            <a:r>
              <a:rPr lang="ru-RU" dirty="0" err="1" smtClean="0"/>
              <a:t>Индивидуалните</a:t>
            </a:r>
            <a:r>
              <a:rPr lang="ru-RU" dirty="0" smtClean="0"/>
              <a:t> </a:t>
            </a:r>
            <a:r>
              <a:rPr lang="ru-RU" dirty="0" err="1"/>
              <a:t>административни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 по </a:t>
            </a:r>
            <a:r>
              <a:rPr lang="ru-RU" dirty="0" err="1"/>
              <a:t>този</a:t>
            </a:r>
            <a:r>
              <a:rPr lang="ru-RU" dirty="0"/>
              <a:t> закон, </a:t>
            </a:r>
            <a:r>
              <a:rPr lang="ru-RU" dirty="0" err="1"/>
              <a:t>отказите</a:t>
            </a:r>
            <a:r>
              <a:rPr lang="ru-RU" dirty="0"/>
              <a:t> за </a:t>
            </a:r>
            <a:r>
              <a:rPr lang="ru-RU" dirty="0" err="1"/>
              <a:t>издаването</a:t>
            </a:r>
            <a:r>
              <a:rPr lang="ru-RU" dirty="0"/>
              <a:t> им и </a:t>
            </a:r>
            <a:r>
              <a:rPr lang="ru-RU" dirty="0" err="1"/>
              <a:t>административните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, с </a:t>
            </a:r>
            <a:r>
              <a:rPr lang="ru-RU" dirty="0" err="1"/>
              <a:t>които</a:t>
            </a:r>
            <a:r>
              <a:rPr lang="ru-RU" dirty="0"/>
              <a:t> те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отменени</a:t>
            </a:r>
            <a:r>
              <a:rPr lang="ru-RU" dirty="0"/>
              <a:t> или </a:t>
            </a:r>
            <a:r>
              <a:rPr lang="ru-RU" dirty="0" err="1"/>
              <a:t>оставени</a:t>
            </a:r>
            <a:r>
              <a:rPr lang="ru-RU" dirty="0"/>
              <a:t> в сила, с </a:t>
            </a:r>
            <a:r>
              <a:rPr lang="ru-RU" dirty="0" err="1"/>
              <a:t>изключение</a:t>
            </a:r>
            <a:r>
              <a:rPr lang="ru-RU" dirty="0"/>
              <a:t> на </a:t>
            </a:r>
            <a:r>
              <a:rPr lang="ru-RU" dirty="0" err="1"/>
              <a:t>тези</a:t>
            </a:r>
            <a:r>
              <a:rPr lang="ru-RU" dirty="0"/>
              <a:t> по чл. 216, ал. 1,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обжалват</a:t>
            </a:r>
            <a:r>
              <a:rPr lang="ru-RU" dirty="0"/>
              <a:t> пред </a:t>
            </a:r>
            <a:r>
              <a:rPr lang="ru-RU" dirty="0" err="1"/>
              <a:t>съответния</a:t>
            </a:r>
            <a:r>
              <a:rPr lang="ru-RU" dirty="0"/>
              <a:t> </a:t>
            </a:r>
            <a:r>
              <a:rPr lang="ru-RU" dirty="0" err="1"/>
              <a:t>административен</a:t>
            </a:r>
            <a:r>
              <a:rPr lang="ru-RU" dirty="0"/>
              <a:t> </a:t>
            </a:r>
            <a:r>
              <a:rPr lang="ru-RU" dirty="0" err="1"/>
              <a:t>съд</a:t>
            </a:r>
            <a:r>
              <a:rPr lang="ru-RU" dirty="0"/>
              <a:t> по </a:t>
            </a:r>
            <a:r>
              <a:rPr lang="ru-RU" dirty="0" err="1"/>
              <a:t>местонахождението</a:t>
            </a:r>
            <a:r>
              <a:rPr lang="ru-RU" dirty="0"/>
              <a:t> на </a:t>
            </a:r>
            <a:r>
              <a:rPr lang="ru-RU" dirty="0" err="1"/>
              <a:t>недвижимия</a:t>
            </a:r>
            <a:r>
              <a:rPr lang="ru-RU" dirty="0"/>
              <a:t> </a:t>
            </a:r>
            <a:r>
              <a:rPr lang="ru-RU" dirty="0" err="1"/>
              <a:t>имот</a:t>
            </a:r>
            <a:r>
              <a:rPr lang="ru-RU" dirty="0"/>
              <a:t>. </a:t>
            </a:r>
            <a:r>
              <a:rPr lang="ru-RU" dirty="0" err="1"/>
              <a:t>Актовете</a:t>
            </a:r>
            <a:r>
              <a:rPr lang="ru-RU" dirty="0"/>
              <a:t> и </a:t>
            </a:r>
            <a:r>
              <a:rPr lang="ru-RU" dirty="0" err="1"/>
              <a:t>отказите</a:t>
            </a:r>
            <a:r>
              <a:rPr lang="ru-RU" dirty="0"/>
              <a:t>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,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отбраната</a:t>
            </a:r>
            <a:r>
              <a:rPr lang="ru-RU" dirty="0"/>
              <a:t> и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вътрешните</a:t>
            </a:r>
            <a:r>
              <a:rPr lang="ru-RU" dirty="0"/>
              <a:t> </a:t>
            </a:r>
            <a:r>
              <a:rPr lang="ru-RU" dirty="0" err="1"/>
              <a:t>работи</a:t>
            </a:r>
            <a:r>
              <a:rPr lang="ru-RU" dirty="0"/>
              <a:t> се </a:t>
            </a:r>
            <a:r>
              <a:rPr lang="ru-RU" dirty="0" err="1"/>
              <a:t>обжалват</a:t>
            </a:r>
            <a:r>
              <a:rPr lang="ru-RU" dirty="0"/>
              <a:t> пред </a:t>
            </a:r>
            <a:r>
              <a:rPr lang="ru-RU" dirty="0" err="1"/>
              <a:t>Върховния</a:t>
            </a:r>
            <a:r>
              <a:rPr lang="ru-RU" dirty="0"/>
              <a:t> </a:t>
            </a:r>
            <a:r>
              <a:rPr lang="ru-RU" dirty="0" err="1"/>
              <a:t>административен</a:t>
            </a:r>
            <a:r>
              <a:rPr lang="ru-RU" dirty="0"/>
              <a:t> </a:t>
            </a:r>
            <a:r>
              <a:rPr lang="ru-RU" dirty="0" err="1"/>
              <a:t>съд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По </a:t>
            </a:r>
            <a:r>
              <a:rPr lang="ru-RU" dirty="0" err="1"/>
              <a:t>реда</a:t>
            </a:r>
            <a:r>
              <a:rPr lang="ru-RU" dirty="0"/>
              <a:t>, предвиден в ал. 1,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обжалват</a:t>
            </a:r>
            <a:r>
              <a:rPr lang="ru-RU" dirty="0"/>
              <a:t> и </a:t>
            </a:r>
            <a:r>
              <a:rPr lang="ru-RU" dirty="0" err="1"/>
              <a:t>решенията</a:t>
            </a:r>
            <a:r>
              <a:rPr lang="ru-RU" dirty="0"/>
              <a:t> на </a:t>
            </a:r>
            <a:r>
              <a:rPr lang="ru-RU" dirty="0" err="1"/>
              <a:t>комисията</a:t>
            </a:r>
            <a:r>
              <a:rPr lang="ru-RU" dirty="0"/>
              <a:t> по чл. 210, ал. 3, </a:t>
            </a:r>
            <a:r>
              <a:rPr lang="ru-RU" dirty="0" err="1"/>
              <a:t>като</a:t>
            </a:r>
            <a:r>
              <a:rPr lang="ru-RU" dirty="0"/>
              <a:t> по </a:t>
            </a:r>
            <a:r>
              <a:rPr lang="ru-RU" dirty="0" err="1"/>
              <a:t>делото</a:t>
            </a:r>
            <a:r>
              <a:rPr lang="ru-RU" dirty="0"/>
              <a:t> се </a:t>
            </a:r>
            <a:r>
              <a:rPr lang="ru-RU" dirty="0" err="1"/>
              <a:t>призовават</a:t>
            </a:r>
            <a:r>
              <a:rPr lang="ru-RU" dirty="0"/>
              <a:t> </a:t>
            </a:r>
            <a:r>
              <a:rPr lang="ru-RU" dirty="0" err="1"/>
              <a:t>общината</a:t>
            </a:r>
            <a:r>
              <a:rPr lang="ru-RU" dirty="0"/>
              <a:t> и </a:t>
            </a:r>
            <a:r>
              <a:rPr lang="ru-RU" dirty="0" err="1"/>
              <a:t>заинтересуваните</a:t>
            </a:r>
            <a:r>
              <a:rPr lang="ru-RU" dirty="0"/>
              <a:t> </a:t>
            </a:r>
            <a:r>
              <a:rPr lang="ru-RU" dirty="0" err="1"/>
              <a:t>страни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(3) </a:t>
            </a:r>
            <a:r>
              <a:rPr lang="ru-RU" dirty="0" err="1"/>
              <a:t>Прокурорът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подава</a:t>
            </a:r>
            <a:r>
              <a:rPr lang="ru-RU" dirty="0"/>
              <a:t> </a:t>
            </a:r>
            <a:r>
              <a:rPr lang="ru-RU" dirty="0" err="1"/>
              <a:t>протести</a:t>
            </a:r>
            <a:r>
              <a:rPr lang="ru-RU" dirty="0"/>
              <a:t> </a:t>
            </a:r>
            <a:r>
              <a:rPr lang="ru-RU" dirty="0" err="1"/>
              <a:t>относно</a:t>
            </a:r>
            <a:r>
              <a:rPr lang="ru-RU" dirty="0"/>
              <a:t> </a:t>
            </a:r>
            <a:r>
              <a:rPr lang="ru-RU" dirty="0" err="1"/>
              <a:t>законосъобразността</a:t>
            </a:r>
            <a:r>
              <a:rPr lang="ru-RU" dirty="0"/>
              <a:t> на </a:t>
            </a:r>
            <a:r>
              <a:rPr lang="ru-RU" dirty="0" err="1"/>
              <a:t>подлежащите</a:t>
            </a:r>
            <a:r>
              <a:rPr lang="ru-RU" dirty="0"/>
              <a:t> на </a:t>
            </a:r>
            <a:r>
              <a:rPr lang="ru-RU" dirty="0" err="1"/>
              <a:t>обжалване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(4) </a:t>
            </a:r>
            <a:r>
              <a:rPr lang="ru-RU" dirty="0" err="1" smtClean="0"/>
              <a:t>Жалбите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протестите</a:t>
            </a:r>
            <a:r>
              <a:rPr lang="ru-RU" dirty="0"/>
              <a:t> се </a:t>
            </a:r>
            <a:r>
              <a:rPr lang="ru-RU" dirty="0" err="1"/>
              <a:t>подават</a:t>
            </a:r>
            <a:r>
              <a:rPr lang="ru-RU" dirty="0"/>
              <a:t> чрез органа, </a:t>
            </a:r>
            <a:r>
              <a:rPr lang="ru-RU" dirty="0" err="1"/>
              <a:t>чийто</a:t>
            </a:r>
            <a:r>
              <a:rPr lang="ru-RU" dirty="0"/>
              <a:t> акт се </a:t>
            </a:r>
            <a:r>
              <a:rPr lang="ru-RU" dirty="0" err="1"/>
              <a:t>обжалва</a:t>
            </a:r>
            <a:r>
              <a:rPr lang="ru-RU" dirty="0"/>
              <a:t> или </a:t>
            </a:r>
            <a:r>
              <a:rPr lang="ru-RU" dirty="0" err="1"/>
              <a:t>протестира</a:t>
            </a:r>
            <a:r>
              <a:rPr lang="ru-RU" dirty="0"/>
              <a:t>, в 14-дневен срок от </a:t>
            </a:r>
            <a:r>
              <a:rPr lang="ru-RU" dirty="0" err="1"/>
              <a:t>съобщаването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, а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актът</a:t>
            </a:r>
            <a:r>
              <a:rPr lang="ru-RU" dirty="0"/>
              <a:t> се </a:t>
            </a:r>
            <a:r>
              <a:rPr lang="ru-RU" dirty="0" err="1"/>
              <a:t>съобщава</a:t>
            </a:r>
            <a:r>
              <a:rPr lang="ru-RU" dirty="0"/>
              <a:t> чрез </a:t>
            </a:r>
            <a:r>
              <a:rPr lang="ru-RU" dirty="0" err="1"/>
              <a:t>обнародване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 - в 30-дневен срок от </a:t>
            </a:r>
            <a:r>
              <a:rPr lang="ru-RU" dirty="0" err="1"/>
              <a:t>обнародването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. </a:t>
            </a:r>
            <a:r>
              <a:rPr lang="ru-RU" dirty="0" err="1"/>
              <a:t>Жалбите</a:t>
            </a:r>
            <a:r>
              <a:rPr lang="ru-RU" dirty="0"/>
              <a:t> и </a:t>
            </a:r>
            <a:r>
              <a:rPr lang="ru-RU" dirty="0" err="1"/>
              <a:t>протестите</a:t>
            </a:r>
            <a:r>
              <a:rPr lang="ru-RU" dirty="0"/>
              <a:t> </a:t>
            </a:r>
            <a:r>
              <a:rPr lang="ru-RU" dirty="0" err="1"/>
              <a:t>срещу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, с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одобрява</a:t>
            </a:r>
            <a:r>
              <a:rPr lang="ru-RU" dirty="0"/>
              <a:t> подробен </a:t>
            </a:r>
            <a:r>
              <a:rPr lang="ru-RU" dirty="0" err="1"/>
              <a:t>устройствен</a:t>
            </a:r>
            <a:r>
              <a:rPr lang="ru-RU" dirty="0"/>
              <a:t> план или се </a:t>
            </a:r>
            <a:r>
              <a:rPr lang="ru-RU" dirty="0" err="1"/>
              <a:t>издава</a:t>
            </a:r>
            <a:r>
              <a:rPr lang="ru-RU" dirty="0"/>
              <a:t> разрешение за </a:t>
            </a:r>
            <a:r>
              <a:rPr lang="ru-RU" dirty="0" err="1"/>
              <a:t>строеж</a:t>
            </a:r>
            <a:r>
              <a:rPr lang="ru-RU" dirty="0"/>
              <a:t> на </a:t>
            </a:r>
            <a:r>
              <a:rPr lang="ru-RU" dirty="0" err="1"/>
              <a:t>обект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 или на </a:t>
            </a:r>
            <a:r>
              <a:rPr lang="ru-RU" dirty="0" err="1"/>
              <a:t>общински</a:t>
            </a:r>
            <a:r>
              <a:rPr lang="ru-RU" dirty="0"/>
              <a:t> </a:t>
            </a:r>
            <a:r>
              <a:rPr lang="ru-RU" dirty="0" err="1"/>
              <a:t>обект</a:t>
            </a:r>
            <a:r>
              <a:rPr lang="ru-RU" dirty="0"/>
              <a:t> от </a:t>
            </a:r>
            <a:r>
              <a:rPr lang="ru-RU" dirty="0" err="1"/>
              <a:t>първостепенно</a:t>
            </a:r>
            <a:r>
              <a:rPr lang="ru-RU" dirty="0"/>
              <a:t> значение, се </a:t>
            </a:r>
            <a:r>
              <a:rPr lang="ru-RU" dirty="0" err="1"/>
              <a:t>подават</a:t>
            </a:r>
            <a:r>
              <a:rPr lang="ru-RU" dirty="0"/>
              <a:t> чрез органа, издал акта, в 14-дневен срок от </a:t>
            </a:r>
            <a:r>
              <a:rPr lang="ru-RU" dirty="0" err="1"/>
              <a:t>обнародването</a:t>
            </a:r>
            <a:r>
              <a:rPr lang="ru-RU" dirty="0"/>
              <a:t> на акта в "</a:t>
            </a:r>
            <a:r>
              <a:rPr lang="ru-RU" dirty="0" err="1"/>
              <a:t>Държавен</a:t>
            </a:r>
            <a:r>
              <a:rPr lang="ru-RU" dirty="0"/>
              <a:t> вестник".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971529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73085" y="349136"/>
            <a:ext cx="10729940" cy="103908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ОСПОРВАНЕ НА ИАА ПО РЕДА НА ЧЛ.215 ЗУТ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72836" y="1446415"/>
            <a:ext cx="10630187" cy="523701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(5) </a:t>
            </a:r>
            <a:r>
              <a:rPr lang="ru-RU" dirty="0" err="1" smtClean="0"/>
              <a:t>Органът</a:t>
            </a:r>
            <a:r>
              <a:rPr lang="ru-RU" dirty="0"/>
              <a:t>, издал акта по чл. 216, ал. 1, </a:t>
            </a:r>
            <a:r>
              <a:rPr lang="ru-RU" dirty="0" err="1"/>
              <a:t>има</a:t>
            </a:r>
            <a:r>
              <a:rPr lang="ru-RU" dirty="0"/>
              <a:t> право да </a:t>
            </a:r>
            <a:r>
              <a:rPr lang="ru-RU" dirty="0" err="1"/>
              <a:t>обжалва</a:t>
            </a:r>
            <a:r>
              <a:rPr lang="ru-RU" dirty="0"/>
              <a:t> </a:t>
            </a:r>
            <a:r>
              <a:rPr lang="ru-RU" b="1" dirty="0" err="1"/>
              <a:t>заповедта</a:t>
            </a:r>
            <a:r>
              <a:rPr lang="ru-RU" b="1" dirty="0"/>
              <a:t> по чл. 156, ал. 3 и по </a:t>
            </a:r>
            <a:r>
              <a:rPr lang="ru-RU" dirty="0"/>
              <a:t>чл. 216, ал. 6. В </a:t>
            </a:r>
            <a:r>
              <a:rPr lang="ru-RU" dirty="0" err="1"/>
              <a:t>производството</a:t>
            </a:r>
            <a:r>
              <a:rPr lang="ru-RU" dirty="0"/>
              <a:t> пред </a:t>
            </a:r>
            <a:r>
              <a:rPr lang="ru-RU" dirty="0" err="1"/>
              <a:t>съда</a:t>
            </a:r>
            <a:r>
              <a:rPr lang="ru-RU" dirty="0"/>
              <a:t> се </a:t>
            </a:r>
            <a:r>
              <a:rPr lang="ru-RU" dirty="0" err="1"/>
              <a:t>призовават</a:t>
            </a:r>
            <a:r>
              <a:rPr lang="ru-RU" dirty="0"/>
              <a:t> </a:t>
            </a:r>
            <a:r>
              <a:rPr lang="ru-RU" dirty="0" err="1"/>
              <a:t>жалбоподателят</a:t>
            </a:r>
            <a:r>
              <a:rPr lang="ru-RU" dirty="0"/>
              <a:t>, </a:t>
            </a:r>
            <a:r>
              <a:rPr lang="ru-RU" dirty="0" err="1"/>
              <a:t>органът</a:t>
            </a:r>
            <a:r>
              <a:rPr lang="ru-RU" dirty="0"/>
              <a:t>, издал акта </a:t>
            </a:r>
            <a:r>
              <a:rPr lang="ru-RU" b="1" dirty="0"/>
              <a:t>по чл. 156, ал. 3</a:t>
            </a:r>
            <a:r>
              <a:rPr lang="ru-RU" dirty="0"/>
              <a:t> и по чл. 216, ал. 1, и </a:t>
            </a:r>
            <a:r>
              <a:rPr lang="ru-RU" dirty="0" err="1"/>
              <a:t>заинтересуваните</a:t>
            </a:r>
            <a:r>
              <a:rPr lang="ru-RU" dirty="0"/>
              <a:t> лица.</a:t>
            </a:r>
          </a:p>
          <a:p>
            <a:pPr algn="just"/>
            <a:r>
              <a:rPr lang="ru-RU" dirty="0"/>
              <a:t>(6) </a:t>
            </a:r>
            <a:r>
              <a:rPr lang="ru-RU" dirty="0" smtClean="0"/>
              <a:t>Не </a:t>
            </a:r>
            <a:r>
              <a:rPr lang="ru-RU" dirty="0"/>
              <a:t>подлежат на </a:t>
            </a:r>
            <a:r>
              <a:rPr lang="ru-RU" dirty="0" err="1"/>
              <a:t>обжалване</a:t>
            </a:r>
            <a:r>
              <a:rPr lang="ru-RU" dirty="0"/>
              <a:t> </a:t>
            </a:r>
            <a:r>
              <a:rPr lang="ru-RU" dirty="0" err="1"/>
              <a:t>общите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</a:t>
            </a:r>
            <a:r>
              <a:rPr lang="ru-RU" dirty="0" err="1"/>
              <a:t>техните</a:t>
            </a:r>
            <a:r>
              <a:rPr lang="ru-RU" dirty="0"/>
              <a:t> изменения.</a:t>
            </a:r>
          </a:p>
          <a:p>
            <a:pPr algn="just"/>
            <a:r>
              <a:rPr lang="ru-RU" b="1" dirty="0"/>
              <a:t>(7) </a:t>
            </a:r>
            <a:r>
              <a:rPr lang="ru-RU" b="1" dirty="0" err="1" smtClean="0"/>
              <a:t>Окончателни</a:t>
            </a:r>
            <a:r>
              <a:rPr lang="ru-RU" b="1" dirty="0" smtClean="0"/>
              <a:t> </a:t>
            </a:r>
            <a:r>
              <a:rPr lang="ru-RU" b="1" dirty="0" err="1"/>
              <a:t>са</a:t>
            </a:r>
            <a:r>
              <a:rPr lang="ru-RU" b="1" dirty="0"/>
              <a:t> </a:t>
            </a:r>
            <a:r>
              <a:rPr lang="ru-RU" b="1" dirty="0" err="1"/>
              <a:t>решенията</a:t>
            </a:r>
            <a:r>
              <a:rPr lang="ru-RU" b="1" dirty="0"/>
              <a:t> на </a:t>
            </a:r>
            <a:r>
              <a:rPr lang="ru-RU" b="1" dirty="0" err="1"/>
              <a:t>първоинстанционния</a:t>
            </a:r>
            <a:r>
              <a:rPr lang="ru-RU" b="1" dirty="0"/>
              <a:t> </a:t>
            </a:r>
            <a:r>
              <a:rPr lang="ru-RU" b="1" dirty="0" err="1"/>
              <a:t>съд</a:t>
            </a:r>
            <a:r>
              <a:rPr lang="ru-RU" b="1" dirty="0"/>
              <a:t> по </a:t>
            </a:r>
            <a:r>
              <a:rPr lang="ru-RU" b="1" dirty="0" err="1"/>
              <a:t>жалби</a:t>
            </a:r>
            <a:r>
              <a:rPr lang="ru-RU" b="1" dirty="0"/>
              <a:t> или </a:t>
            </a:r>
            <a:r>
              <a:rPr lang="ru-RU" b="1" dirty="0" err="1"/>
              <a:t>протести</a:t>
            </a:r>
            <a:r>
              <a:rPr lang="ru-RU" b="1" dirty="0"/>
              <a:t> </a:t>
            </a:r>
            <a:r>
              <a:rPr lang="ru-RU" b="1" dirty="0" err="1"/>
              <a:t>срещу</a:t>
            </a:r>
            <a:r>
              <a:rPr lang="ru-RU" b="1" dirty="0"/>
              <a:t> </a:t>
            </a:r>
            <a:r>
              <a:rPr lang="ru-RU" b="1" dirty="0" err="1"/>
              <a:t>индивидуални</a:t>
            </a:r>
            <a:r>
              <a:rPr lang="ru-RU" b="1" dirty="0"/>
              <a:t> </a:t>
            </a:r>
            <a:r>
              <a:rPr lang="ru-RU" b="1" dirty="0" err="1"/>
              <a:t>административни</a:t>
            </a:r>
            <a:r>
              <a:rPr lang="ru-RU" b="1" dirty="0"/>
              <a:t> </a:t>
            </a:r>
            <a:r>
              <a:rPr lang="ru-RU" b="1" dirty="0" err="1"/>
              <a:t>актове</a:t>
            </a:r>
            <a:r>
              <a:rPr lang="ru-RU" b="1" dirty="0"/>
              <a:t> за:</a:t>
            </a:r>
          </a:p>
          <a:p>
            <a:pPr algn="just"/>
            <a:r>
              <a:rPr lang="ru-RU" b="1" dirty="0"/>
              <a:t>1. </a:t>
            </a:r>
            <a:r>
              <a:rPr lang="ru-RU" b="1" dirty="0" err="1"/>
              <a:t>одобряване</a:t>
            </a:r>
            <a:r>
              <a:rPr lang="ru-RU" b="1" dirty="0"/>
              <a:t> или за изменение на </a:t>
            </a:r>
            <a:r>
              <a:rPr lang="ru-RU" b="1" dirty="0" err="1"/>
              <a:t>подробни</a:t>
            </a:r>
            <a:r>
              <a:rPr lang="ru-RU" b="1" dirty="0"/>
              <a:t> </a:t>
            </a:r>
            <a:r>
              <a:rPr lang="ru-RU" b="1" dirty="0" err="1"/>
              <a:t>устройствени</a:t>
            </a:r>
            <a:r>
              <a:rPr lang="ru-RU" b="1" dirty="0"/>
              <a:t> </a:t>
            </a:r>
            <a:r>
              <a:rPr lang="ru-RU" b="1" dirty="0" err="1"/>
              <a:t>планове</a:t>
            </a:r>
            <a:r>
              <a:rPr lang="ru-RU" b="1" dirty="0"/>
              <a:t> за </a:t>
            </a:r>
            <a:r>
              <a:rPr lang="ru-RU" b="1" dirty="0" err="1"/>
              <a:t>обекти</a:t>
            </a:r>
            <a:r>
              <a:rPr lang="ru-RU" b="1" dirty="0"/>
              <a:t> с </a:t>
            </a:r>
            <a:r>
              <a:rPr lang="ru-RU" b="1" dirty="0" err="1"/>
              <a:t>национално</a:t>
            </a:r>
            <a:r>
              <a:rPr lang="ru-RU" b="1" dirty="0"/>
              <a:t> значение и за </a:t>
            </a:r>
            <a:r>
              <a:rPr lang="ru-RU" b="1" dirty="0" err="1"/>
              <a:t>общински</a:t>
            </a:r>
            <a:r>
              <a:rPr lang="ru-RU" b="1" dirty="0"/>
              <a:t> </a:t>
            </a:r>
            <a:r>
              <a:rPr lang="ru-RU" b="1" dirty="0" err="1"/>
              <a:t>обекти</a:t>
            </a:r>
            <a:r>
              <a:rPr lang="ru-RU" b="1" dirty="0"/>
              <a:t> от </a:t>
            </a:r>
            <a:r>
              <a:rPr lang="ru-RU" b="1" dirty="0" err="1"/>
              <a:t>първостепенно</a:t>
            </a:r>
            <a:r>
              <a:rPr lang="ru-RU" b="1" dirty="0"/>
              <a:t> значение и </a:t>
            </a:r>
            <a:r>
              <a:rPr lang="ru-RU" b="1" dirty="0" err="1"/>
              <a:t>отказите</a:t>
            </a:r>
            <a:r>
              <a:rPr lang="ru-RU" b="1" dirty="0"/>
              <a:t> за </a:t>
            </a:r>
            <a:r>
              <a:rPr lang="ru-RU" b="1" dirty="0" err="1"/>
              <a:t>издаване</a:t>
            </a:r>
            <a:r>
              <a:rPr lang="ru-RU" b="1" dirty="0"/>
              <a:t> на </a:t>
            </a:r>
            <a:r>
              <a:rPr lang="ru-RU" b="1" dirty="0" err="1"/>
              <a:t>такива</a:t>
            </a:r>
            <a:r>
              <a:rPr lang="ru-RU" b="1" dirty="0"/>
              <a:t> </a:t>
            </a:r>
            <a:r>
              <a:rPr lang="ru-RU" b="1" dirty="0" err="1" smtClean="0"/>
              <a:t>актове</a:t>
            </a:r>
            <a:r>
              <a:rPr lang="ru-RU" b="1" dirty="0" smtClean="0"/>
              <a:t>. /</a:t>
            </a:r>
            <a:r>
              <a:rPr lang="ru-RU" b="1" dirty="0" err="1" smtClean="0"/>
              <a:t>Добавени</a:t>
            </a:r>
            <a:r>
              <a:rPr lang="ru-RU" b="1" dirty="0" smtClean="0"/>
              <a:t> </a:t>
            </a:r>
            <a:r>
              <a:rPr lang="ru-RU" b="1" dirty="0" err="1" smtClean="0"/>
              <a:t>са</a:t>
            </a:r>
            <a:r>
              <a:rPr lang="ru-RU" b="1" dirty="0" smtClean="0"/>
              <a:t> </a:t>
            </a:r>
            <a:r>
              <a:rPr lang="ru-RU" b="1" dirty="0" err="1" smtClean="0"/>
              <a:t>измененията</a:t>
            </a:r>
            <a:r>
              <a:rPr lang="ru-RU" b="1" dirty="0" smtClean="0"/>
              <a:t> и </a:t>
            </a:r>
            <a:r>
              <a:rPr lang="ru-RU" b="1" dirty="0" err="1" smtClean="0"/>
              <a:t>отказите</a:t>
            </a:r>
            <a:r>
              <a:rPr lang="ru-RU" b="1" dirty="0" smtClean="0"/>
              <a:t> за </a:t>
            </a:r>
            <a:r>
              <a:rPr lang="ru-RU" b="1" dirty="0" err="1" smtClean="0"/>
              <a:t>издаване</a:t>
            </a:r>
            <a:r>
              <a:rPr lang="ru-RU" b="1" dirty="0" smtClean="0"/>
              <a:t> на ИАА/.</a:t>
            </a:r>
            <a:endParaRPr lang="ru-RU" b="1" dirty="0"/>
          </a:p>
          <a:p>
            <a:pPr algn="just"/>
            <a:r>
              <a:rPr lang="ru-RU" b="1" dirty="0"/>
              <a:t>2. </a:t>
            </a:r>
            <a:r>
              <a:rPr lang="ru-RU" b="1" dirty="0" err="1"/>
              <a:t>одобряване</a:t>
            </a:r>
            <a:r>
              <a:rPr lang="ru-RU" b="1" dirty="0"/>
              <a:t> на </a:t>
            </a:r>
            <a:r>
              <a:rPr lang="ru-RU" b="1" dirty="0" err="1"/>
              <a:t>комплексни</a:t>
            </a:r>
            <a:r>
              <a:rPr lang="ru-RU" b="1" dirty="0"/>
              <a:t> </a:t>
            </a:r>
            <a:r>
              <a:rPr lang="ru-RU" b="1" dirty="0" err="1"/>
              <a:t>проекти</a:t>
            </a:r>
            <a:r>
              <a:rPr lang="ru-RU" b="1" dirty="0"/>
              <a:t> за </a:t>
            </a:r>
            <a:r>
              <a:rPr lang="ru-RU" b="1" dirty="0" err="1"/>
              <a:t>инвестиционна</a:t>
            </a:r>
            <a:r>
              <a:rPr lang="ru-RU" b="1" dirty="0"/>
              <a:t> инициатива за </a:t>
            </a:r>
            <a:r>
              <a:rPr lang="ru-RU" b="1" dirty="0" err="1"/>
              <a:t>обекти</a:t>
            </a:r>
            <a:r>
              <a:rPr lang="ru-RU" b="1" dirty="0"/>
              <a:t> с </a:t>
            </a:r>
            <a:r>
              <a:rPr lang="ru-RU" b="1" dirty="0" err="1"/>
              <a:t>национално</a:t>
            </a:r>
            <a:r>
              <a:rPr lang="ru-RU" b="1" dirty="0"/>
              <a:t> значение и за </a:t>
            </a:r>
            <a:r>
              <a:rPr lang="ru-RU" b="1" dirty="0" err="1"/>
              <a:t>общински</a:t>
            </a:r>
            <a:r>
              <a:rPr lang="ru-RU" b="1" dirty="0"/>
              <a:t> </a:t>
            </a:r>
            <a:r>
              <a:rPr lang="ru-RU" b="1" dirty="0" err="1"/>
              <a:t>обекти</a:t>
            </a:r>
            <a:r>
              <a:rPr lang="ru-RU" b="1" dirty="0"/>
              <a:t> от </a:t>
            </a:r>
            <a:r>
              <a:rPr lang="ru-RU" b="1" dirty="0" err="1"/>
              <a:t>първостепенно</a:t>
            </a:r>
            <a:r>
              <a:rPr lang="ru-RU" b="1" dirty="0"/>
              <a:t> значение и </a:t>
            </a:r>
            <a:r>
              <a:rPr lang="ru-RU" b="1" dirty="0" err="1"/>
              <a:t>отказите</a:t>
            </a:r>
            <a:r>
              <a:rPr lang="ru-RU" b="1" dirty="0"/>
              <a:t> за </a:t>
            </a:r>
            <a:r>
              <a:rPr lang="ru-RU" b="1" dirty="0" err="1"/>
              <a:t>тяхното</a:t>
            </a:r>
            <a:r>
              <a:rPr lang="ru-RU" b="1" dirty="0"/>
              <a:t> </a:t>
            </a:r>
            <a:r>
              <a:rPr lang="ru-RU" b="1" dirty="0" err="1" smtClean="0"/>
              <a:t>одобряване</a:t>
            </a:r>
            <a:r>
              <a:rPr lang="ru-RU" b="1" dirty="0" smtClean="0"/>
              <a:t>. /</a:t>
            </a:r>
            <a:r>
              <a:rPr lang="ru-RU" b="1" dirty="0" err="1" smtClean="0"/>
              <a:t>Добавени</a:t>
            </a:r>
            <a:r>
              <a:rPr lang="ru-RU" b="1" dirty="0" smtClean="0"/>
              <a:t> </a:t>
            </a:r>
            <a:r>
              <a:rPr lang="ru-RU" b="1" dirty="0" err="1" smtClean="0"/>
              <a:t>са</a:t>
            </a:r>
            <a:r>
              <a:rPr lang="ru-RU" b="1" dirty="0" smtClean="0"/>
              <a:t> </a:t>
            </a:r>
            <a:r>
              <a:rPr lang="ru-RU" b="1" dirty="0" err="1" smtClean="0"/>
              <a:t>отказите</a:t>
            </a:r>
            <a:r>
              <a:rPr lang="ru-RU" b="1" dirty="0" smtClean="0"/>
              <a:t>/.</a:t>
            </a:r>
            <a:endParaRPr lang="ru-RU" b="1" dirty="0"/>
          </a:p>
          <a:p>
            <a:pPr algn="just"/>
            <a:r>
              <a:rPr lang="ru-RU" b="1" dirty="0"/>
              <a:t>3. </a:t>
            </a:r>
            <a:r>
              <a:rPr lang="ru-RU" b="1" dirty="0" err="1"/>
              <a:t>разрешаване</a:t>
            </a:r>
            <a:r>
              <a:rPr lang="ru-RU" b="1" dirty="0"/>
              <a:t> на </a:t>
            </a:r>
            <a:r>
              <a:rPr lang="ru-RU" b="1" dirty="0" err="1"/>
              <a:t>строителството</a:t>
            </a:r>
            <a:r>
              <a:rPr lang="ru-RU" b="1" dirty="0"/>
              <a:t> за </a:t>
            </a:r>
            <a:r>
              <a:rPr lang="ru-RU" b="1" dirty="0" err="1"/>
              <a:t>изграждане</a:t>
            </a:r>
            <a:r>
              <a:rPr lang="ru-RU" b="1" dirty="0"/>
              <a:t> на </a:t>
            </a:r>
            <a:r>
              <a:rPr lang="ru-RU" b="1" dirty="0" err="1"/>
              <a:t>обекти</a:t>
            </a:r>
            <a:r>
              <a:rPr lang="ru-RU" b="1" dirty="0"/>
              <a:t> с </a:t>
            </a:r>
            <a:r>
              <a:rPr lang="ru-RU" b="1" dirty="0" err="1"/>
              <a:t>национално</a:t>
            </a:r>
            <a:r>
              <a:rPr lang="ru-RU" b="1" dirty="0"/>
              <a:t> значение и на </a:t>
            </a:r>
            <a:r>
              <a:rPr lang="ru-RU" b="1" dirty="0" err="1"/>
              <a:t>общински</a:t>
            </a:r>
            <a:r>
              <a:rPr lang="ru-RU" b="1" dirty="0"/>
              <a:t> </a:t>
            </a:r>
            <a:r>
              <a:rPr lang="ru-RU" b="1" dirty="0" err="1"/>
              <a:t>обекти</a:t>
            </a:r>
            <a:r>
              <a:rPr lang="ru-RU" b="1" dirty="0"/>
              <a:t> от </a:t>
            </a:r>
            <a:r>
              <a:rPr lang="ru-RU" b="1" dirty="0" err="1"/>
              <a:t>първостепенно</a:t>
            </a:r>
            <a:r>
              <a:rPr lang="ru-RU" b="1" dirty="0"/>
              <a:t> значение и </a:t>
            </a:r>
            <a:r>
              <a:rPr lang="ru-RU" b="1" dirty="0" err="1"/>
              <a:t>отказите</a:t>
            </a:r>
            <a:r>
              <a:rPr lang="ru-RU" b="1" dirty="0"/>
              <a:t> за </a:t>
            </a:r>
            <a:r>
              <a:rPr lang="ru-RU" b="1" dirty="0" err="1"/>
              <a:t>издаване</a:t>
            </a:r>
            <a:r>
              <a:rPr lang="ru-RU" b="1" dirty="0"/>
              <a:t> на </a:t>
            </a:r>
            <a:r>
              <a:rPr lang="ru-RU" b="1" dirty="0" err="1"/>
              <a:t>такива</a:t>
            </a:r>
            <a:r>
              <a:rPr lang="ru-RU" b="1" dirty="0"/>
              <a:t> </a:t>
            </a:r>
            <a:r>
              <a:rPr lang="ru-RU" b="1" dirty="0" err="1"/>
              <a:t>актове</a:t>
            </a:r>
            <a:r>
              <a:rPr lang="ru-RU" b="1" dirty="0" smtClean="0"/>
              <a:t>. /</a:t>
            </a:r>
            <a:r>
              <a:rPr lang="ru-RU" b="1" dirty="0" err="1" smtClean="0"/>
              <a:t>също</a:t>
            </a:r>
            <a:r>
              <a:rPr lang="ru-RU" b="1" dirty="0" smtClean="0"/>
              <a:t> </a:t>
            </a:r>
            <a:r>
              <a:rPr lang="ru-RU" b="1" dirty="0" err="1" smtClean="0"/>
              <a:t>са</a:t>
            </a:r>
            <a:r>
              <a:rPr lang="ru-RU" b="1" dirty="0" smtClean="0"/>
              <a:t> </a:t>
            </a:r>
            <a:r>
              <a:rPr lang="ru-RU" b="1" dirty="0" err="1" smtClean="0"/>
              <a:t>добавени</a:t>
            </a:r>
            <a:r>
              <a:rPr lang="ru-RU" b="1" dirty="0" smtClean="0"/>
              <a:t> </a:t>
            </a:r>
            <a:r>
              <a:rPr lang="ru-RU" b="1" dirty="0" err="1" smtClean="0"/>
              <a:t>отказите</a:t>
            </a:r>
            <a:r>
              <a:rPr lang="ru-RU" b="1" dirty="0" smtClean="0"/>
              <a:t>/.</a:t>
            </a:r>
            <a:endParaRPr lang="ru-RU" b="1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282025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98022" y="382386"/>
            <a:ext cx="10848109" cy="640079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ПРОМЕНИ В АДМИНИСТРАТИВНО-НАКАЗАТЕЛНИТЕ РАЗПОРЕДБИ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9956" y="1537855"/>
            <a:ext cx="11039302" cy="513726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Чл. 232. (1) </a:t>
            </a:r>
            <a:r>
              <a:rPr lang="ru-RU" dirty="0" err="1" smtClean="0"/>
              <a:t>Наказва</a:t>
            </a:r>
            <a:r>
              <a:rPr lang="ru-RU" dirty="0" smtClean="0"/>
              <a:t> </a:t>
            </a:r>
            <a:r>
              <a:rPr lang="ru-RU" dirty="0"/>
              <a:t>се с </a:t>
            </a:r>
            <a:r>
              <a:rPr lang="ru-RU" dirty="0" err="1"/>
              <a:t>глоба</a:t>
            </a:r>
            <a:r>
              <a:rPr lang="ru-RU" dirty="0"/>
              <a:t> от 1000 до 5000 </a:t>
            </a:r>
            <a:r>
              <a:rPr lang="ru-RU" dirty="0" err="1"/>
              <a:t>лв</a:t>
            </a:r>
            <a:r>
              <a:rPr lang="ru-RU" dirty="0"/>
              <a:t>., </a:t>
            </a:r>
            <a:r>
              <a:rPr lang="ru-RU" dirty="0" err="1"/>
              <a:t>ако</a:t>
            </a:r>
            <a:r>
              <a:rPr lang="ru-RU" dirty="0"/>
              <a:t> по друг закон не е предвидено </a:t>
            </a:r>
            <a:r>
              <a:rPr lang="ru-RU" dirty="0" err="1"/>
              <a:t>по-тежко</a:t>
            </a:r>
            <a:r>
              <a:rPr lang="ru-RU" dirty="0"/>
              <a:t> наказание, </a:t>
            </a:r>
            <a:r>
              <a:rPr lang="ru-RU" dirty="0" err="1"/>
              <a:t>длъжностно</a:t>
            </a:r>
            <a:r>
              <a:rPr lang="ru-RU" dirty="0"/>
              <a:t> лице, </a:t>
            </a:r>
            <a:r>
              <a:rPr lang="ru-RU" dirty="0" err="1"/>
              <a:t>което</a:t>
            </a:r>
            <a:r>
              <a:rPr lang="ru-RU" dirty="0" smtClean="0"/>
              <a:t>:…</a:t>
            </a:r>
          </a:p>
          <a:p>
            <a:pPr algn="just"/>
            <a:r>
              <a:rPr lang="ru-RU" dirty="0"/>
              <a:t>4. </a:t>
            </a:r>
            <a:r>
              <a:rPr lang="ru-RU" dirty="0" err="1"/>
              <a:t>изисква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условия за </a:t>
            </a:r>
            <a:r>
              <a:rPr lang="ru-RU" dirty="0" err="1"/>
              <a:t>съгласуване</a:t>
            </a:r>
            <a:r>
              <a:rPr lang="ru-RU" dirty="0"/>
              <a:t> и </a:t>
            </a:r>
            <a:r>
              <a:rPr lang="ru-RU" dirty="0" err="1"/>
              <a:t>одобряване</a:t>
            </a:r>
            <a:r>
              <a:rPr lang="ru-RU" dirty="0"/>
              <a:t> на </a:t>
            </a:r>
            <a:r>
              <a:rPr lang="ru-RU" dirty="0" err="1"/>
              <a:t>инвестиционен</a:t>
            </a:r>
            <a:r>
              <a:rPr lang="ru-RU" dirty="0"/>
              <a:t> проект или за </a:t>
            </a:r>
            <a:r>
              <a:rPr lang="ru-RU" dirty="0" err="1"/>
              <a:t>разрешаване</a:t>
            </a:r>
            <a:r>
              <a:rPr lang="ru-RU" dirty="0"/>
              <a:t> на </a:t>
            </a:r>
            <a:r>
              <a:rPr lang="ru-RU" dirty="0" err="1"/>
              <a:t>строеж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каквито</a:t>
            </a:r>
            <a:r>
              <a:rPr lang="ru-RU" dirty="0"/>
              <a:t> не се </a:t>
            </a:r>
            <a:r>
              <a:rPr lang="ru-RU" dirty="0" err="1"/>
              <a:t>изискват</a:t>
            </a:r>
            <a:r>
              <a:rPr lang="ru-RU" dirty="0"/>
              <a:t> с </a:t>
            </a:r>
            <a:r>
              <a:rPr lang="ru-RU" dirty="0" err="1"/>
              <a:t>този</a:t>
            </a:r>
            <a:r>
              <a:rPr lang="ru-RU" dirty="0"/>
              <a:t> закон или с друг нормативен акт;</a:t>
            </a:r>
          </a:p>
          <a:p>
            <a:pPr algn="just"/>
            <a:r>
              <a:rPr lang="ru-RU" b="1" dirty="0"/>
              <a:t>5. </a:t>
            </a:r>
            <a:r>
              <a:rPr lang="ru-RU" b="1" dirty="0" smtClean="0"/>
              <a:t>в </a:t>
            </a:r>
            <a:r>
              <a:rPr lang="ru-RU" b="1" dirty="0"/>
              <a:t>срок, определен с нормативен акт: не се </a:t>
            </a:r>
            <a:r>
              <a:rPr lang="ru-RU" b="1" dirty="0" err="1"/>
              <a:t>произнесе</a:t>
            </a:r>
            <a:r>
              <a:rPr lang="ru-RU" b="1" dirty="0"/>
              <a:t> по </a:t>
            </a:r>
            <a:r>
              <a:rPr lang="ru-RU" b="1" dirty="0" err="1"/>
              <a:t>искане</a:t>
            </a:r>
            <a:r>
              <a:rPr lang="ru-RU" b="1" dirty="0"/>
              <a:t> за </a:t>
            </a:r>
            <a:r>
              <a:rPr lang="ru-RU" b="1" dirty="0" err="1"/>
              <a:t>разрешаване</a:t>
            </a:r>
            <a:r>
              <a:rPr lang="ru-RU" b="1" dirty="0"/>
              <a:t>, </a:t>
            </a:r>
            <a:r>
              <a:rPr lang="ru-RU" b="1" dirty="0" err="1"/>
              <a:t>процедиране</a:t>
            </a:r>
            <a:r>
              <a:rPr lang="ru-RU" b="1" dirty="0"/>
              <a:t> и </a:t>
            </a:r>
            <a:r>
              <a:rPr lang="ru-RU" b="1" dirty="0" err="1"/>
              <a:t>одобряване</a:t>
            </a:r>
            <a:r>
              <a:rPr lang="ru-RU" b="1" dirty="0"/>
              <a:t> на </a:t>
            </a:r>
            <a:r>
              <a:rPr lang="ru-RU" b="1" dirty="0" err="1"/>
              <a:t>устройствени</a:t>
            </a:r>
            <a:r>
              <a:rPr lang="ru-RU" b="1" dirty="0"/>
              <a:t> </a:t>
            </a:r>
            <a:r>
              <a:rPr lang="ru-RU" b="1" dirty="0" err="1"/>
              <a:t>планове</a:t>
            </a:r>
            <a:r>
              <a:rPr lang="ru-RU" b="1" dirty="0"/>
              <a:t> и </a:t>
            </a:r>
            <a:r>
              <a:rPr lang="ru-RU" b="1" dirty="0" err="1"/>
              <a:t>техни</a:t>
            </a:r>
            <a:r>
              <a:rPr lang="ru-RU" b="1" dirty="0"/>
              <a:t> изменения, за </a:t>
            </a:r>
            <a:r>
              <a:rPr lang="ru-RU" b="1" dirty="0" err="1"/>
              <a:t>съгласуване</a:t>
            </a:r>
            <a:r>
              <a:rPr lang="ru-RU" b="1" dirty="0"/>
              <a:t> и </a:t>
            </a:r>
            <a:r>
              <a:rPr lang="ru-RU" b="1" dirty="0" err="1"/>
              <a:t>одобряване</a:t>
            </a:r>
            <a:r>
              <a:rPr lang="ru-RU" b="1" dirty="0"/>
              <a:t> на </a:t>
            </a:r>
            <a:r>
              <a:rPr lang="ru-RU" b="1" dirty="0" err="1"/>
              <a:t>инвестиционни</a:t>
            </a:r>
            <a:r>
              <a:rPr lang="ru-RU" b="1" dirty="0"/>
              <a:t> </a:t>
            </a:r>
            <a:r>
              <a:rPr lang="ru-RU" b="1" dirty="0" err="1"/>
              <a:t>проекти</a:t>
            </a:r>
            <a:r>
              <a:rPr lang="ru-RU" b="1" dirty="0"/>
              <a:t> и </a:t>
            </a:r>
            <a:r>
              <a:rPr lang="ru-RU" b="1" dirty="0" err="1"/>
              <a:t>издаване</a:t>
            </a:r>
            <a:r>
              <a:rPr lang="ru-RU" b="1" dirty="0"/>
              <a:t> на разрешения за </a:t>
            </a:r>
            <a:r>
              <a:rPr lang="ru-RU" b="1" dirty="0" err="1"/>
              <a:t>строеж</a:t>
            </a:r>
            <a:r>
              <a:rPr lang="ru-RU" b="1" dirty="0"/>
              <a:t>, за </a:t>
            </a:r>
            <a:r>
              <a:rPr lang="ru-RU" b="1" dirty="0" err="1"/>
              <a:t>съставяне</a:t>
            </a:r>
            <a:r>
              <a:rPr lang="ru-RU" b="1" dirty="0"/>
              <a:t> или </a:t>
            </a:r>
            <a:r>
              <a:rPr lang="ru-RU" b="1" dirty="0" err="1"/>
              <a:t>издаване</a:t>
            </a:r>
            <a:r>
              <a:rPr lang="ru-RU" b="1" dirty="0"/>
              <a:t> на </a:t>
            </a:r>
            <a:r>
              <a:rPr lang="ru-RU" b="1" dirty="0" err="1"/>
              <a:t>строителни</a:t>
            </a:r>
            <a:r>
              <a:rPr lang="ru-RU" b="1" dirty="0"/>
              <a:t> </a:t>
            </a:r>
            <a:r>
              <a:rPr lang="ru-RU" b="1" dirty="0" err="1"/>
              <a:t>книжа</a:t>
            </a:r>
            <a:r>
              <a:rPr lang="ru-RU" b="1" dirty="0"/>
              <a:t>, </a:t>
            </a:r>
            <a:r>
              <a:rPr lang="ru-RU" b="1" dirty="0" err="1"/>
              <a:t>скици</a:t>
            </a:r>
            <a:r>
              <a:rPr lang="ru-RU" b="1" dirty="0"/>
              <a:t>, </a:t>
            </a:r>
            <a:r>
              <a:rPr lang="ru-RU" b="1" dirty="0" err="1"/>
              <a:t>визи</a:t>
            </a:r>
            <a:r>
              <a:rPr lang="ru-RU" b="1" dirty="0"/>
              <a:t> за </a:t>
            </a:r>
            <a:r>
              <a:rPr lang="ru-RU" b="1" dirty="0" err="1"/>
              <a:t>проектиране</a:t>
            </a:r>
            <a:r>
              <a:rPr lang="ru-RU" b="1" dirty="0"/>
              <a:t> и </a:t>
            </a:r>
            <a:r>
              <a:rPr lang="ru-RU" b="1" dirty="0" err="1"/>
              <a:t>други</a:t>
            </a:r>
            <a:r>
              <a:rPr lang="ru-RU" b="1" dirty="0"/>
              <a:t>; не </a:t>
            </a:r>
            <a:r>
              <a:rPr lang="ru-RU" b="1" dirty="0" err="1"/>
              <a:t>извърши</a:t>
            </a:r>
            <a:r>
              <a:rPr lang="ru-RU" b="1" dirty="0"/>
              <a:t> проверки или </a:t>
            </a:r>
            <a:r>
              <a:rPr lang="ru-RU" b="1" dirty="0" err="1"/>
              <a:t>други</a:t>
            </a:r>
            <a:r>
              <a:rPr lang="ru-RU" b="1" dirty="0"/>
              <a:t> технически услуги; не отговори на </a:t>
            </a:r>
            <a:r>
              <a:rPr lang="ru-RU" b="1" dirty="0" err="1"/>
              <a:t>постъпила</a:t>
            </a:r>
            <a:r>
              <a:rPr lang="ru-RU" b="1" dirty="0"/>
              <a:t> </a:t>
            </a:r>
            <a:r>
              <a:rPr lang="ru-RU" b="1" dirty="0" err="1"/>
              <a:t>жалба</a:t>
            </a:r>
            <a:r>
              <a:rPr lang="ru-RU" b="1" dirty="0"/>
              <a:t>; не </a:t>
            </a:r>
            <a:r>
              <a:rPr lang="ru-RU" b="1" dirty="0" err="1"/>
              <a:t>препрати</a:t>
            </a:r>
            <a:r>
              <a:rPr lang="ru-RU" b="1" dirty="0"/>
              <a:t> </a:t>
            </a:r>
            <a:r>
              <a:rPr lang="ru-RU" b="1" dirty="0" err="1"/>
              <a:t>искането</a:t>
            </a:r>
            <a:r>
              <a:rPr lang="ru-RU" b="1" dirty="0"/>
              <a:t>, </a:t>
            </a:r>
            <a:r>
              <a:rPr lang="ru-RU" b="1" dirty="0" err="1"/>
              <a:t>съответно</a:t>
            </a:r>
            <a:r>
              <a:rPr lang="ru-RU" b="1" dirty="0"/>
              <a:t> </a:t>
            </a:r>
            <a:r>
              <a:rPr lang="ru-RU" b="1" dirty="0" err="1"/>
              <a:t>жалбата</a:t>
            </a:r>
            <a:r>
              <a:rPr lang="ru-RU" b="1" dirty="0"/>
              <a:t> на </a:t>
            </a:r>
            <a:r>
              <a:rPr lang="ru-RU" b="1" dirty="0" err="1"/>
              <a:t>компетентния</a:t>
            </a:r>
            <a:r>
              <a:rPr lang="ru-RU" b="1" dirty="0"/>
              <a:t> орган</a:t>
            </a:r>
            <a:r>
              <a:rPr lang="ru-RU" b="1" dirty="0" smtClean="0"/>
              <a:t>;</a:t>
            </a:r>
          </a:p>
          <a:p>
            <a:pPr algn="just"/>
            <a:r>
              <a:rPr lang="ru-RU" b="1" dirty="0"/>
              <a:t>9. </a:t>
            </a:r>
            <a:r>
              <a:rPr lang="ru-RU" b="1" dirty="0" smtClean="0"/>
              <a:t>не </a:t>
            </a:r>
            <a:r>
              <a:rPr lang="ru-RU" b="1" dirty="0"/>
              <a:t>е </a:t>
            </a:r>
            <a:r>
              <a:rPr lang="ru-RU" b="1" dirty="0" err="1"/>
              <a:t>изпълнило</a:t>
            </a:r>
            <a:r>
              <a:rPr lang="ru-RU" b="1" dirty="0"/>
              <a:t> </a:t>
            </a:r>
            <a:r>
              <a:rPr lang="ru-RU" b="1" dirty="0" err="1"/>
              <a:t>задължението</a:t>
            </a:r>
            <a:r>
              <a:rPr lang="ru-RU" b="1" dirty="0"/>
              <a:t> по чл. 157, ал. 6</a:t>
            </a:r>
            <a:r>
              <a:rPr lang="ru-RU" b="1" dirty="0" smtClean="0"/>
              <a:t>; /</a:t>
            </a:r>
            <a:r>
              <a:rPr lang="ru-RU" b="1" i="1" dirty="0" err="1" smtClean="0"/>
              <a:t>неявяване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откриване</a:t>
            </a:r>
            <a:r>
              <a:rPr lang="ru-RU" b="1" i="1" dirty="0" smtClean="0"/>
              <a:t> на стр. площадка</a:t>
            </a:r>
            <a:r>
              <a:rPr lang="ru-RU" b="1" dirty="0" smtClean="0"/>
              <a:t>/</a:t>
            </a:r>
            <a:endParaRPr lang="ru-RU" b="1" dirty="0"/>
          </a:p>
          <a:p>
            <a:pPr algn="just"/>
            <a:r>
              <a:rPr lang="ru-RU" b="1" dirty="0"/>
              <a:t>10. </a:t>
            </a:r>
            <a:r>
              <a:rPr lang="ru-RU" b="1" dirty="0" smtClean="0"/>
              <a:t>не </a:t>
            </a:r>
            <a:r>
              <a:rPr lang="ru-RU" b="1" dirty="0"/>
              <a:t>се е произнесло в срока по чл. 177, ал. </a:t>
            </a:r>
            <a:r>
              <a:rPr lang="ru-RU" b="1" dirty="0" smtClean="0"/>
              <a:t>3 /7-дневен срок/ </a:t>
            </a:r>
            <a:r>
              <a:rPr lang="ru-RU" b="1" dirty="0"/>
              <a:t>по </a:t>
            </a:r>
            <a:r>
              <a:rPr lang="ru-RU" b="1" dirty="0" err="1"/>
              <a:t>искане</a:t>
            </a:r>
            <a:r>
              <a:rPr lang="ru-RU" b="1" dirty="0"/>
              <a:t> за </a:t>
            </a:r>
            <a:r>
              <a:rPr lang="ru-RU" b="1" dirty="0" err="1"/>
              <a:t>въвеждане</a:t>
            </a:r>
            <a:r>
              <a:rPr lang="ru-RU" b="1" dirty="0"/>
              <a:t> в </a:t>
            </a:r>
            <a:r>
              <a:rPr lang="ru-RU" b="1" dirty="0" err="1"/>
              <a:t>експлоатация</a:t>
            </a:r>
            <a:r>
              <a:rPr lang="ru-RU" b="1" dirty="0" smtClean="0"/>
              <a:t>. </a:t>
            </a:r>
            <a:endParaRPr lang="ru-RU" b="1" dirty="0"/>
          </a:p>
          <a:p>
            <a:pPr algn="just"/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48017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15635" y="467360"/>
            <a:ext cx="11396749" cy="671484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ОДОБРЯВАНЕ НА ОУП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15635" y="1454727"/>
            <a:ext cx="11396749" cy="5070763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dirty="0" err="1"/>
              <a:t>Общият</a:t>
            </a:r>
            <a:r>
              <a:rPr lang="ru-RU" dirty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 се </a:t>
            </a:r>
            <a:r>
              <a:rPr lang="ru-RU" dirty="0" err="1"/>
              <a:t>одобрява</a:t>
            </a:r>
            <a:r>
              <a:rPr lang="ru-RU" dirty="0"/>
              <a:t> от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по доклад на </a:t>
            </a:r>
            <a:r>
              <a:rPr lang="ru-RU" dirty="0" err="1"/>
              <a:t>кмета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. </a:t>
            </a:r>
            <a:r>
              <a:rPr lang="ru-RU" dirty="0" err="1"/>
              <a:t>Решението</a:t>
            </a:r>
            <a:r>
              <a:rPr lang="ru-RU" dirty="0"/>
              <a:t> на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се </a:t>
            </a:r>
            <a:r>
              <a:rPr lang="ru-RU" dirty="0" err="1"/>
              <a:t>изпраща</a:t>
            </a:r>
            <a:r>
              <a:rPr lang="ru-RU" dirty="0"/>
              <a:t> в 7-дневен срок от </a:t>
            </a:r>
            <a:r>
              <a:rPr lang="ru-RU" dirty="0" err="1"/>
              <a:t>приемането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на </a:t>
            </a:r>
            <a:r>
              <a:rPr lang="ru-RU" dirty="0" err="1"/>
              <a:t>областния</a:t>
            </a:r>
            <a:r>
              <a:rPr lang="ru-RU" dirty="0"/>
              <a:t> </a:t>
            </a:r>
            <a:r>
              <a:rPr lang="ru-RU" dirty="0" err="1"/>
              <a:t>управител</a:t>
            </a:r>
            <a:r>
              <a:rPr lang="ru-RU" dirty="0"/>
              <a:t>, </a:t>
            </a:r>
            <a:r>
              <a:rPr lang="ru-RU" dirty="0" err="1"/>
              <a:t>който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в 14-дневен срок от </a:t>
            </a:r>
            <a:r>
              <a:rPr lang="ru-RU" dirty="0" err="1"/>
              <a:t>получаването</a:t>
            </a:r>
            <a:r>
              <a:rPr lang="ru-RU" dirty="0"/>
              <a:t> да </a:t>
            </a:r>
            <a:r>
              <a:rPr lang="ru-RU" dirty="0" err="1"/>
              <a:t>върне</a:t>
            </a:r>
            <a:r>
              <a:rPr lang="ru-RU" dirty="0"/>
              <a:t> </a:t>
            </a:r>
            <a:r>
              <a:rPr lang="ru-RU" dirty="0" err="1"/>
              <a:t>незаконосъобразното</a:t>
            </a:r>
            <a:r>
              <a:rPr lang="ru-RU" dirty="0"/>
              <a:t> решение за ново </a:t>
            </a:r>
            <a:r>
              <a:rPr lang="ru-RU" dirty="0" err="1"/>
              <a:t>обсъждане</a:t>
            </a:r>
            <a:r>
              <a:rPr lang="ru-RU" dirty="0"/>
              <a:t> или да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оспори</a:t>
            </a:r>
            <a:r>
              <a:rPr lang="ru-RU" dirty="0"/>
              <a:t> пред </a:t>
            </a:r>
            <a:r>
              <a:rPr lang="ru-RU" dirty="0" err="1"/>
              <a:t>съответния</a:t>
            </a:r>
            <a:r>
              <a:rPr lang="ru-RU" dirty="0"/>
              <a:t> </a:t>
            </a:r>
            <a:r>
              <a:rPr lang="ru-RU" dirty="0" err="1"/>
              <a:t>административен</a:t>
            </a:r>
            <a:r>
              <a:rPr lang="ru-RU" dirty="0"/>
              <a:t> </a:t>
            </a:r>
            <a:r>
              <a:rPr lang="ru-RU" dirty="0" err="1"/>
              <a:t>съд</a:t>
            </a:r>
            <a:r>
              <a:rPr lang="ru-RU" dirty="0"/>
              <a:t> при </a:t>
            </a:r>
            <a:r>
              <a:rPr lang="ru-RU" dirty="0" err="1"/>
              <a:t>условията</a:t>
            </a:r>
            <a:r>
              <a:rPr lang="ru-RU" dirty="0"/>
              <a:t> и по </a:t>
            </a:r>
            <a:r>
              <a:rPr lang="ru-RU" dirty="0" err="1"/>
              <a:t>реда</a:t>
            </a:r>
            <a:r>
              <a:rPr lang="ru-RU" dirty="0"/>
              <a:t> на чл. 45 от Закона за </a:t>
            </a:r>
            <a:r>
              <a:rPr lang="ru-RU" dirty="0" err="1"/>
              <a:t>местното</a:t>
            </a:r>
            <a:r>
              <a:rPr lang="ru-RU" dirty="0"/>
              <a:t> самоуправление и </a:t>
            </a:r>
            <a:r>
              <a:rPr lang="ru-RU" dirty="0" err="1"/>
              <a:t>местната</a:t>
            </a:r>
            <a:r>
              <a:rPr lang="ru-RU" dirty="0"/>
              <a:t> администрация. </a:t>
            </a:r>
            <a:r>
              <a:rPr lang="ru-RU" dirty="0" err="1"/>
              <a:t>Решението</a:t>
            </a:r>
            <a:r>
              <a:rPr lang="ru-RU" dirty="0"/>
              <a:t> на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се </a:t>
            </a:r>
            <a:r>
              <a:rPr lang="ru-RU" dirty="0" err="1"/>
              <a:t>изпраща</a:t>
            </a:r>
            <a:r>
              <a:rPr lang="ru-RU" dirty="0"/>
              <a:t> за </a:t>
            </a:r>
            <a:r>
              <a:rPr lang="ru-RU" dirty="0" err="1"/>
              <a:t>обнародване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вестник", </a:t>
            </a:r>
            <a:r>
              <a:rPr lang="ru-RU" dirty="0" err="1"/>
              <a:t>ако</a:t>
            </a:r>
            <a:r>
              <a:rPr lang="ru-RU" dirty="0"/>
              <a:t> не е </a:t>
            </a:r>
            <a:r>
              <a:rPr lang="ru-RU" dirty="0" err="1"/>
              <a:t>върнато</a:t>
            </a:r>
            <a:r>
              <a:rPr lang="ru-RU" dirty="0"/>
              <a:t> за ново </a:t>
            </a:r>
            <a:r>
              <a:rPr lang="ru-RU" dirty="0" err="1"/>
              <a:t>обсъждане</a:t>
            </a:r>
            <a:r>
              <a:rPr lang="ru-RU" dirty="0"/>
              <a:t> или не е оспорено пред </a:t>
            </a:r>
            <a:r>
              <a:rPr lang="ru-RU" dirty="0" err="1"/>
              <a:t>съответния</a:t>
            </a:r>
            <a:r>
              <a:rPr lang="ru-RU" dirty="0"/>
              <a:t> </a:t>
            </a:r>
            <a:r>
              <a:rPr lang="ru-RU" dirty="0" err="1"/>
              <a:t>административен</a:t>
            </a:r>
            <a:r>
              <a:rPr lang="ru-RU" dirty="0"/>
              <a:t> </a:t>
            </a:r>
            <a:r>
              <a:rPr lang="ru-RU" dirty="0" err="1"/>
              <a:t>съд</a:t>
            </a:r>
            <a:r>
              <a:rPr lang="ru-RU" dirty="0"/>
              <a:t>, а </a:t>
            </a:r>
            <a:r>
              <a:rPr lang="ru-RU" dirty="0" err="1"/>
              <a:t>ако</a:t>
            </a:r>
            <a:r>
              <a:rPr lang="ru-RU" dirty="0"/>
              <a:t> е оспорено - след </a:t>
            </a:r>
            <a:r>
              <a:rPr lang="ru-RU" dirty="0" err="1"/>
              <a:t>приключване</a:t>
            </a:r>
            <a:r>
              <a:rPr lang="ru-RU" dirty="0"/>
              <a:t> на </a:t>
            </a:r>
            <a:r>
              <a:rPr lang="ru-RU" dirty="0" err="1"/>
              <a:t>съдебното</a:t>
            </a:r>
            <a:r>
              <a:rPr lang="ru-RU" dirty="0"/>
              <a:t> производство. </a:t>
            </a:r>
            <a:r>
              <a:rPr lang="ru-RU" dirty="0" err="1"/>
              <a:t>Одобреният</a:t>
            </a:r>
            <a:r>
              <a:rPr lang="ru-RU" dirty="0"/>
              <a:t> общ </a:t>
            </a:r>
            <a:r>
              <a:rPr lang="ru-RU" dirty="0" err="1"/>
              <a:t>устройствен</a:t>
            </a:r>
            <a:r>
              <a:rPr lang="ru-RU" dirty="0"/>
              <a:t> план се </a:t>
            </a:r>
            <a:r>
              <a:rPr lang="ru-RU" dirty="0" err="1"/>
              <a:t>публикува</a:t>
            </a:r>
            <a:r>
              <a:rPr lang="ru-RU" dirty="0"/>
              <a:t> в интернет </a:t>
            </a:r>
            <a:r>
              <a:rPr lang="ru-RU" dirty="0" err="1"/>
              <a:t>страницата</a:t>
            </a:r>
            <a:r>
              <a:rPr lang="ru-RU" dirty="0"/>
              <a:t> на </a:t>
            </a:r>
            <a:r>
              <a:rPr lang="ru-RU" dirty="0" err="1"/>
              <a:t>съответната</a:t>
            </a:r>
            <a:r>
              <a:rPr lang="ru-RU" dirty="0"/>
              <a:t> община.</a:t>
            </a:r>
          </a:p>
          <a:p>
            <a:pPr marL="45720" indent="0" algn="just">
              <a:buNone/>
            </a:pPr>
            <a:r>
              <a:rPr lang="ru-RU" dirty="0"/>
              <a:t>Общ </a:t>
            </a:r>
            <a:r>
              <a:rPr lang="ru-RU" dirty="0" err="1"/>
              <a:t>устройствен</a:t>
            </a:r>
            <a:r>
              <a:rPr lang="ru-RU" dirty="0"/>
              <a:t> план за </a:t>
            </a:r>
            <a:r>
              <a:rPr lang="ru-RU" dirty="0" err="1"/>
              <a:t>селищни</a:t>
            </a:r>
            <a:r>
              <a:rPr lang="ru-RU" dirty="0"/>
              <a:t> </a:t>
            </a:r>
            <a:r>
              <a:rPr lang="ru-RU" dirty="0" err="1"/>
              <a:t>образувания</a:t>
            </a:r>
            <a:r>
              <a:rPr lang="ru-RU" dirty="0"/>
              <a:t> с </a:t>
            </a:r>
            <a:r>
              <a:rPr lang="ru-RU" dirty="0" err="1"/>
              <a:t>национално</a:t>
            </a:r>
            <a:r>
              <a:rPr lang="ru-RU" dirty="0"/>
              <a:t> значение се </a:t>
            </a:r>
            <a:r>
              <a:rPr lang="ru-RU" dirty="0" err="1"/>
              <a:t>одобрява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заповед</a:t>
            </a:r>
            <a:r>
              <a:rPr lang="ru-RU" dirty="0"/>
              <a:t> на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 след </a:t>
            </a:r>
            <a:r>
              <a:rPr lang="ru-RU" dirty="0" err="1"/>
              <a:t>съгласуване</a:t>
            </a:r>
            <a:r>
              <a:rPr lang="ru-RU" dirty="0"/>
              <a:t> с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и </a:t>
            </a:r>
            <a:r>
              <a:rPr lang="ru-RU" dirty="0" err="1"/>
              <a:t>приемане</a:t>
            </a:r>
            <a:r>
              <a:rPr lang="ru-RU" dirty="0"/>
              <a:t> от </a:t>
            </a:r>
            <a:r>
              <a:rPr lang="ru-RU" dirty="0" err="1"/>
              <a:t>Националния</a:t>
            </a:r>
            <a:r>
              <a:rPr lang="ru-RU" dirty="0"/>
              <a:t> </a:t>
            </a:r>
            <a:r>
              <a:rPr lang="ru-RU" dirty="0" err="1"/>
              <a:t>експертен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по устройство на </a:t>
            </a:r>
            <a:r>
              <a:rPr lang="ru-RU" dirty="0" err="1"/>
              <a:t>територията</a:t>
            </a:r>
            <a:r>
              <a:rPr lang="ru-RU" dirty="0"/>
              <a:t>, </a:t>
            </a:r>
            <a:r>
              <a:rPr lang="ru-RU" dirty="0" err="1"/>
              <a:t>която</a:t>
            </a:r>
            <a:r>
              <a:rPr lang="ru-RU" dirty="0"/>
              <a:t> се </a:t>
            </a:r>
            <a:r>
              <a:rPr lang="ru-RU" dirty="0" err="1"/>
              <a:t>обнародва</a:t>
            </a:r>
            <a:r>
              <a:rPr lang="ru-RU" dirty="0"/>
              <a:t> в "</a:t>
            </a:r>
            <a:r>
              <a:rPr lang="ru-RU" dirty="0" err="1"/>
              <a:t>Държавен</a:t>
            </a:r>
            <a:r>
              <a:rPr lang="ru-RU" dirty="0"/>
              <a:t> вестник".</a:t>
            </a:r>
          </a:p>
          <a:p>
            <a:pPr marL="45720" indent="0" algn="just">
              <a:buNone/>
            </a:pPr>
            <a:r>
              <a:rPr lang="ru-RU" dirty="0" err="1"/>
              <a:t>Общите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, </a:t>
            </a:r>
            <a:r>
              <a:rPr lang="ru-RU" dirty="0" err="1"/>
              <a:t>одобрени</a:t>
            </a:r>
            <a:r>
              <a:rPr lang="ru-RU" dirty="0"/>
              <a:t> от </a:t>
            </a:r>
            <a:r>
              <a:rPr lang="ru-RU" dirty="0" err="1"/>
              <a:t>министъра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, се </a:t>
            </a:r>
            <a:r>
              <a:rPr lang="ru-RU" dirty="0" err="1"/>
              <a:t>публикуват</a:t>
            </a:r>
            <a:r>
              <a:rPr lang="ru-RU" dirty="0"/>
              <a:t> в интернет </a:t>
            </a:r>
            <a:r>
              <a:rPr lang="ru-RU" dirty="0" err="1"/>
              <a:t>страниците</a:t>
            </a:r>
            <a:r>
              <a:rPr lang="ru-RU" dirty="0"/>
              <a:t> на </a:t>
            </a:r>
            <a:r>
              <a:rPr lang="ru-RU" dirty="0" err="1"/>
              <a:t>Министерството</a:t>
            </a:r>
            <a:r>
              <a:rPr lang="ru-RU" dirty="0"/>
              <a:t> на </a:t>
            </a:r>
            <a:r>
              <a:rPr lang="ru-RU" dirty="0" err="1"/>
              <a:t>регионалното</a:t>
            </a:r>
            <a:r>
              <a:rPr lang="ru-RU" dirty="0"/>
              <a:t> развитие и </a:t>
            </a:r>
            <a:r>
              <a:rPr lang="ru-RU" dirty="0" err="1"/>
              <a:t>благоустройството</a:t>
            </a:r>
            <a:r>
              <a:rPr lang="ru-RU" dirty="0"/>
              <a:t> и на </a:t>
            </a:r>
            <a:r>
              <a:rPr lang="ru-RU" dirty="0" err="1"/>
              <a:t>съответната</a:t>
            </a:r>
            <a:r>
              <a:rPr lang="ru-RU" dirty="0"/>
              <a:t> община.</a:t>
            </a:r>
          </a:p>
          <a:p>
            <a:pPr marL="45720" indent="0" algn="just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1666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90205" y="365761"/>
            <a:ext cx="11097490" cy="939338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ПОДРОБНИЯТ УСТРОЙСТВЕН ПЛАН ПО ЧЛ.16 ЗУТ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90205" y="1305099"/>
            <a:ext cx="11097490" cy="529520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Чл. 16. (1) </a:t>
            </a:r>
            <a:r>
              <a:rPr lang="ru-RU" dirty="0" smtClean="0"/>
              <a:t>С </a:t>
            </a:r>
            <a:r>
              <a:rPr lang="ru-RU" dirty="0"/>
              <a:t>подробен </a:t>
            </a:r>
            <a:r>
              <a:rPr lang="ru-RU" dirty="0" err="1"/>
              <a:t>устройствен</a:t>
            </a:r>
            <a:r>
              <a:rPr lang="ru-RU" dirty="0"/>
              <a:t> план за </a:t>
            </a:r>
            <a:r>
              <a:rPr lang="ru-RU" dirty="0" err="1"/>
              <a:t>територии</a:t>
            </a:r>
            <a:r>
              <a:rPr lang="ru-RU" dirty="0"/>
              <a:t> с </a:t>
            </a:r>
            <a:r>
              <a:rPr lang="ru-RU" dirty="0" err="1"/>
              <a:t>неурегулирани</a:t>
            </a:r>
            <a:r>
              <a:rPr lang="ru-RU" dirty="0"/>
              <a:t> </a:t>
            </a:r>
            <a:r>
              <a:rPr lang="ru-RU" dirty="0" err="1"/>
              <a:t>поземлени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за </a:t>
            </a:r>
            <a:r>
              <a:rPr lang="ru-RU" dirty="0" err="1"/>
              <a:t>територии</a:t>
            </a:r>
            <a:r>
              <a:rPr lang="ru-RU" dirty="0"/>
              <a:t> с неприложена </a:t>
            </a:r>
            <a:r>
              <a:rPr lang="ru-RU" dirty="0" err="1"/>
              <a:t>първа</a:t>
            </a:r>
            <a:r>
              <a:rPr lang="ru-RU" dirty="0"/>
              <a:t> </a:t>
            </a:r>
            <a:r>
              <a:rPr lang="ru-RU" dirty="0" err="1"/>
              <a:t>регулация</a:t>
            </a:r>
            <a:r>
              <a:rPr lang="ru-RU" dirty="0"/>
              <a:t> по </a:t>
            </a:r>
            <a:r>
              <a:rPr lang="ru-RU" dirty="0" err="1"/>
              <a:t>предходен</a:t>
            </a:r>
            <a:r>
              <a:rPr lang="ru-RU" dirty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 се определят </a:t>
            </a:r>
            <a:r>
              <a:rPr lang="ru-RU" dirty="0" err="1"/>
              <a:t>необходимите</a:t>
            </a:r>
            <a:r>
              <a:rPr lang="ru-RU" dirty="0"/>
              <a:t> </a:t>
            </a:r>
            <a:r>
              <a:rPr lang="ru-RU" dirty="0" err="1"/>
              <a:t>площи</a:t>
            </a:r>
            <a:r>
              <a:rPr lang="ru-RU" dirty="0"/>
              <a:t> за </a:t>
            </a:r>
            <a:r>
              <a:rPr lang="ru-RU" dirty="0" err="1"/>
              <a:t>изграждане</a:t>
            </a:r>
            <a:r>
              <a:rPr lang="ru-RU" dirty="0"/>
              <a:t> на </a:t>
            </a:r>
            <a:r>
              <a:rPr lang="ru-RU" dirty="0" err="1"/>
              <a:t>обектите</a:t>
            </a:r>
            <a:r>
              <a:rPr lang="ru-RU" dirty="0"/>
              <a:t> на </a:t>
            </a:r>
            <a:r>
              <a:rPr lang="ru-RU" dirty="0" err="1"/>
              <a:t>зелената</a:t>
            </a:r>
            <a:r>
              <a:rPr lang="ru-RU" dirty="0"/>
              <a:t> система, на </a:t>
            </a:r>
            <a:r>
              <a:rPr lang="ru-RU" dirty="0" err="1"/>
              <a:t>социалната</a:t>
            </a:r>
            <a:r>
              <a:rPr lang="ru-RU" dirty="0"/>
              <a:t> и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 - публична </a:t>
            </a:r>
            <a:r>
              <a:rPr lang="ru-RU" dirty="0" err="1"/>
              <a:t>собственост</a:t>
            </a:r>
            <a:r>
              <a:rPr lang="ru-RU" dirty="0"/>
              <a:t>. За </a:t>
            </a:r>
            <a:r>
              <a:rPr lang="ru-RU" dirty="0" err="1"/>
              <a:t>осъществяване</a:t>
            </a:r>
            <a:r>
              <a:rPr lang="ru-RU" dirty="0"/>
              <a:t> на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предвиждания</a:t>
            </a:r>
            <a:r>
              <a:rPr lang="ru-RU" dirty="0"/>
              <a:t> с </a:t>
            </a:r>
            <a:r>
              <a:rPr lang="ru-RU" dirty="0" err="1"/>
              <a:t>влизането</a:t>
            </a:r>
            <a:r>
              <a:rPr lang="ru-RU" dirty="0"/>
              <a:t> в сила на плана </a:t>
            </a:r>
            <a:r>
              <a:rPr lang="ru-RU" dirty="0" err="1"/>
              <a:t>собствениците</a:t>
            </a:r>
            <a:r>
              <a:rPr lang="ru-RU" dirty="0"/>
              <a:t> на </a:t>
            </a:r>
            <a:r>
              <a:rPr lang="ru-RU" dirty="0" err="1"/>
              <a:t>недвижими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</a:t>
            </a:r>
            <a:r>
              <a:rPr lang="ru-RU" dirty="0" err="1"/>
              <a:t>прехвърлят</a:t>
            </a:r>
            <a:r>
              <a:rPr lang="ru-RU" dirty="0"/>
              <a:t> в </a:t>
            </a:r>
            <a:r>
              <a:rPr lang="ru-RU" dirty="0" err="1"/>
              <a:t>полза</a:t>
            </a:r>
            <a:r>
              <a:rPr lang="ru-RU" dirty="0"/>
              <a:t> на </a:t>
            </a:r>
            <a:r>
              <a:rPr lang="ru-RU" dirty="0" err="1"/>
              <a:t>общината</a:t>
            </a:r>
            <a:r>
              <a:rPr lang="ru-RU" dirty="0"/>
              <a:t> </a:t>
            </a:r>
            <a:r>
              <a:rPr lang="ru-RU" dirty="0" err="1"/>
              <a:t>процентна</a:t>
            </a:r>
            <a:r>
              <a:rPr lang="ru-RU" dirty="0"/>
              <a:t> част от </a:t>
            </a:r>
            <a:r>
              <a:rPr lang="ru-RU" dirty="0" err="1"/>
              <a:t>площта</a:t>
            </a:r>
            <a:r>
              <a:rPr lang="ru-RU" dirty="0"/>
              <a:t> на </a:t>
            </a:r>
            <a:r>
              <a:rPr lang="ru-RU" dirty="0" err="1"/>
              <a:t>имотите</a:t>
            </a:r>
            <a:r>
              <a:rPr lang="ru-RU" dirty="0"/>
              <a:t> си, определена с плана, но не </a:t>
            </a:r>
            <a:r>
              <a:rPr lang="ru-RU" dirty="0" err="1"/>
              <a:t>повече</a:t>
            </a:r>
            <a:r>
              <a:rPr lang="ru-RU" dirty="0"/>
              <a:t> от 25 на сто.</a:t>
            </a:r>
          </a:p>
          <a:p>
            <a:pPr algn="just"/>
            <a:r>
              <a:rPr lang="ru-RU" dirty="0"/>
              <a:t>(2) </a:t>
            </a:r>
            <a:r>
              <a:rPr lang="ru-RU" dirty="0" err="1"/>
              <a:t>Подробният</a:t>
            </a:r>
            <a:r>
              <a:rPr lang="ru-RU" dirty="0"/>
              <a:t> </a:t>
            </a:r>
            <a:r>
              <a:rPr lang="ru-RU" dirty="0" err="1"/>
              <a:t>устройствен</a:t>
            </a:r>
            <a:r>
              <a:rPr lang="ru-RU" dirty="0"/>
              <a:t> план по ал. 1 се </a:t>
            </a:r>
            <a:r>
              <a:rPr lang="ru-RU" dirty="0" err="1"/>
              <a:t>изработва</a:t>
            </a:r>
            <a:r>
              <a:rPr lang="ru-RU" dirty="0"/>
              <a:t> на </a:t>
            </a:r>
            <a:r>
              <a:rPr lang="ru-RU" dirty="0" err="1"/>
              <a:t>базата</a:t>
            </a:r>
            <a:r>
              <a:rPr lang="ru-RU" dirty="0"/>
              <a:t> на </a:t>
            </a:r>
            <a:r>
              <a:rPr lang="ru-RU" dirty="0" err="1"/>
              <a:t>кадастрална</a:t>
            </a:r>
            <a:r>
              <a:rPr lang="ru-RU" dirty="0"/>
              <a:t> карта, одобрена по </a:t>
            </a:r>
            <a:r>
              <a:rPr lang="ru-RU" dirty="0" err="1"/>
              <a:t>реда</a:t>
            </a:r>
            <a:r>
              <a:rPr lang="ru-RU" dirty="0"/>
              <a:t> на Закона за </a:t>
            </a:r>
            <a:r>
              <a:rPr lang="ru-RU" dirty="0" err="1"/>
              <a:t>кадастъра</a:t>
            </a:r>
            <a:r>
              <a:rPr lang="ru-RU" dirty="0"/>
              <a:t> и </a:t>
            </a:r>
            <a:r>
              <a:rPr lang="ru-RU" dirty="0" err="1"/>
              <a:t>имотния</a:t>
            </a:r>
            <a:r>
              <a:rPr lang="ru-RU" dirty="0"/>
              <a:t> </a:t>
            </a:r>
            <a:r>
              <a:rPr lang="ru-RU" dirty="0" err="1"/>
              <a:t>регистър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(3) </a:t>
            </a:r>
            <a:r>
              <a:rPr lang="ru-RU" dirty="0" err="1"/>
              <a:t>Лицето</a:t>
            </a:r>
            <a:r>
              <a:rPr lang="ru-RU" dirty="0"/>
              <a:t> и </a:t>
            </a:r>
            <a:r>
              <a:rPr lang="ru-RU" dirty="0" err="1"/>
              <a:t>площта</a:t>
            </a:r>
            <a:r>
              <a:rPr lang="ru-RU" dirty="0"/>
              <a:t> на </a:t>
            </a:r>
            <a:r>
              <a:rPr lang="ru-RU" dirty="0" err="1"/>
              <a:t>новообразуваните</a:t>
            </a:r>
            <a:r>
              <a:rPr lang="ru-RU" dirty="0"/>
              <a:t> </a:t>
            </a:r>
            <a:r>
              <a:rPr lang="ru-RU" dirty="0" err="1"/>
              <a:t>урегулирани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, </a:t>
            </a:r>
            <a:r>
              <a:rPr lang="ru-RU" dirty="0" err="1"/>
              <a:t>конкретното</a:t>
            </a:r>
            <a:r>
              <a:rPr lang="ru-RU" dirty="0"/>
              <a:t> им предназначение, </a:t>
            </a:r>
            <a:r>
              <a:rPr lang="ru-RU" dirty="0" err="1"/>
              <a:t>характерът</a:t>
            </a:r>
            <a:r>
              <a:rPr lang="ru-RU" dirty="0"/>
              <a:t> и </a:t>
            </a:r>
            <a:r>
              <a:rPr lang="ru-RU" dirty="0" err="1"/>
              <a:t>начинът</a:t>
            </a:r>
            <a:r>
              <a:rPr lang="ru-RU" dirty="0"/>
              <a:t> на </a:t>
            </a:r>
            <a:r>
              <a:rPr lang="ru-RU" dirty="0" err="1"/>
              <a:t>застрояването</a:t>
            </a:r>
            <a:r>
              <a:rPr lang="ru-RU" dirty="0"/>
              <a:t> им се определят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самия</a:t>
            </a:r>
            <a:r>
              <a:rPr lang="ru-RU" dirty="0"/>
              <a:t> подробен </a:t>
            </a:r>
            <a:r>
              <a:rPr lang="ru-RU" dirty="0" err="1"/>
              <a:t>устройствен</a:t>
            </a:r>
            <a:r>
              <a:rPr lang="ru-RU" dirty="0"/>
              <a:t> план.</a:t>
            </a:r>
          </a:p>
          <a:p>
            <a:pPr algn="just"/>
            <a:r>
              <a:rPr lang="ru-RU" dirty="0"/>
              <a:t>(4) </a:t>
            </a:r>
            <a:r>
              <a:rPr lang="ru-RU" dirty="0" smtClean="0"/>
              <a:t>В </a:t>
            </a:r>
            <a:r>
              <a:rPr lang="ru-RU" dirty="0" err="1"/>
              <a:t>случаите</a:t>
            </a:r>
            <a:r>
              <a:rPr lang="ru-RU" dirty="0"/>
              <a:t> по ал. 1 на </a:t>
            </a:r>
            <a:r>
              <a:rPr lang="ru-RU" dirty="0" err="1"/>
              <a:t>всеки</a:t>
            </a:r>
            <a:r>
              <a:rPr lang="ru-RU" dirty="0"/>
              <a:t> </a:t>
            </a:r>
            <a:r>
              <a:rPr lang="ru-RU" dirty="0" err="1"/>
              <a:t>собственик</a:t>
            </a:r>
            <a:r>
              <a:rPr lang="ru-RU" dirty="0"/>
              <a:t> на недвижим </a:t>
            </a:r>
            <a:r>
              <a:rPr lang="ru-RU" dirty="0" err="1"/>
              <a:t>имот</a:t>
            </a:r>
            <a:r>
              <a:rPr lang="ru-RU" dirty="0"/>
              <a:t> </a:t>
            </a:r>
            <a:r>
              <a:rPr lang="ru-RU" dirty="0" err="1"/>
              <a:t>общината</a:t>
            </a:r>
            <a:r>
              <a:rPr lang="ru-RU" dirty="0"/>
              <a:t> </a:t>
            </a:r>
            <a:r>
              <a:rPr lang="ru-RU" dirty="0" err="1"/>
              <a:t>определя</a:t>
            </a:r>
            <a:r>
              <a:rPr lang="ru-RU" dirty="0"/>
              <a:t> </a:t>
            </a:r>
            <a:r>
              <a:rPr lang="ru-RU" dirty="0" err="1"/>
              <a:t>равностоен</a:t>
            </a:r>
            <a:r>
              <a:rPr lang="ru-RU" dirty="0"/>
              <a:t> </a:t>
            </a:r>
            <a:r>
              <a:rPr lang="ru-RU" dirty="0" err="1"/>
              <a:t>урегулиран</a:t>
            </a:r>
            <a:r>
              <a:rPr lang="ru-RU" dirty="0"/>
              <a:t> </a:t>
            </a:r>
            <a:r>
              <a:rPr lang="ru-RU" dirty="0" err="1"/>
              <a:t>имот</a:t>
            </a:r>
            <a:r>
              <a:rPr lang="ru-RU" dirty="0"/>
              <a:t> (</a:t>
            </a:r>
            <a:r>
              <a:rPr lang="ru-RU" dirty="0" err="1"/>
              <a:t>имоти</a:t>
            </a:r>
            <a:r>
              <a:rPr lang="ru-RU" dirty="0"/>
              <a:t>), </a:t>
            </a:r>
            <a:r>
              <a:rPr lang="ru-RU" dirty="0" err="1"/>
              <a:t>като</a:t>
            </a:r>
            <a:r>
              <a:rPr lang="ru-RU" dirty="0"/>
              <a:t> се </a:t>
            </a:r>
            <a:r>
              <a:rPr lang="ru-RU" dirty="0" err="1"/>
              <a:t>съобразява</a:t>
            </a:r>
            <a:r>
              <a:rPr lang="ru-RU" dirty="0"/>
              <a:t> с </a:t>
            </a:r>
            <a:r>
              <a:rPr lang="ru-RU" dirty="0" err="1"/>
              <a:t>местоположението</a:t>
            </a:r>
            <a:r>
              <a:rPr lang="ru-RU" dirty="0"/>
              <a:t> на </a:t>
            </a:r>
            <a:r>
              <a:rPr lang="ru-RU" dirty="0" err="1"/>
              <a:t>имотите</a:t>
            </a:r>
            <a:r>
              <a:rPr lang="ru-RU" dirty="0"/>
              <a:t> в </a:t>
            </a:r>
            <a:r>
              <a:rPr lang="ru-RU" dirty="0" err="1"/>
              <a:t>местността</a:t>
            </a:r>
            <a:r>
              <a:rPr lang="ru-RU" dirty="0"/>
              <a:t>, но не и с </a:t>
            </a:r>
            <a:r>
              <a:rPr lang="ru-RU" dirty="0" err="1"/>
              <a:t>точните</a:t>
            </a:r>
            <a:r>
              <a:rPr lang="ru-RU" dirty="0"/>
              <a:t> им </a:t>
            </a:r>
            <a:r>
              <a:rPr lang="ru-RU" dirty="0" err="1"/>
              <a:t>кадастрални</a:t>
            </a:r>
            <a:r>
              <a:rPr lang="ru-RU" dirty="0"/>
              <a:t> </a:t>
            </a:r>
            <a:r>
              <a:rPr lang="ru-RU" dirty="0" err="1"/>
              <a:t>граници</a:t>
            </a:r>
            <a:r>
              <a:rPr lang="ru-RU" dirty="0"/>
              <a:t>.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имотът</a:t>
            </a:r>
            <a:r>
              <a:rPr lang="ru-RU" dirty="0"/>
              <a:t> </a:t>
            </a:r>
            <a:r>
              <a:rPr lang="ru-RU" dirty="0" err="1"/>
              <a:t>попада</a:t>
            </a:r>
            <a:r>
              <a:rPr lang="ru-RU" dirty="0"/>
              <a:t> в </a:t>
            </a:r>
            <a:r>
              <a:rPr lang="ru-RU" dirty="0" err="1"/>
              <a:t>различни</a:t>
            </a:r>
            <a:r>
              <a:rPr lang="ru-RU" dirty="0"/>
              <a:t> </a:t>
            </a:r>
            <a:r>
              <a:rPr lang="ru-RU" dirty="0" err="1"/>
              <a:t>устройствени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, </a:t>
            </a:r>
            <a:r>
              <a:rPr lang="ru-RU" dirty="0" err="1"/>
              <a:t>новообразуваният</a:t>
            </a:r>
            <a:r>
              <a:rPr lang="ru-RU" dirty="0"/>
              <a:t> </a:t>
            </a:r>
            <a:r>
              <a:rPr lang="ru-RU" dirty="0" err="1"/>
              <a:t>урегулиран</a:t>
            </a:r>
            <a:r>
              <a:rPr lang="ru-RU" dirty="0"/>
              <a:t> </a:t>
            </a:r>
            <a:r>
              <a:rPr lang="ru-RU" dirty="0" err="1"/>
              <a:t>имот</a:t>
            </a:r>
            <a:r>
              <a:rPr lang="ru-RU" dirty="0"/>
              <a:t> се </a:t>
            </a:r>
            <a:r>
              <a:rPr lang="ru-RU" dirty="0" err="1"/>
              <a:t>предоставя</a:t>
            </a:r>
            <a:r>
              <a:rPr lang="ru-RU" dirty="0"/>
              <a:t> в </a:t>
            </a:r>
            <a:r>
              <a:rPr lang="ru-RU" dirty="0" err="1"/>
              <a:t>зоната</a:t>
            </a:r>
            <a:r>
              <a:rPr lang="ru-RU" dirty="0"/>
              <a:t>, в </a:t>
            </a:r>
            <a:r>
              <a:rPr lang="ru-RU" dirty="0" err="1"/>
              <a:t>която</a:t>
            </a:r>
            <a:r>
              <a:rPr lang="ru-RU" dirty="0"/>
              <a:t> </a:t>
            </a:r>
            <a:r>
              <a:rPr lang="ru-RU" dirty="0" err="1"/>
              <a:t>имотът</a:t>
            </a:r>
            <a:r>
              <a:rPr lang="ru-RU" dirty="0"/>
              <a:t> е </a:t>
            </a:r>
            <a:r>
              <a:rPr lang="ru-RU" dirty="0" err="1"/>
              <a:t>имал</a:t>
            </a:r>
            <a:r>
              <a:rPr lang="ru-RU" dirty="0"/>
              <a:t> </a:t>
            </a:r>
            <a:r>
              <a:rPr lang="ru-RU" dirty="0" err="1"/>
              <a:t>преобладаващо</a:t>
            </a:r>
            <a:r>
              <a:rPr lang="ru-RU" dirty="0"/>
              <a:t> местоположение. </a:t>
            </a:r>
            <a:r>
              <a:rPr lang="ru-RU" dirty="0" err="1"/>
              <a:t>Урегулираните</a:t>
            </a:r>
            <a:r>
              <a:rPr lang="ru-RU" dirty="0"/>
              <a:t> </a:t>
            </a:r>
            <a:r>
              <a:rPr lang="ru-RU" dirty="0" err="1"/>
              <a:t>имоти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с </a:t>
            </a:r>
            <a:r>
              <a:rPr lang="ru-RU" dirty="0" err="1"/>
              <a:t>пазарна</a:t>
            </a:r>
            <a:r>
              <a:rPr lang="ru-RU" dirty="0"/>
              <a:t> </a:t>
            </a:r>
            <a:r>
              <a:rPr lang="ru-RU" dirty="0" err="1"/>
              <a:t>стойност</a:t>
            </a:r>
            <a:r>
              <a:rPr lang="ru-RU" dirty="0"/>
              <a:t> не </a:t>
            </a:r>
            <a:r>
              <a:rPr lang="ru-RU" dirty="0" err="1"/>
              <a:t>по-малка</a:t>
            </a:r>
            <a:r>
              <a:rPr lang="ru-RU" dirty="0"/>
              <a:t> от </a:t>
            </a:r>
            <a:r>
              <a:rPr lang="ru-RU" dirty="0" err="1"/>
              <a:t>пазарната</a:t>
            </a:r>
            <a:r>
              <a:rPr lang="ru-RU" dirty="0"/>
              <a:t> </a:t>
            </a:r>
            <a:r>
              <a:rPr lang="ru-RU" dirty="0" err="1"/>
              <a:t>стойност</a:t>
            </a:r>
            <a:r>
              <a:rPr lang="ru-RU" dirty="0"/>
              <a:t> на </a:t>
            </a:r>
            <a:r>
              <a:rPr lang="ru-RU" dirty="0" err="1"/>
              <a:t>имотите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урегулирането</a:t>
            </a:r>
            <a:r>
              <a:rPr lang="ru-RU" dirty="0"/>
              <a:t> им, </a:t>
            </a:r>
            <a:r>
              <a:rPr lang="ru-RU" dirty="0" err="1"/>
              <a:t>което</a:t>
            </a:r>
            <a:r>
              <a:rPr lang="ru-RU" dirty="0"/>
              <a:t> се </a:t>
            </a:r>
            <a:r>
              <a:rPr lang="ru-RU" dirty="0" err="1"/>
              <a:t>доказва</a:t>
            </a:r>
            <a:r>
              <a:rPr lang="ru-RU" dirty="0"/>
              <a:t> с решение на </a:t>
            </a:r>
            <a:r>
              <a:rPr lang="ru-RU" dirty="0" err="1"/>
              <a:t>комисията</a:t>
            </a:r>
            <a:r>
              <a:rPr lang="ru-RU" dirty="0"/>
              <a:t> по чл. 210. </a:t>
            </a:r>
            <a:r>
              <a:rPr lang="ru-RU" b="1" dirty="0" err="1"/>
              <a:t>Решението</a:t>
            </a:r>
            <a:r>
              <a:rPr lang="ru-RU" b="1" dirty="0"/>
              <a:t> на </a:t>
            </a:r>
            <a:r>
              <a:rPr lang="ru-RU" b="1" dirty="0" err="1"/>
              <a:t>комисията</a:t>
            </a:r>
            <a:r>
              <a:rPr lang="ru-RU" b="1" dirty="0"/>
              <a:t> се </a:t>
            </a:r>
            <a:r>
              <a:rPr lang="ru-RU" b="1" dirty="0" err="1"/>
              <a:t>съобщава</a:t>
            </a:r>
            <a:r>
              <a:rPr lang="ru-RU" b="1" dirty="0"/>
              <a:t> на </a:t>
            </a:r>
            <a:r>
              <a:rPr lang="ru-RU" b="1" dirty="0" err="1"/>
              <a:t>заинтересованите</a:t>
            </a:r>
            <a:r>
              <a:rPr lang="ru-RU" b="1" dirty="0"/>
              <a:t> лица </a:t>
            </a:r>
            <a:r>
              <a:rPr lang="ru-RU" b="1" dirty="0" err="1"/>
              <a:t>заедно</a:t>
            </a:r>
            <a:r>
              <a:rPr lang="ru-RU" b="1" dirty="0"/>
              <a:t> с проекта за подробен </a:t>
            </a:r>
            <a:r>
              <a:rPr lang="ru-RU" b="1" dirty="0" err="1"/>
              <a:t>устройствен</a:t>
            </a:r>
            <a:r>
              <a:rPr lang="ru-RU" b="1" dirty="0"/>
              <a:t> план и </a:t>
            </a:r>
            <a:r>
              <a:rPr lang="ru-RU" b="1" dirty="0" err="1"/>
              <a:t>може</a:t>
            </a:r>
            <a:r>
              <a:rPr lang="ru-RU" b="1" dirty="0"/>
              <a:t> да се </a:t>
            </a:r>
            <a:r>
              <a:rPr lang="ru-RU" b="1" dirty="0" err="1"/>
              <a:t>обжалва</a:t>
            </a:r>
            <a:r>
              <a:rPr lang="ru-RU" b="1" dirty="0"/>
              <a:t> в </a:t>
            </a:r>
            <a:r>
              <a:rPr lang="ru-RU" b="1" dirty="0" err="1"/>
              <a:t>производството</a:t>
            </a:r>
            <a:r>
              <a:rPr lang="ru-RU" b="1" dirty="0"/>
              <a:t> по </a:t>
            </a:r>
            <a:r>
              <a:rPr lang="ru-RU" b="1" dirty="0" err="1"/>
              <a:t>обжалване</a:t>
            </a:r>
            <a:r>
              <a:rPr lang="ru-RU" b="1" dirty="0"/>
              <a:t> на акта за </a:t>
            </a:r>
            <a:r>
              <a:rPr lang="ru-RU" b="1" dirty="0" err="1"/>
              <a:t>одобряване</a:t>
            </a:r>
            <a:r>
              <a:rPr lang="ru-RU" b="1" dirty="0"/>
              <a:t> на </a:t>
            </a:r>
            <a:r>
              <a:rPr lang="ru-RU" b="1" dirty="0" err="1"/>
              <a:t>подробния</a:t>
            </a:r>
            <a:r>
              <a:rPr lang="ru-RU" b="1" dirty="0"/>
              <a:t> </a:t>
            </a:r>
            <a:r>
              <a:rPr lang="ru-RU" b="1" dirty="0" err="1"/>
              <a:t>устройствен</a:t>
            </a:r>
            <a:r>
              <a:rPr lang="ru-RU" b="1" dirty="0"/>
              <a:t> план по ал. 1.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6359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64771" y="149630"/>
            <a:ext cx="10922924" cy="74814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ПОДРОБНИЯТ УСТРОЙСТВЕН ПЛАН ПО ЧЛ.16 ЗУТ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4771" y="1080656"/>
            <a:ext cx="10856421" cy="556121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/>
              <a:t>(5) </a:t>
            </a:r>
            <a:r>
              <a:rPr lang="ru-RU" b="1" dirty="0" smtClean="0"/>
              <a:t>С </a:t>
            </a:r>
            <a:r>
              <a:rPr lang="ru-RU" b="1" dirty="0"/>
              <a:t>плана по ал 1:</a:t>
            </a:r>
          </a:p>
          <a:p>
            <a:pPr algn="just"/>
            <a:r>
              <a:rPr lang="ru-RU" b="1" dirty="0"/>
              <a:t>1. </a:t>
            </a:r>
            <a:r>
              <a:rPr lang="ru-RU" b="1" dirty="0" err="1"/>
              <a:t>поземлени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</a:t>
            </a:r>
            <a:r>
              <a:rPr lang="ru-RU" b="1" dirty="0" err="1"/>
              <a:t>които</a:t>
            </a:r>
            <a:r>
              <a:rPr lang="ru-RU" b="1" dirty="0"/>
              <a:t> не </a:t>
            </a:r>
            <a:r>
              <a:rPr lang="ru-RU" b="1" dirty="0" err="1"/>
              <a:t>отговарят</a:t>
            </a:r>
            <a:r>
              <a:rPr lang="ru-RU" b="1" dirty="0"/>
              <a:t> на </a:t>
            </a:r>
            <a:r>
              <a:rPr lang="ru-RU" b="1" dirty="0" err="1"/>
              <a:t>изискванията</a:t>
            </a:r>
            <a:r>
              <a:rPr lang="ru-RU" b="1" dirty="0"/>
              <a:t> за </a:t>
            </a:r>
            <a:r>
              <a:rPr lang="ru-RU" b="1" dirty="0" err="1"/>
              <a:t>минимални</a:t>
            </a:r>
            <a:r>
              <a:rPr lang="ru-RU" b="1" dirty="0"/>
              <a:t> </a:t>
            </a:r>
            <a:r>
              <a:rPr lang="ru-RU" b="1" dirty="0" err="1"/>
              <a:t>размери</a:t>
            </a:r>
            <a:r>
              <a:rPr lang="ru-RU" b="1" dirty="0"/>
              <a:t> за лице и </a:t>
            </a:r>
            <a:r>
              <a:rPr lang="ru-RU" b="1" dirty="0" err="1"/>
              <a:t>повърхност</a:t>
            </a:r>
            <a:r>
              <a:rPr lang="ru-RU" b="1" dirty="0"/>
              <a:t> </a:t>
            </a:r>
            <a:r>
              <a:rPr lang="ru-RU" b="1" dirty="0" err="1"/>
              <a:t>съобразно</a:t>
            </a:r>
            <a:r>
              <a:rPr lang="ru-RU" b="1" dirty="0"/>
              <a:t> </a:t>
            </a:r>
            <a:r>
              <a:rPr lang="ru-RU" b="1" dirty="0" err="1"/>
              <a:t>устройствената</a:t>
            </a:r>
            <a:r>
              <a:rPr lang="ru-RU" b="1" dirty="0"/>
              <a:t> зона в </a:t>
            </a:r>
            <a:r>
              <a:rPr lang="ru-RU" b="1" dirty="0" err="1"/>
              <a:t>която</a:t>
            </a:r>
            <a:r>
              <a:rPr lang="ru-RU" b="1" dirty="0"/>
              <a:t> </a:t>
            </a:r>
            <a:r>
              <a:rPr lang="ru-RU" b="1" dirty="0" err="1"/>
              <a:t>попадат</a:t>
            </a:r>
            <a:r>
              <a:rPr lang="ru-RU" b="1" dirty="0"/>
              <a:t>, </a:t>
            </a:r>
            <a:r>
              <a:rPr lang="ru-RU" b="1" dirty="0" err="1"/>
              <a:t>могат</a:t>
            </a:r>
            <a:r>
              <a:rPr lang="ru-RU" b="1" dirty="0"/>
              <a:t> да </a:t>
            </a:r>
            <a:r>
              <a:rPr lang="ru-RU" b="1" dirty="0" err="1"/>
              <a:t>бъдат</a:t>
            </a:r>
            <a:r>
              <a:rPr lang="ru-RU" b="1" dirty="0"/>
              <a:t> </a:t>
            </a:r>
            <a:r>
              <a:rPr lang="ru-RU" b="1" dirty="0" err="1"/>
              <a:t>обединени</a:t>
            </a:r>
            <a:r>
              <a:rPr lang="ru-RU" b="1" dirty="0"/>
              <a:t> в един или </a:t>
            </a:r>
            <a:r>
              <a:rPr lang="ru-RU" b="1" dirty="0" err="1"/>
              <a:t>повече</a:t>
            </a:r>
            <a:r>
              <a:rPr lang="ru-RU" b="1" dirty="0"/>
              <a:t> нови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</a:t>
            </a:r>
            <a:r>
              <a:rPr lang="ru-RU" b="1" dirty="0" err="1"/>
              <a:t>ако</a:t>
            </a:r>
            <a:r>
              <a:rPr lang="ru-RU" b="1" dirty="0"/>
              <a:t> </a:t>
            </a:r>
            <a:r>
              <a:rPr lang="ru-RU" b="1" dirty="0" err="1"/>
              <a:t>са</a:t>
            </a:r>
            <a:r>
              <a:rPr lang="ru-RU" b="1" dirty="0"/>
              <a:t> </a:t>
            </a:r>
            <a:r>
              <a:rPr lang="ru-RU" b="1" dirty="0" err="1"/>
              <a:t>собственост</a:t>
            </a:r>
            <a:r>
              <a:rPr lang="ru-RU" b="1" dirty="0"/>
              <a:t> на </a:t>
            </a:r>
            <a:r>
              <a:rPr lang="ru-RU" b="1" dirty="0" err="1"/>
              <a:t>едни</a:t>
            </a:r>
            <a:r>
              <a:rPr lang="ru-RU" b="1" dirty="0"/>
              <a:t> и </a:t>
            </a:r>
            <a:r>
              <a:rPr lang="ru-RU" b="1" dirty="0" err="1"/>
              <a:t>същи</a:t>
            </a:r>
            <a:r>
              <a:rPr lang="ru-RU" b="1" dirty="0"/>
              <a:t> лица;</a:t>
            </a:r>
          </a:p>
          <a:p>
            <a:pPr algn="just"/>
            <a:r>
              <a:rPr lang="ru-RU" b="1" dirty="0"/>
              <a:t>2. по </a:t>
            </a:r>
            <a:r>
              <a:rPr lang="ru-RU" b="1" dirty="0" err="1"/>
              <a:t>искане</a:t>
            </a:r>
            <a:r>
              <a:rPr lang="ru-RU" b="1" dirty="0"/>
              <a:t> на </a:t>
            </a:r>
            <a:r>
              <a:rPr lang="ru-RU" b="1" dirty="0" err="1"/>
              <a:t>собствениците</a:t>
            </a:r>
            <a:r>
              <a:rPr lang="ru-RU" b="1" dirty="0"/>
              <a:t> </a:t>
            </a:r>
            <a:r>
              <a:rPr lang="ru-RU" b="1" dirty="0" err="1"/>
              <a:t>поземлени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</a:t>
            </a:r>
            <a:r>
              <a:rPr lang="ru-RU" b="1" dirty="0" err="1"/>
              <a:t>собственост</a:t>
            </a:r>
            <a:r>
              <a:rPr lang="ru-RU" b="1" dirty="0"/>
              <a:t> на </a:t>
            </a:r>
            <a:r>
              <a:rPr lang="ru-RU" b="1" dirty="0" err="1"/>
              <a:t>едни</a:t>
            </a:r>
            <a:r>
              <a:rPr lang="ru-RU" b="1" dirty="0"/>
              <a:t> и </a:t>
            </a:r>
            <a:r>
              <a:rPr lang="ru-RU" b="1" dirty="0" err="1"/>
              <a:t>същи</a:t>
            </a:r>
            <a:r>
              <a:rPr lang="ru-RU" b="1" dirty="0"/>
              <a:t> лица, </a:t>
            </a:r>
            <a:r>
              <a:rPr lang="ru-RU" b="1" dirty="0" err="1"/>
              <a:t>могат</a:t>
            </a:r>
            <a:r>
              <a:rPr lang="ru-RU" b="1" dirty="0"/>
              <a:t> да </a:t>
            </a:r>
            <a:r>
              <a:rPr lang="ru-RU" b="1" dirty="0" err="1"/>
              <a:t>бъдат</a:t>
            </a:r>
            <a:r>
              <a:rPr lang="ru-RU" b="1" dirty="0"/>
              <a:t> </a:t>
            </a:r>
            <a:r>
              <a:rPr lang="ru-RU" b="1" dirty="0" err="1"/>
              <a:t>обединени</a:t>
            </a:r>
            <a:r>
              <a:rPr lang="ru-RU" b="1" dirty="0"/>
              <a:t> в един </a:t>
            </a:r>
            <a:r>
              <a:rPr lang="ru-RU" b="1" dirty="0" err="1"/>
              <a:t>новообразуван</a:t>
            </a:r>
            <a:r>
              <a:rPr lang="ru-RU" b="1" dirty="0"/>
              <a:t> </a:t>
            </a:r>
            <a:r>
              <a:rPr lang="ru-RU" b="1" dirty="0" err="1"/>
              <a:t>урегулиран</a:t>
            </a:r>
            <a:r>
              <a:rPr lang="ru-RU" b="1" dirty="0"/>
              <a:t> </a:t>
            </a:r>
            <a:r>
              <a:rPr lang="ru-RU" b="1" dirty="0" err="1"/>
              <a:t>имот</a:t>
            </a:r>
            <a:r>
              <a:rPr lang="ru-RU" b="1" dirty="0"/>
              <a:t>, </a:t>
            </a:r>
            <a:r>
              <a:rPr lang="ru-RU" b="1" dirty="0" err="1"/>
              <a:t>както</a:t>
            </a:r>
            <a:r>
              <a:rPr lang="ru-RU" b="1" dirty="0"/>
              <a:t> и един </a:t>
            </a:r>
            <a:r>
              <a:rPr lang="ru-RU" b="1" dirty="0" err="1"/>
              <a:t>поземлен</a:t>
            </a:r>
            <a:r>
              <a:rPr lang="ru-RU" b="1" dirty="0"/>
              <a:t> </a:t>
            </a:r>
            <a:r>
              <a:rPr lang="ru-RU" b="1" dirty="0" err="1"/>
              <a:t>имот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да </a:t>
            </a:r>
            <a:r>
              <a:rPr lang="ru-RU" b="1" dirty="0" err="1"/>
              <a:t>бъде</a:t>
            </a:r>
            <a:r>
              <a:rPr lang="ru-RU" b="1" dirty="0"/>
              <a:t> разделен на два или </a:t>
            </a:r>
            <a:r>
              <a:rPr lang="ru-RU" b="1" dirty="0" err="1"/>
              <a:t>повече</a:t>
            </a:r>
            <a:r>
              <a:rPr lang="ru-RU" b="1" dirty="0"/>
              <a:t> </a:t>
            </a:r>
            <a:r>
              <a:rPr lang="ru-RU" b="1" dirty="0" err="1"/>
              <a:t>новообразувани</a:t>
            </a:r>
            <a:r>
              <a:rPr lang="ru-RU" b="1" dirty="0"/>
              <a:t>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;</a:t>
            </a:r>
          </a:p>
          <a:p>
            <a:pPr algn="just"/>
            <a:r>
              <a:rPr lang="ru-RU" b="1" dirty="0"/>
              <a:t>3. </a:t>
            </a:r>
            <a:r>
              <a:rPr lang="ru-RU" b="1" dirty="0" err="1"/>
              <a:t>може</a:t>
            </a:r>
            <a:r>
              <a:rPr lang="ru-RU" b="1" dirty="0"/>
              <a:t> да се </a:t>
            </a:r>
            <a:r>
              <a:rPr lang="ru-RU" b="1" dirty="0" err="1"/>
              <a:t>образува</a:t>
            </a:r>
            <a:r>
              <a:rPr lang="ru-RU" b="1" dirty="0"/>
              <a:t> </a:t>
            </a:r>
            <a:r>
              <a:rPr lang="ru-RU" b="1" dirty="0" err="1"/>
              <a:t>съсобствен</a:t>
            </a:r>
            <a:r>
              <a:rPr lang="ru-RU" b="1" dirty="0"/>
              <a:t> </a:t>
            </a:r>
            <a:r>
              <a:rPr lang="ru-RU" b="1" dirty="0" err="1"/>
              <a:t>урегулиран</a:t>
            </a:r>
            <a:r>
              <a:rPr lang="ru-RU" b="1" dirty="0"/>
              <a:t> </a:t>
            </a:r>
            <a:r>
              <a:rPr lang="ru-RU" b="1" dirty="0" err="1"/>
              <a:t>имот</a:t>
            </a:r>
            <a:r>
              <a:rPr lang="ru-RU" b="1" dirty="0"/>
              <a:t> за два или </a:t>
            </a:r>
            <a:r>
              <a:rPr lang="ru-RU" b="1" dirty="0" err="1"/>
              <a:t>повече</a:t>
            </a:r>
            <a:r>
              <a:rPr lang="ru-RU" b="1" dirty="0"/>
              <a:t> </a:t>
            </a:r>
            <a:r>
              <a:rPr lang="ru-RU" b="1" dirty="0" err="1"/>
              <a:t>поземлени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</a:t>
            </a:r>
            <a:r>
              <a:rPr lang="ru-RU" b="1" dirty="0" err="1"/>
              <a:t>собственост</a:t>
            </a:r>
            <a:r>
              <a:rPr lang="ru-RU" b="1" dirty="0"/>
              <a:t> на </a:t>
            </a:r>
            <a:r>
              <a:rPr lang="ru-RU" b="1" dirty="0" err="1"/>
              <a:t>различни</a:t>
            </a:r>
            <a:r>
              <a:rPr lang="ru-RU" b="1" dirty="0"/>
              <a:t> лица, </a:t>
            </a:r>
            <a:r>
              <a:rPr lang="ru-RU" b="1" dirty="0" err="1"/>
              <a:t>въз</a:t>
            </a:r>
            <a:r>
              <a:rPr lang="ru-RU" b="1" dirty="0"/>
              <a:t> основа на </a:t>
            </a:r>
            <a:r>
              <a:rPr lang="ru-RU" b="1" dirty="0" err="1"/>
              <a:t>общо</a:t>
            </a:r>
            <a:r>
              <a:rPr lang="ru-RU" b="1" dirty="0"/>
              <a:t> заявление на </a:t>
            </a:r>
            <a:r>
              <a:rPr lang="ru-RU" b="1" dirty="0" err="1"/>
              <a:t>собствениците</a:t>
            </a:r>
            <a:r>
              <a:rPr lang="ru-RU" b="1" dirty="0"/>
              <a:t> с </a:t>
            </a:r>
            <a:r>
              <a:rPr lang="ru-RU" b="1" dirty="0" err="1"/>
              <a:t>нотариално</a:t>
            </a:r>
            <a:r>
              <a:rPr lang="ru-RU" b="1" dirty="0"/>
              <a:t> </a:t>
            </a:r>
            <a:r>
              <a:rPr lang="ru-RU" b="1" dirty="0" err="1"/>
              <a:t>заверени</a:t>
            </a:r>
            <a:r>
              <a:rPr lang="ru-RU" b="1" dirty="0"/>
              <a:t> подписи, с </a:t>
            </a:r>
            <a:r>
              <a:rPr lang="ru-RU" b="1" dirty="0" err="1"/>
              <a:t>което</a:t>
            </a:r>
            <a:r>
              <a:rPr lang="ru-RU" b="1" dirty="0"/>
              <a:t> се определят </a:t>
            </a:r>
            <a:r>
              <a:rPr lang="ru-RU" b="1" dirty="0" err="1"/>
              <a:t>идеалните</a:t>
            </a:r>
            <a:r>
              <a:rPr lang="ru-RU" b="1" dirty="0"/>
              <a:t> части на </a:t>
            </a:r>
            <a:r>
              <a:rPr lang="ru-RU" b="1" dirty="0" err="1"/>
              <a:t>съсобствениците</a:t>
            </a:r>
            <a:r>
              <a:rPr lang="ru-RU" b="1" dirty="0"/>
              <a:t>, </a:t>
            </a:r>
            <a:r>
              <a:rPr lang="ru-RU" b="1" dirty="0" err="1"/>
              <a:t>които</a:t>
            </a:r>
            <a:r>
              <a:rPr lang="ru-RU" b="1" dirty="0"/>
              <a:t> се </a:t>
            </a:r>
            <a:r>
              <a:rPr lang="ru-RU" b="1" dirty="0" err="1"/>
              <a:t>посочват</a:t>
            </a:r>
            <a:r>
              <a:rPr lang="ru-RU" b="1" dirty="0"/>
              <a:t> в </a:t>
            </a:r>
            <a:r>
              <a:rPr lang="ru-RU" b="1" dirty="0" err="1"/>
              <a:t>заповедта</a:t>
            </a:r>
            <a:r>
              <a:rPr lang="ru-RU" b="1" dirty="0"/>
              <a:t> по ал. 6.</a:t>
            </a:r>
          </a:p>
          <a:p>
            <a:pPr algn="just"/>
            <a:r>
              <a:rPr lang="ru-RU" b="1" dirty="0"/>
              <a:t>(6) </a:t>
            </a:r>
            <a:r>
              <a:rPr lang="ru-RU" b="1" dirty="0" err="1" smtClean="0"/>
              <a:t>Собствениците</a:t>
            </a:r>
            <a:r>
              <a:rPr lang="ru-RU" b="1" dirty="0" smtClean="0"/>
              <a:t> </a:t>
            </a:r>
            <a:r>
              <a:rPr lang="ru-RU" b="1" dirty="0"/>
              <a:t>на </a:t>
            </a:r>
            <a:r>
              <a:rPr lang="ru-RU" b="1" dirty="0" err="1"/>
              <a:t>поземлени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 по ал. 4 и 5 </a:t>
            </a:r>
            <a:r>
              <a:rPr lang="ru-RU" b="1" dirty="0" err="1"/>
              <a:t>придобиват</a:t>
            </a:r>
            <a:r>
              <a:rPr lang="ru-RU" b="1" dirty="0"/>
              <a:t> </a:t>
            </a:r>
            <a:r>
              <a:rPr lang="ru-RU" b="1" dirty="0" err="1"/>
              <a:t>собствеността</a:t>
            </a:r>
            <a:r>
              <a:rPr lang="ru-RU" b="1" dirty="0"/>
              <a:t> </a:t>
            </a:r>
            <a:r>
              <a:rPr lang="ru-RU" b="1" dirty="0" err="1"/>
              <a:t>върху</a:t>
            </a:r>
            <a:r>
              <a:rPr lang="ru-RU" b="1" dirty="0"/>
              <a:t> </a:t>
            </a:r>
            <a:r>
              <a:rPr lang="ru-RU" b="1" dirty="0" err="1"/>
              <a:t>новообразуваните</a:t>
            </a:r>
            <a:r>
              <a:rPr lang="ru-RU" b="1" dirty="0"/>
              <a:t> с плана </a:t>
            </a:r>
            <a:r>
              <a:rPr lang="ru-RU" b="1" dirty="0" err="1"/>
              <a:t>урегулирани</a:t>
            </a:r>
            <a:r>
              <a:rPr lang="ru-RU" b="1" dirty="0"/>
              <a:t> </a:t>
            </a:r>
            <a:r>
              <a:rPr lang="ru-RU" b="1" dirty="0" err="1"/>
              <a:t>поземлени</a:t>
            </a:r>
            <a:r>
              <a:rPr lang="ru-RU" b="1" dirty="0"/>
              <a:t> </a:t>
            </a:r>
            <a:r>
              <a:rPr lang="ru-RU" b="1" dirty="0" err="1"/>
              <a:t>имоти</a:t>
            </a:r>
            <a:r>
              <a:rPr lang="ru-RU" b="1" dirty="0"/>
              <a:t>, а </a:t>
            </a:r>
            <a:r>
              <a:rPr lang="ru-RU" b="1" dirty="0" err="1"/>
              <a:t>общината</a:t>
            </a:r>
            <a:r>
              <a:rPr lang="ru-RU" b="1" dirty="0"/>
              <a:t> </a:t>
            </a:r>
            <a:r>
              <a:rPr lang="ru-RU" b="1" dirty="0" err="1"/>
              <a:t>придобива</a:t>
            </a:r>
            <a:r>
              <a:rPr lang="ru-RU" b="1" dirty="0"/>
              <a:t> </a:t>
            </a:r>
            <a:r>
              <a:rPr lang="ru-RU" b="1" dirty="0" err="1"/>
              <a:t>собствеността</a:t>
            </a:r>
            <a:r>
              <a:rPr lang="ru-RU" b="1" dirty="0"/>
              <a:t> </a:t>
            </a:r>
            <a:r>
              <a:rPr lang="ru-RU" b="1" dirty="0" err="1"/>
              <a:t>върху</a:t>
            </a:r>
            <a:r>
              <a:rPr lang="ru-RU" b="1" dirty="0"/>
              <a:t> </a:t>
            </a:r>
            <a:r>
              <a:rPr lang="ru-RU" b="1" dirty="0" err="1"/>
              <a:t>отстъпените</a:t>
            </a:r>
            <a:r>
              <a:rPr lang="ru-RU" b="1" dirty="0"/>
              <a:t> й части по ал. 1 от </a:t>
            </a:r>
            <a:r>
              <a:rPr lang="ru-RU" b="1" dirty="0" err="1"/>
              <a:t>датата</a:t>
            </a:r>
            <a:r>
              <a:rPr lang="ru-RU" b="1" dirty="0"/>
              <a:t> на </a:t>
            </a:r>
            <a:r>
              <a:rPr lang="ru-RU" b="1" dirty="0" err="1"/>
              <a:t>влизане</a:t>
            </a:r>
            <a:r>
              <a:rPr lang="ru-RU" b="1" dirty="0"/>
              <a:t> в сила на плана. За </a:t>
            </a:r>
            <a:r>
              <a:rPr lang="ru-RU" b="1" dirty="0" err="1"/>
              <a:t>всеки</a:t>
            </a:r>
            <a:r>
              <a:rPr lang="ru-RU" b="1" dirty="0"/>
              <a:t> отделен </a:t>
            </a:r>
            <a:r>
              <a:rPr lang="ru-RU" b="1" dirty="0" err="1"/>
              <a:t>урегулиран</a:t>
            </a:r>
            <a:r>
              <a:rPr lang="ru-RU" b="1" dirty="0"/>
              <a:t> </a:t>
            </a:r>
            <a:r>
              <a:rPr lang="ru-RU" b="1" dirty="0" err="1"/>
              <a:t>поземлен</a:t>
            </a:r>
            <a:r>
              <a:rPr lang="ru-RU" b="1" dirty="0"/>
              <a:t> </a:t>
            </a:r>
            <a:r>
              <a:rPr lang="ru-RU" b="1" dirty="0" err="1"/>
              <a:t>имот</a:t>
            </a:r>
            <a:r>
              <a:rPr lang="ru-RU" b="1" dirty="0"/>
              <a:t> </a:t>
            </a:r>
            <a:r>
              <a:rPr lang="ru-RU" b="1" dirty="0" err="1"/>
              <a:t>кметът</a:t>
            </a:r>
            <a:r>
              <a:rPr lang="ru-RU" b="1" dirty="0"/>
              <a:t> на </a:t>
            </a:r>
            <a:r>
              <a:rPr lang="ru-RU" b="1" dirty="0" err="1"/>
              <a:t>общината</a:t>
            </a:r>
            <a:r>
              <a:rPr lang="ru-RU" b="1" dirty="0"/>
              <a:t> или </a:t>
            </a:r>
            <a:r>
              <a:rPr lang="ru-RU" b="1" dirty="0" err="1"/>
              <a:t>упълномощено</a:t>
            </a:r>
            <a:r>
              <a:rPr lang="ru-RU" b="1" dirty="0"/>
              <a:t> от него лице </a:t>
            </a:r>
            <a:r>
              <a:rPr lang="ru-RU" b="1" dirty="0" err="1"/>
              <a:t>издава</a:t>
            </a:r>
            <a:r>
              <a:rPr lang="ru-RU" b="1" dirty="0"/>
              <a:t> </a:t>
            </a:r>
            <a:r>
              <a:rPr lang="ru-RU" b="1" dirty="0" err="1"/>
              <a:t>заповед</a:t>
            </a:r>
            <a:r>
              <a:rPr lang="ru-RU" b="1" dirty="0"/>
              <a:t> с точно </a:t>
            </a:r>
            <a:r>
              <a:rPr lang="ru-RU" b="1" dirty="0" err="1"/>
              <a:t>индивидуализиране</a:t>
            </a:r>
            <a:r>
              <a:rPr lang="ru-RU" b="1" dirty="0"/>
              <a:t> на </a:t>
            </a:r>
            <a:r>
              <a:rPr lang="ru-RU" b="1" dirty="0" err="1"/>
              <a:t>имота</a:t>
            </a:r>
            <a:r>
              <a:rPr lang="ru-RU" b="1" dirty="0"/>
              <a:t>. </a:t>
            </a:r>
            <a:r>
              <a:rPr lang="ru-RU" b="1" dirty="0" err="1"/>
              <a:t>Заповедите</a:t>
            </a:r>
            <a:r>
              <a:rPr lang="ru-RU" b="1" dirty="0"/>
              <a:t> се </a:t>
            </a:r>
            <a:r>
              <a:rPr lang="ru-RU" b="1" dirty="0" err="1"/>
              <a:t>изпращат</a:t>
            </a:r>
            <a:r>
              <a:rPr lang="ru-RU" b="1" dirty="0"/>
              <a:t> на </a:t>
            </a:r>
            <a:r>
              <a:rPr lang="ru-RU" b="1" dirty="0" err="1"/>
              <a:t>службата</a:t>
            </a:r>
            <a:r>
              <a:rPr lang="ru-RU" b="1" dirty="0"/>
              <a:t> по </a:t>
            </a:r>
            <a:r>
              <a:rPr lang="ru-RU" b="1" dirty="0" err="1"/>
              <a:t>вписванията</a:t>
            </a:r>
            <a:r>
              <a:rPr lang="ru-RU" b="1" dirty="0"/>
              <a:t>, а </a:t>
            </a:r>
            <a:r>
              <a:rPr lang="ru-RU" b="1" dirty="0" err="1"/>
              <a:t>копие</a:t>
            </a:r>
            <a:r>
              <a:rPr lang="ru-RU" b="1" dirty="0"/>
              <a:t> от </a:t>
            </a:r>
            <a:r>
              <a:rPr lang="ru-RU" b="1" dirty="0" err="1"/>
              <a:t>влезлия</a:t>
            </a:r>
            <a:r>
              <a:rPr lang="ru-RU" b="1" dirty="0"/>
              <a:t> в сила план по ал. 1 - на </a:t>
            </a:r>
            <a:r>
              <a:rPr lang="ru-RU" b="1" dirty="0" err="1"/>
              <a:t>Агенцията</a:t>
            </a:r>
            <a:r>
              <a:rPr lang="ru-RU" b="1" dirty="0"/>
              <a:t> по геодезия, картография и </a:t>
            </a:r>
            <a:r>
              <a:rPr lang="ru-RU" b="1" dirty="0" err="1"/>
              <a:t>кадастър</a:t>
            </a:r>
            <a:r>
              <a:rPr lang="ru-RU" b="1" dirty="0"/>
              <a:t> - за </a:t>
            </a:r>
            <a:r>
              <a:rPr lang="ru-RU" b="1" dirty="0" err="1"/>
              <a:t>служебно</a:t>
            </a:r>
            <a:r>
              <a:rPr lang="ru-RU" b="1" dirty="0"/>
              <a:t> </a:t>
            </a:r>
            <a:r>
              <a:rPr lang="ru-RU" b="1" dirty="0" err="1"/>
              <a:t>вписване</a:t>
            </a:r>
            <a:r>
              <a:rPr lang="ru-RU" b="1" dirty="0"/>
              <a:t> в </a:t>
            </a:r>
            <a:r>
              <a:rPr lang="ru-RU" b="1" dirty="0" err="1"/>
              <a:t>имотния</a:t>
            </a:r>
            <a:r>
              <a:rPr lang="ru-RU" b="1" dirty="0"/>
              <a:t> </a:t>
            </a:r>
            <a:r>
              <a:rPr lang="ru-RU" b="1" dirty="0" err="1"/>
              <a:t>регистър</a:t>
            </a:r>
            <a:r>
              <a:rPr lang="ru-RU" b="1" dirty="0"/>
              <a:t> и </a:t>
            </a:r>
            <a:r>
              <a:rPr lang="ru-RU" b="1" dirty="0" err="1"/>
              <a:t>нанасяне</a:t>
            </a:r>
            <a:r>
              <a:rPr lang="ru-RU" b="1" dirty="0"/>
              <a:t> в </a:t>
            </a:r>
            <a:r>
              <a:rPr lang="ru-RU" b="1" dirty="0" err="1"/>
              <a:t>кадастъра</a:t>
            </a:r>
            <a:r>
              <a:rPr lang="ru-RU" b="1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61672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акс">
  <a:themeElements>
    <a:clrScheme name="Пара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TM03457496[[fn=Паралакс]]</Template>
  <TotalTime>882</TotalTime>
  <Words>13609</Words>
  <Application>Microsoft Office PowerPoint</Application>
  <PresentationFormat>Широк екран</PresentationFormat>
  <Paragraphs>382</Paragraphs>
  <Slides>62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62</vt:i4>
      </vt:variant>
    </vt:vector>
  </HeadingPairs>
  <TitlesOfParts>
    <vt:vector size="65" baseType="lpstr">
      <vt:lpstr>Arial</vt:lpstr>
      <vt:lpstr>Corbel</vt:lpstr>
      <vt:lpstr>Паралакс</vt:lpstr>
      <vt:lpstr>ПРАКТИЧЕСКИ ПРОБЛЕМИ НА ЗАКОНА ЗА УСТРОЙСТВО НА ТЕРИТОРИЯТА</vt:lpstr>
      <vt:lpstr>ОБЩИ УСТРОЙСТВЕНИ ПЛАНОВЕ</vt:lpstr>
      <vt:lpstr>ОБЩИ УСТРОЙСТВЕНИ ПЛАНОВЕ</vt:lpstr>
      <vt:lpstr>ВЪЗЛАГАНЕ ИЗРАБОТВАНЕ НА ОУП / ПУП</vt:lpstr>
      <vt:lpstr>ОБСЪЖДАНЕ НА ОУП</vt:lpstr>
      <vt:lpstr>СЪГЛАСУВАНЕ НА ОУП/ПУП</vt:lpstr>
      <vt:lpstr>ОДОБРЯВАНЕ НА ОУП</vt:lpstr>
      <vt:lpstr>ПОДРОБНИЯТ УСТРОЙСТВЕН ПЛАН ПО ЧЛ.16 ЗУТ</vt:lpstr>
      <vt:lpstr>ПОДРОБНИЯТ УСТРОЙСТВЕН ПЛАН ПО ЧЛ.16 ЗУТ</vt:lpstr>
      <vt:lpstr>ПОДРОБНИЯТ УСТРОЙСТВЕН ПЛАН ПО ЧЛ.16 ЗУТ</vt:lpstr>
      <vt:lpstr>ПОДРОБНИЯТ УСТРОЙСТВЕН ПЛАН ПО ЧЛ.16 ЗУТ</vt:lpstr>
      <vt:lpstr>ПОДРОБНИЯТ УСТРОЙСТВЕН ПЛАН ПО ЧЛ.16 ЗУТ</vt:lpstr>
      <vt:lpstr>ПРЕСТРУКТУРИРАНЕ НА ЖИЛИЩНИ КОМПЛЕКСИ</vt:lpstr>
      <vt:lpstr>НОВИ ПРАВИЛА ЗА ОГРАДИТЕ</vt:lpstr>
      <vt:lpstr>НОВИ ПРАВИЛА ЗА ОГРАДИТЕ</vt:lpstr>
      <vt:lpstr>НОВИ ПРАВИЛА ЗА ОГРАДИТЕ</vt:lpstr>
      <vt:lpstr>НОВИ ПРАВИЛА ЗА ОГРАДИТЕ</vt:lpstr>
      <vt:lpstr>ВЗАИМООТНОШЕНИЕ ОУП - ПУП</vt:lpstr>
      <vt:lpstr>ВЗАИМООТНОШЕНИЕ ОУП - ПУП</vt:lpstr>
      <vt:lpstr>ВЗАИМООТНОШЕНИЕ ОУП - ПУП</vt:lpstr>
      <vt:lpstr>ВЗАИМООТНОШЕНИЕ ОУП - ПУП</vt:lpstr>
      <vt:lpstr>ВЗАИМООТНОШЕНИЕ ОУП - ПУП</vt:lpstr>
      <vt:lpstr>ПРОЦЕДИРАНЕ НА ПУП </vt:lpstr>
      <vt:lpstr>ПРОЦЕДИРАНЕ НА ПУП </vt:lpstr>
      <vt:lpstr>ПРОЦЕДИРАНЕ НА ПУП </vt:lpstr>
      <vt:lpstr>ПРОЦЕДИРАНЕ НА ПУП </vt:lpstr>
      <vt:lpstr>ПРОЦЕДИРАНЕ НА ПУП </vt:lpstr>
      <vt:lpstr>ПРОЦЕДИРАНЕ НА ПУП </vt:lpstr>
      <vt:lpstr>ПРОЦЕДИРАНЕ НА ПУП </vt:lpstr>
      <vt:lpstr>ПРОЦЕДИРАНЕ НА ПУП </vt:lpstr>
      <vt:lpstr>ИЗМЕНЕНИЕ НА ПУП</vt:lpstr>
      <vt:lpstr>ИПУП ПО ПРАВИЛАТА НА ЧЛ.16 ЗУТ</vt:lpstr>
      <vt:lpstr>ИЗМЕНЕНИЕ НА ПУП</vt:lpstr>
      <vt:lpstr>ПРОМЕНИ В ОБЩИЯ РЕЖИМ ЗА РАЗРЕШАВАНЕ НА СТРОИТЕЛСТВО</vt:lpstr>
      <vt:lpstr>ПРОМЕНИ В ОБЩИЯ РЕЖИМ ЗА РАЗРЕШАВАНЕ НА СТРОИТЕЛСТВО</vt:lpstr>
      <vt:lpstr>ПРОМЕНИ В ОБЩИЯ РЕЖИМ ЗА РАЗРЕШАВАНЕ НА СТРОИТЕЛСТВО</vt:lpstr>
      <vt:lpstr>ОБЩИЯ РЕЖИМ ЗА РАЗРЕШАВАНЕ НА СТРОИТЕЛСТВО</vt:lpstr>
      <vt:lpstr>ОБЩИЯ РЕЖИМ ЗА РАЗРЕШАВАНЕ НА СТРОИТЕЛСТВО</vt:lpstr>
      <vt:lpstr>ОБЩИЯ РЕЖИМ ЗА РАЗРЕШАВАНЕ НА СТРОИТЕЛСТВО</vt:lpstr>
      <vt:lpstr>ОБЩИЯ РЕЖИМ ЗА РАЗРЕШАВАНЕ НА СТРОИТЕЛСТВО</vt:lpstr>
      <vt:lpstr>ОБЩИЯ РЕЖИМ ЗА РАЗРЕШАВАНЕ НА СТРОИТЕЛСТВО</vt:lpstr>
      <vt:lpstr>ОБЩИЯ РЕЖИМ ЗА РАЗРЕШАВАНЕ НА СТРОИТЕЛСТВО</vt:lpstr>
      <vt:lpstr>ОБЩИЯ РЕЖИМ ЗА РАЗРЕШАВАНЕ НА СТРОИТЕЛСТВО</vt:lpstr>
      <vt:lpstr>ОБЩИЯ РЕЖИМ ЗА РАЗРЕШАВАНЕ НА СТРОИТЕЛСТВО</vt:lpstr>
      <vt:lpstr>ОБЩИЯ РЕЖИМ ЗА РАЗРЕШАВАНЕ НА СТРОИТЕЛСТВО</vt:lpstr>
      <vt:lpstr>РАЗРЕШАВАНЕ НА СТРОИТЕЛСТВОТО ПО ЧЛ.147 ЗУТ</vt:lpstr>
      <vt:lpstr>РАЗРЕШАВАНЕ НА СТРОИТЕЛСТВОТО ПО ЧЛ.147 ЗУТ</vt:lpstr>
      <vt:lpstr>ИЗВЪРШВАНЕ НА ДЕЙНОСТИ ПО ЧЛ.151 ЗУТ</vt:lpstr>
      <vt:lpstr>ЗАГУБА НА ПРАВНО ДЕЙСТВИЕ НА РАЗРЕШЕНИЕТО ЗА СТРОЕЖ И ПРЕЗАВЕРКАТА МУ</vt:lpstr>
      <vt:lpstr>ЗАГУБА НА ПРАВНО ДЕЙСТВИЕ НА РАЗРЕШЕНИЕТО ЗА СТРОЕЖ И ПРЕЗАВЕРКАТА МУ</vt:lpstr>
      <vt:lpstr>ЗАГУБА НА ПРАВНО ДЕЙСТВИЕ НА РАЗРЕШЕНИЕТО ЗА СТРОЕЖ И ПРЕЗАВЕРКАТА МУ</vt:lpstr>
      <vt:lpstr>РАЗРЕШАВАНЕ НА СТРОИТЕЛСТВО ПО ЧЛ.154 ЗУТ</vt:lpstr>
      <vt:lpstr>РАЗРЕШАВАНЕ НА СТРОИТЕЛСТВО ПО ЧЛ.154 ЗУТ</vt:lpstr>
      <vt:lpstr>ОТКРИВАНЕ НА СТРОИТЕЛНА ПЛОЩАДКА</vt:lpstr>
      <vt:lpstr>ОТКРИВАНЕ НА СТРОИТЕЛНА ПЛОЩАДКА</vt:lpstr>
      <vt:lpstr>ОТКРИВАНЕ НА СТРОИТЕЛНА ПЛОЩАДКА</vt:lpstr>
      <vt:lpstr>ВЪЗЛОЖИТЕЛ И ЗАДЪЛЖЕНИЯТА МУ</vt:lpstr>
      <vt:lpstr>ПРОЕКТАНТ И АВТОРСКИ НАДЗОР</vt:lpstr>
      <vt:lpstr>ВЪВЕЖДАНЕ НА СТРОЕЖИТЕ В ЕКСПЛОАТАЦИЯ</vt:lpstr>
      <vt:lpstr>ОСПОРВАНЕ НА ИАА ПО РЕДА НА ЧЛ.215 ЗУТ</vt:lpstr>
      <vt:lpstr>ОСПОРВАНЕ НА ИАА ПО РЕДА НА ЧЛ.215 ЗУТ</vt:lpstr>
      <vt:lpstr>ПРОМЕНИ В АДМИНИСТРАТИВНО-НАКАЗАТЕЛНИТЕ РАЗПОРЕДБИ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ПРОМЕНИТЕ В ЗАКОНА ЗА УСТРОЙСТВО НА ТЕРИТОРИЯТА ОТ ФЕВРУАРИ 2017</dc:title>
  <dc:creator>Савин Ковачев</dc:creator>
  <cp:lastModifiedBy>Савин Ковачев</cp:lastModifiedBy>
  <cp:revision>45</cp:revision>
  <dcterms:created xsi:type="dcterms:W3CDTF">2017-02-09T07:29:33Z</dcterms:created>
  <dcterms:modified xsi:type="dcterms:W3CDTF">2017-10-24T01:33:08Z</dcterms:modified>
</cp:coreProperties>
</file>