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0077450" cy="756285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70464" autoAdjust="0"/>
  </p:normalViewPr>
  <p:slideViewPr>
    <p:cSldViewPr>
      <p:cViewPr>
        <p:scale>
          <a:sx n="92" d="100"/>
          <a:sy n="92" d="100"/>
        </p:scale>
        <p:origin x="-264" y="-78"/>
      </p:cViewPr>
      <p:guideLst>
        <p:guide orient="horz" pos="2382"/>
        <p:guide pos="31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2112" y="-102"/>
      </p:cViewPr>
      <p:guideLst>
        <p:guide orient="horz" pos="3168"/>
        <p:guide pos="244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8EBA2-13BE-47F8-8D57-4EE1462E47FB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3188" y="754063"/>
            <a:ext cx="5026025" cy="3771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77875" y="4778375"/>
            <a:ext cx="6216650" cy="45259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1343B-268B-4F7E-8C59-159E4C97FD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733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1343B-268B-4F7E-8C59-159E4C97FDF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4896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 Hypertext Transfer Protocol (HTTP) is encrypted by Transport Layer Security (TLS)</a:t>
            </a:r>
          </a:p>
          <a:p>
            <a:r>
              <a:rPr lang="en-US" dirty="0" smtClean="0"/>
              <a:t>SSL </a:t>
            </a:r>
            <a:r>
              <a:rPr lang="bg-BG" dirty="0" smtClean="0"/>
              <a:t>и </a:t>
            </a:r>
            <a:r>
              <a:rPr lang="en-US" dirty="0" smtClean="0"/>
              <a:t>TLS are cryptographic protocols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1343B-268B-4F7E-8C59-159E4C97FDF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8959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Модул Човешки ресурси в OmegaTIM LIVE обхваща цялостната обработка и контрол на данните за персонала в организация – от назначаване, отпечатване на трудови договори и заповеди за назначаване по Закона за държавния служител, допълнителни споразумения, различни по вид заповеди до съхраняване на индивидуални досиета на служителите и хронология на издадените документи.</a:t>
            </a:r>
          </a:p>
          <a:p>
            <a:endParaRPr lang="ru-RU" dirty="0" smtClean="0"/>
          </a:p>
          <a:p>
            <a:r>
              <a:rPr lang="ru-RU" dirty="0" smtClean="0"/>
              <a:t>Модула е съобразен с всички изисквания на законодателството, както и с нуждите за автоматизиране на дейностите в сферата на управление на човешките ресурси.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1343B-268B-4F7E-8C59-159E4C97FDF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3771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Системата OmegaTIM LIVE автоматизира процеса по изчисляване на месечните възнаграждения на персонала, съгласно българското законодателство. </a:t>
            </a:r>
          </a:p>
          <a:p>
            <a:endParaRPr lang="ru-RU" dirty="0" smtClean="0"/>
          </a:p>
          <a:p>
            <a:r>
              <a:rPr lang="ru-RU" dirty="0" smtClean="0"/>
              <a:t>Модулът за работна заплата се отличава с лекота на работа, интуитивност на менютата и адаптивна функционалност, като са добавени нови идеи и възможности с цел оптимално улеснение на потребителите.</a:t>
            </a:r>
          </a:p>
          <a:p>
            <a:endParaRPr lang="ru-RU" dirty="0" smtClean="0"/>
          </a:p>
          <a:p>
            <a:r>
              <a:rPr lang="ru-RU" dirty="0" smtClean="0"/>
              <a:t>Има възможност да генерира потребителски справки, необходими за икономически анализи. Справки за целите на управлението. Отпечатват се служебни бележки, удостоверения, уведомления и други необходими документи.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1343B-268B-4F7E-8C59-159E4C97FDF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724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76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9068760" cy="209160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3640" y="4060080"/>
            <a:ext cx="9068760" cy="209160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76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4425480" cy="209160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0880" y="1769400"/>
            <a:ext cx="4425480" cy="209160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150880" y="4060080"/>
            <a:ext cx="4425480" cy="209160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03640" y="4060080"/>
            <a:ext cx="4425480" cy="209160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76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9068760" cy="438552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503640" y="1769400"/>
            <a:ext cx="9068760" cy="438552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" name="Picture 33"/>
          <p:cNvPicPr/>
          <p:nvPr/>
        </p:nvPicPr>
        <p:blipFill>
          <a:blip r:embed="rId2"/>
          <a:stretch/>
        </p:blipFill>
        <p:spPr>
          <a:xfrm>
            <a:off x="2289600" y="1769400"/>
            <a:ext cx="5496480" cy="4385520"/>
          </a:xfrm>
          <a:prstGeom prst="rect">
            <a:avLst/>
          </a:prstGeom>
          <a:ln>
            <a:noFill/>
          </a:ln>
        </p:spPr>
      </p:pic>
      <p:pic>
        <p:nvPicPr>
          <p:cNvPr id="35" name="Picture 34"/>
          <p:cNvPicPr/>
          <p:nvPr/>
        </p:nvPicPr>
        <p:blipFill>
          <a:blip r:embed="rId2"/>
          <a:stretch/>
        </p:blipFill>
        <p:spPr>
          <a:xfrm>
            <a:off x="2289600" y="1769400"/>
            <a:ext cx="5496480" cy="43855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76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subTitle"/>
          </p:nvPr>
        </p:nvSpPr>
        <p:spPr>
          <a:xfrm>
            <a:off x="503640" y="1769400"/>
            <a:ext cx="9068760" cy="4385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32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Ubuntu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76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9068760" cy="438552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76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4425480" cy="438552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body"/>
          </p:nvPr>
        </p:nvSpPr>
        <p:spPr>
          <a:xfrm>
            <a:off x="5150880" y="1769400"/>
            <a:ext cx="4425480" cy="438552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76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subTitle"/>
          </p:nvPr>
        </p:nvSpPr>
        <p:spPr>
          <a:xfrm>
            <a:off x="503640" y="301320"/>
            <a:ext cx="9068760" cy="5853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32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Ubuntu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76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4425480" cy="209160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503640" y="4060080"/>
            <a:ext cx="4425480" cy="209160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" name="PlaceHolder 4"/>
          <p:cNvSpPr>
            <a:spLocks noGrp="1"/>
          </p:cNvSpPr>
          <p:nvPr>
            <p:ph type="body"/>
          </p:nvPr>
        </p:nvSpPr>
        <p:spPr>
          <a:xfrm>
            <a:off x="5150880" y="1769400"/>
            <a:ext cx="4425480" cy="438552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76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3640" y="1769400"/>
            <a:ext cx="9068760" cy="4385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32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Ubuntu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76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4425480" cy="438552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5150880" y="1769400"/>
            <a:ext cx="4425480" cy="209160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5150880" y="4060080"/>
            <a:ext cx="4425480" cy="209160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76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4425480" cy="209160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5150880" y="1769400"/>
            <a:ext cx="4425480" cy="209160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503640" y="4060080"/>
            <a:ext cx="9068760" cy="209160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76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9068760" cy="209160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503640" y="4060080"/>
            <a:ext cx="9068760" cy="209160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76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4425480" cy="209160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5150880" y="1769400"/>
            <a:ext cx="4425480" cy="209160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5150880" y="4060080"/>
            <a:ext cx="4425480" cy="209160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9" name="PlaceHolder 5"/>
          <p:cNvSpPr>
            <a:spLocks noGrp="1"/>
          </p:cNvSpPr>
          <p:nvPr>
            <p:ph type="body"/>
          </p:nvPr>
        </p:nvSpPr>
        <p:spPr>
          <a:xfrm>
            <a:off x="503640" y="4060080"/>
            <a:ext cx="4425480" cy="209160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76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9068760" cy="438552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503640" y="1769400"/>
            <a:ext cx="9068760" cy="438552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3" name="Picture 72"/>
          <p:cNvPicPr/>
          <p:nvPr/>
        </p:nvPicPr>
        <p:blipFill>
          <a:blip r:embed="rId2"/>
          <a:stretch/>
        </p:blipFill>
        <p:spPr>
          <a:xfrm>
            <a:off x="2289600" y="1769400"/>
            <a:ext cx="5496480" cy="4385520"/>
          </a:xfrm>
          <a:prstGeom prst="rect">
            <a:avLst/>
          </a:prstGeom>
          <a:ln>
            <a:noFill/>
          </a:ln>
        </p:spPr>
      </p:pic>
      <p:pic>
        <p:nvPicPr>
          <p:cNvPr id="74" name="Picture 73"/>
          <p:cNvPicPr/>
          <p:nvPr/>
        </p:nvPicPr>
        <p:blipFill>
          <a:blip r:embed="rId2"/>
          <a:stretch/>
        </p:blipFill>
        <p:spPr>
          <a:xfrm>
            <a:off x="2289600" y="1769400"/>
            <a:ext cx="5496480" cy="43855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76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9068760" cy="438552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76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4425480" cy="438552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0880" y="1769400"/>
            <a:ext cx="4425480" cy="438552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76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3640" y="301320"/>
            <a:ext cx="9068760" cy="5853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32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Ubuntu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76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4425480" cy="209160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03640" y="4060080"/>
            <a:ext cx="4425480" cy="209160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150880" y="1769400"/>
            <a:ext cx="4425480" cy="438552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76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4425480" cy="438552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0880" y="1769400"/>
            <a:ext cx="4425480" cy="209160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0880" y="4060080"/>
            <a:ext cx="4425480" cy="209160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76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bg-BG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4425480" cy="209160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0880" y="1769400"/>
            <a:ext cx="4425480" cy="209160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3640" y="4060080"/>
            <a:ext cx="9068760" cy="2091600"/>
          </a:xfrm>
          <a:prstGeom prst="rect">
            <a:avLst/>
          </a:prstGeom>
        </p:spPr>
        <p:txBody>
          <a:bodyPr lIns="0" tIns="0" rIns="0" bIns="0"/>
          <a:lstStyle/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76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bg-BG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9068760" cy="438552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bg-BG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bg-BG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6876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bg-BG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503640" y="1769400"/>
            <a:ext cx="9068760" cy="438552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bg-BG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bg-BG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</a:p>
        </p:txBody>
      </p:sp>
      <p:sp>
        <p:nvSpPr>
          <p:cNvPr id="38" name="PlaceHolder 3"/>
          <p:cNvSpPr>
            <a:spLocks noGrp="1"/>
          </p:cNvSpPr>
          <p:nvPr>
            <p:ph type="dt"/>
          </p:nvPr>
        </p:nvSpPr>
        <p:spPr>
          <a:xfrm>
            <a:off x="503640" y="6888960"/>
            <a:ext cx="2347560" cy="52128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bg-BG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&lt;date/time&gt;</a:t>
            </a:r>
          </a:p>
        </p:txBody>
      </p:sp>
      <p:sp>
        <p:nvSpPr>
          <p:cNvPr id="39" name="PlaceHolder 4"/>
          <p:cNvSpPr>
            <a:spLocks noGrp="1"/>
          </p:cNvSpPr>
          <p:nvPr>
            <p:ph type="ftr"/>
          </p:nvPr>
        </p:nvSpPr>
        <p:spPr>
          <a:xfrm>
            <a:off x="3474720" y="6976800"/>
            <a:ext cx="3193920" cy="52128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r>
              <a:rPr lang="bg-BG" sz="18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nebosystems.eu</a:t>
            </a:r>
            <a:endParaRPr lang="bg-BG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 type="sldNum"/>
          </p:nvPr>
        </p:nvSpPr>
        <p:spPr>
          <a:xfrm>
            <a:off x="7224840" y="6888960"/>
            <a:ext cx="2347560" cy="52128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fld id="{77802C36-D210-492E-AC64-E90804A69A10}" type="slidenum">
              <a:rPr lang="bg-BG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‹#›</a:t>
            </a:fld>
            <a:endParaRPr lang="bg-BG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Shape 1"/>
          <p:cNvSpPr txBox="1"/>
          <p:nvPr/>
        </p:nvSpPr>
        <p:spPr>
          <a:xfrm>
            <a:off x="503640" y="1371600"/>
            <a:ext cx="9068760" cy="2802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bg-BG" sz="32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Практики за осигуряване на съответствие с GDPR при работа с ТРЗ софтуер</a:t>
            </a:r>
            <a:endParaRPr lang="bg-BG" sz="3200" b="1" strike="noStrike" spc="-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6" name="TextShape 2"/>
          <p:cNvSpPr txBox="1"/>
          <p:nvPr/>
        </p:nvSpPr>
        <p:spPr>
          <a:xfrm>
            <a:off x="365760" y="4663440"/>
            <a:ext cx="4023360" cy="21625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endParaRPr lang="bg-BG" sz="32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Ubuntu"/>
            </a:endParaRPr>
          </a:p>
          <a:p>
            <a:pPr algn="ctr"/>
            <a:endParaRPr lang="bg-BG" sz="32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Ubuntu"/>
            </a:endParaRPr>
          </a:p>
        </p:txBody>
      </p:sp>
      <p:pic>
        <p:nvPicPr>
          <p:cNvPr id="77" name="Picture 76"/>
          <p:cNvPicPr/>
          <p:nvPr/>
        </p:nvPicPr>
        <p:blipFill>
          <a:blip r:embed="rId3"/>
          <a:stretch/>
        </p:blipFill>
        <p:spPr>
          <a:xfrm>
            <a:off x="1188720" y="4846320"/>
            <a:ext cx="2872440" cy="1280160"/>
          </a:xfrm>
          <a:prstGeom prst="rect">
            <a:avLst/>
          </a:prstGeom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929" y="4846320"/>
            <a:ext cx="4368981" cy="1003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Shape 1"/>
          <p:cNvSpPr txBox="1"/>
          <p:nvPr/>
        </p:nvSpPr>
        <p:spPr>
          <a:xfrm>
            <a:off x="394560" y="278280"/>
            <a:ext cx="9115200" cy="1367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Нов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продукт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уеб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базирана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система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за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
</a:t>
            </a:r>
            <a:r>
              <a:rPr lang="bg-BG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работна заплата и човешки ресурси
OmegaTIM LIVE </a:t>
            </a:r>
            <a:endParaRPr lang="bg-BG" sz="4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0" name="Picture 99"/>
          <p:cNvPicPr/>
          <p:nvPr/>
        </p:nvPicPr>
        <p:blipFill>
          <a:blip r:embed="rId3"/>
          <a:stretch/>
        </p:blipFill>
        <p:spPr>
          <a:xfrm>
            <a:off x="360" y="2103120"/>
            <a:ext cx="10076400" cy="46861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457200" y="365760"/>
            <a:ext cx="9115200" cy="7045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Архитектура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OmegaTIM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LIVE </a:t>
            </a:r>
            <a:endParaRPr lang="bg-BG" sz="4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2" name="TextShape 2"/>
          <p:cNvSpPr txBox="1"/>
          <p:nvPr/>
        </p:nvSpPr>
        <p:spPr>
          <a:xfrm>
            <a:off x="750730" y="1477169"/>
            <a:ext cx="8869680" cy="4754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432000" indent="-324000">
              <a:lnSpc>
                <a:spcPct val="100000"/>
              </a:lnSpc>
              <a:spcBef>
                <a:spcPts val="12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Трислойната </a:t>
            </a:r>
            <a:r>
              <a:rPr lang="bg-BG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архитектура</a:t>
            </a:r>
            <a:endParaRPr lang="en-US" sz="24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864000" lvl="1" indent="-324000">
              <a:lnSpc>
                <a:spcPct val="100000"/>
              </a:lnSpc>
              <a:spcBef>
                <a:spcPts val="120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Клиентски слой - този слой, е съдържанието, което се възпроизвежда от уеб браузърът и достига до крайния </a:t>
            </a:r>
            <a:r>
              <a:rPr lang="ru-RU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потребител</a:t>
            </a:r>
            <a:endParaRPr lang="en-US" sz="24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864000" lvl="1" indent="-324000">
              <a:lnSpc>
                <a:spcPct val="100000"/>
              </a:lnSpc>
              <a:spcBef>
                <a:spcPts val="120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bg-BG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Слой за бизнес </a:t>
            </a:r>
            <a:r>
              <a:rPr lang="bg-BG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логика</a:t>
            </a:r>
            <a:endParaRPr lang="en-US" sz="24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340100" lvl="2" indent="-342900">
              <a:spcBef>
                <a:spcPts val="1200"/>
              </a:spcBef>
              <a:buClr>
                <a:srgbClr val="000000"/>
              </a:buClr>
              <a:buSzPct val="75000"/>
              <a:buFont typeface="Arial" pitchFamily="34" charset="0"/>
              <a:buChar char="•"/>
            </a:pPr>
            <a:r>
              <a:rPr lang="bg-BG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Уеб </a:t>
            </a:r>
            <a:r>
              <a:rPr lang="bg-BG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сървър - </a:t>
            </a:r>
            <a:r>
              <a:rPr lang="en-US" sz="24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IIServices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7+</a:t>
            </a:r>
          </a:p>
          <a:p>
            <a:pPr marL="864000" lvl="1" indent="-324000">
              <a:spcBef>
                <a:spcPts val="120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bg-BG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Сървър –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MS SQL Server 2014+; MySQL 5.7+</a:t>
            </a:r>
            <a:endParaRPr lang="en-US" sz="24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32000" indent="-324000">
              <a:lnSpc>
                <a:spcPct val="100000"/>
              </a:lnSpc>
              <a:spcBef>
                <a:spcPts val="12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Колокация</a:t>
            </a:r>
          </a:p>
          <a:p>
            <a:pPr marL="864000" lvl="1" indent="-324000">
              <a:lnSpc>
                <a:spcPct val="100000"/>
              </a:lnSpc>
              <a:spcBef>
                <a:spcPts val="120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bg-BG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Дейта </a:t>
            </a:r>
            <a:r>
              <a:rPr lang="bg-BG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център</a:t>
            </a:r>
          </a:p>
          <a:p>
            <a:pPr marL="864000" lvl="1" indent="-324000">
              <a:lnSpc>
                <a:spcPct val="100000"/>
              </a:lnSpc>
              <a:spcBef>
                <a:spcPts val="120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bg-BG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Публичен облак – Amazon, AZUR</a:t>
            </a:r>
          </a:p>
          <a:p>
            <a:pPr marL="864000" lvl="1" indent="-324000">
              <a:lnSpc>
                <a:spcPct val="100000"/>
              </a:lnSpc>
              <a:spcBef>
                <a:spcPts val="120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bg-BG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Частен облак</a:t>
            </a:r>
          </a:p>
          <a:p>
            <a:endParaRPr lang="bg-BG" sz="2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Shape 1"/>
          <p:cNvSpPr txBox="1"/>
          <p:nvPr/>
        </p:nvSpPr>
        <p:spPr>
          <a:xfrm>
            <a:off x="457200" y="365760"/>
            <a:ext cx="9115200" cy="7045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OmegaTIM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LIVE и GDPR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съвместимост</a:t>
            </a:r>
            <a:endParaRPr lang="bg-BG" sz="4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4" name="TextShape 2"/>
          <p:cNvSpPr txBox="1"/>
          <p:nvPr/>
        </p:nvSpPr>
        <p:spPr>
          <a:xfrm>
            <a:off x="822960" y="1737360"/>
            <a:ext cx="8229600" cy="4754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432000" indent="-324000" algn="just">
              <a:lnSpc>
                <a:spcPct val="100000"/>
              </a:lnSpc>
              <a:spcBef>
                <a:spcPts val="12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Преместване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базата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данни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в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дейта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център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сертифициран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по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ISO 27001, PCI DSS, GDPR compliance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32000" indent="-324000">
              <a:lnSpc>
                <a:spcPct val="100000"/>
              </a:lnSpc>
              <a:spcBef>
                <a:spcPts val="12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Псевдонимизация</a:t>
            </a:r>
          </a:p>
          <a:p>
            <a:pPr marL="432000" indent="-324000">
              <a:lnSpc>
                <a:spcPct val="100000"/>
              </a:lnSpc>
              <a:spcBef>
                <a:spcPts val="12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Контрол на достъпа</a:t>
            </a:r>
          </a:p>
          <a:p>
            <a:pPr marL="864000" lvl="1" indent="-324000">
              <a:lnSpc>
                <a:spcPct val="100000"/>
              </a:lnSpc>
              <a:spcBef>
                <a:spcPts val="120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bg-BG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Парола</a:t>
            </a:r>
            <a:endParaRPr lang="bg-BG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864000" lvl="1" indent="-324000">
              <a:lnSpc>
                <a:spcPct val="100000"/>
              </a:lnSpc>
              <a:spcBef>
                <a:spcPts val="120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bg-BG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IP адрес</a:t>
            </a:r>
            <a:endParaRPr lang="bg-BG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32000" indent="-324000">
              <a:lnSpc>
                <a:spcPct val="100000"/>
              </a:lnSpc>
              <a:spcBef>
                <a:spcPts val="12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Транспортна среда – https протокол</a:t>
            </a:r>
          </a:p>
          <a:p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Shape 1"/>
          <p:cNvSpPr txBox="1"/>
          <p:nvPr/>
        </p:nvSpPr>
        <p:spPr>
          <a:xfrm>
            <a:off x="457200" y="365760"/>
            <a:ext cx="9115200" cy="7045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Грижа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за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клиента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bg-BG" sz="4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6" name="TextShape 2"/>
          <p:cNvSpPr txBox="1"/>
          <p:nvPr/>
        </p:nvSpPr>
        <p:spPr>
          <a:xfrm>
            <a:off x="731520" y="1280160"/>
            <a:ext cx="8869680" cy="5486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1008000" lvl="2" algn="just">
              <a:buClr>
                <a:srgbClr val="000000"/>
              </a:buClr>
              <a:buSzPct val="45000"/>
            </a:pP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Ubuntu"/>
                <a:ea typeface="DejaVu Sans"/>
              </a:rPr>
              <a:t> </a:t>
            </a:r>
            <a:endParaRPr lang="bg-BG" sz="2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4000" algn="just">
              <a:lnSpc>
                <a:spcPct val="100000"/>
              </a:lnSpc>
              <a:spcBef>
                <a:spcPts val="12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Технически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изисквания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с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цел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постигане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високо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ниво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сигурност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съгласно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GDPR,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като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приложение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към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договорите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32000" indent="-324000" algn="just">
              <a:lnSpc>
                <a:spcPct val="100000"/>
              </a:lnSpc>
              <a:spcBef>
                <a:spcPts val="12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Висока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отговорност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при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съхраняване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базата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данни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32000" indent="-324000" algn="just">
              <a:lnSpc>
                <a:spcPct val="100000"/>
              </a:lnSpc>
              <a:spcBef>
                <a:spcPts val="12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Отличната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поддръжка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и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навременната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реакция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са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основен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приоритет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ОмегаТИМ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32000" indent="-324000" algn="just">
              <a:lnSpc>
                <a:spcPct val="100000"/>
              </a:lnSpc>
              <a:spcBef>
                <a:spcPts val="12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3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Адаптивен интерфейс и в</a:t>
            </a:r>
            <a:r>
              <a:rPr lang="en-US" sz="32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исока</a:t>
            </a:r>
            <a:r>
              <a:rPr lang="en-US" sz="32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функционалност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софтуерните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продукти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Shape 1"/>
          <p:cNvSpPr txBox="1"/>
          <p:nvPr/>
        </p:nvSpPr>
        <p:spPr>
          <a:xfrm>
            <a:off x="1371600" y="365760"/>
            <a:ext cx="7863840" cy="7315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За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въпроси</a:t>
            </a:r>
            <a:endParaRPr lang="bg-BG" sz="4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8" name="TextShape 2"/>
          <p:cNvSpPr txBox="1"/>
          <p:nvPr/>
        </p:nvSpPr>
        <p:spPr>
          <a:xfrm>
            <a:off x="2651760" y="2313000"/>
            <a:ext cx="5212080" cy="978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bg-BG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office@nebosystems.eu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bg-BG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Ubuntu"/>
              </a:rPr>
              <a:t>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9" name="TextShape 3"/>
          <p:cNvSpPr txBox="1"/>
          <p:nvPr/>
        </p:nvSpPr>
        <p:spPr>
          <a:xfrm>
            <a:off x="3200400" y="3081960"/>
            <a:ext cx="4206240" cy="978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bg-BG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+359 887 093 799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bg-BG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Ubuntu"/>
              </a:rPr>
              <a:t>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0" name="TextShape 4"/>
          <p:cNvSpPr txBox="1"/>
          <p:nvPr/>
        </p:nvSpPr>
        <p:spPr>
          <a:xfrm>
            <a:off x="1280160" y="4389120"/>
            <a:ext cx="7863840" cy="7315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Омега-Тим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България</a:t>
            </a:r>
            <a:endParaRPr lang="bg-BG" sz="4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1" name="TextShape 5"/>
          <p:cNvSpPr txBox="1"/>
          <p:nvPr/>
        </p:nvSpPr>
        <p:spPr>
          <a:xfrm>
            <a:off x="2560320" y="5147640"/>
            <a:ext cx="5212080" cy="978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bg-BG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omega@omegatim.com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bg-BG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Ubuntu"/>
              </a:rPr>
              <a:t>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2" name="TextShape 6"/>
          <p:cNvSpPr txBox="1"/>
          <p:nvPr/>
        </p:nvSpPr>
        <p:spPr>
          <a:xfrm>
            <a:off x="2926080" y="5970600"/>
            <a:ext cx="4206240" cy="9788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bg-BG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0700 11 250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bg-BG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Ubuntu"/>
              </a:rPr>
              <a:t> 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4" name="TextShape 8"/>
          <p:cNvSpPr txBox="1"/>
          <p:nvPr/>
        </p:nvSpPr>
        <p:spPr>
          <a:xfrm>
            <a:off x="1371600" y="1463040"/>
            <a:ext cx="7863840" cy="7315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Небосистемс</a:t>
            </a:r>
            <a:endParaRPr lang="bg-BG" sz="4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Shape 1"/>
          <p:cNvSpPr txBox="1"/>
          <p:nvPr/>
        </p:nvSpPr>
        <p:spPr>
          <a:xfrm>
            <a:off x="1188720" y="1554480"/>
            <a:ext cx="7863840" cy="22860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marL="216000" indent="-216000" algn="just">
              <a:spcBef>
                <a:spcPts val="12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Управител на НЕБОСИСТЕМС ЕООД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16000" indent="-216000" algn="just">
              <a:spcBef>
                <a:spcPts val="12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20 години опит в ИТ сферата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16000" indent="-216000">
              <a:spcBef>
                <a:spcPts val="12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EC-Council Certified Ethical Hacker – Юни 2016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0" name="TextShape 2"/>
          <p:cNvSpPr txBox="1"/>
          <p:nvPr/>
        </p:nvSpPr>
        <p:spPr>
          <a:xfrm>
            <a:off x="3931920" y="457200"/>
            <a:ext cx="2358360" cy="8406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bg-BG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за мен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1" name="TextShape 3"/>
          <p:cNvSpPr txBox="1"/>
          <p:nvPr/>
        </p:nvSpPr>
        <p:spPr>
          <a:xfrm>
            <a:off x="182880" y="4023360"/>
            <a:ext cx="9509760" cy="32806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bg-BG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Заедно с моя екип помагаме на фирмите, от всички сектори на икономиката, като им даваме възможност да използват различни иновативни технологии и индустриални стандарти в ежедневната си работа</a:t>
            </a:r>
            <a:endParaRPr lang="bg-BG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Shape 1"/>
          <p:cNvSpPr txBox="1"/>
          <p:nvPr/>
        </p:nvSpPr>
        <p:spPr>
          <a:xfrm>
            <a:off x="394560" y="457200"/>
            <a:ext cx="9115200" cy="1367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Какви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технически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мерки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трябва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да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вземе</a:t>
            </a:r>
            <a:r>
              <a:rPr lang="bg-BG" sz="3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м</a:t>
            </a:r>
            <a:r>
              <a:rPr lang="en-US" sz="32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при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работа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със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софтуер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който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обработва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и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съхранява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лични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данни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? </a:t>
            </a:r>
            <a:endParaRPr lang="bg-BG" sz="4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3" name="TextShape 2"/>
          <p:cNvSpPr txBox="1"/>
          <p:nvPr/>
        </p:nvSpPr>
        <p:spPr>
          <a:xfrm>
            <a:off x="822960" y="2560320"/>
            <a:ext cx="8778240" cy="3749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>
              <a:spcBef>
                <a:spcPts val="1200"/>
              </a:spcBef>
            </a:pP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Криптиране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дискови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масиви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или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бази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данни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Криптиране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файлове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които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се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експортват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3.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Криптиране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комуникацията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клиент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сървър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Shape 1"/>
          <p:cNvSpPr txBox="1"/>
          <p:nvPr/>
        </p:nvSpPr>
        <p:spPr>
          <a:xfrm>
            <a:off x="457200" y="365760"/>
            <a:ext cx="9115200" cy="7045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Какви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технически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мерки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……….? </a:t>
            </a:r>
            <a:endParaRPr lang="bg-BG" sz="4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5" name="TextShape 2"/>
          <p:cNvSpPr txBox="1"/>
          <p:nvPr/>
        </p:nvSpPr>
        <p:spPr>
          <a:xfrm>
            <a:off x="822960" y="2011680"/>
            <a:ext cx="8869680" cy="4754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>
              <a:spcBef>
                <a:spcPts val="1200"/>
              </a:spcBef>
            </a:pP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4.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Криптиране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вътрешната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мрежа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или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изолиране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сегмент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от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мрежата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5.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Защита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достъпа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7.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Контрол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достъпа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48200">
              <a:spcBef>
                <a:spcPts val="12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Парола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896760" lvl="1">
              <a:spcBef>
                <a:spcPts val="1200"/>
              </a:spcBef>
              <a:buClr>
                <a:srgbClr val="000000"/>
              </a:buClr>
              <a:buSzPct val="45000"/>
            </a:pP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Използване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мениджър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за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пароли</a:t>
            </a:r>
            <a:endParaRPr lang="bg-BG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48200">
              <a:spcBef>
                <a:spcPts val="12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Сертификат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Shape 1"/>
          <p:cNvSpPr txBox="1"/>
          <p:nvPr/>
        </p:nvSpPr>
        <p:spPr>
          <a:xfrm>
            <a:off x="457200" y="365760"/>
            <a:ext cx="9115200" cy="7045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Какви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технически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мерки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……….? </a:t>
            </a:r>
            <a:endParaRPr lang="bg-BG" sz="4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7" name="TextShape 2"/>
          <p:cNvSpPr txBox="1"/>
          <p:nvPr/>
        </p:nvSpPr>
        <p:spPr>
          <a:xfrm>
            <a:off x="822960" y="2011680"/>
            <a:ext cx="8869680" cy="4754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>
              <a:spcBef>
                <a:spcPts val="1200"/>
              </a:spcBef>
            </a:pP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8.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Безжична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мрежа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9.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Наличие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одитна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информация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под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формата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регистъри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/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журнали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/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логове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за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извършените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действия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10. </a:t>
            </a:r>
            <a:r>
              <a:rPr lang="bg-BG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Автоматично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разлогване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при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неактивност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за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определено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време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11.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Автоматично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изтриване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кеширана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информация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Shape 1"/>
          <p:cNvSpPr txBox="1"/>
          <p:nvPr/>
        </p:nvSpPr>
        <p:spPr>
          <a:xfrm>
            <a:off x="457200" y="365760"/>
            <a:ext cx="9115200" cy="7045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Zentera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CoIP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(Cloud over IP) </a:t>
            </a:r>
            <a:endParaRPr lang="bg-BG" sz="4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9" name="TextShape 2"/>
          <p:cNvSpPr txBox="1"/>
          <p:nvPr/>
        </p:nvSpPr>
        <p:spPr>
          <a:xfrm>
            <a:off x="457200" y="2103120"/>
            <a:ext cx="4297680" cy="4754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>
              <a:spcBef>
                <a:spcPts val="1200"/>
              </a:spcBef>
            </a:pP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Сигурност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32000" indent="-324000">
              <a:spcBef>
                <a:spcPts val="12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TLS </a:t>
            </a:r>
            <a:r>
              <a:rPr lang="en-U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криптиране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на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трафика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32000" indent="-324000">
              <a:spcBef>
                <a:spcPts val="12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Микро-сегментиране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32000" indent="-324000">
              <a:spcBef>
                <a:spcPts val="12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Управление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на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маршрутизацията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на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микро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мрежите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32000" indent="-324000">
              <a:spcBef>
                <a:spcPts val="12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Бял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bg-BG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списък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с </a:t>
            </a:r>
            <a:r>
              <a:rPr lang="bg-BG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приложения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0" name="TextShape 3"/>
          <p:cNvSpPr txBox="1"/>
          <p:nvPr/>
        </p:nvSpPr>
        <p:spPr>
          <a:xfrm>
            <a:off x="365760" y="1097280"/>
            <a:ext cx="9115200" cy="7045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Софтуерно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дефинирани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виртуални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мрежи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- </a:t>
            </a:r>
            <a:r>
              <a:rPr lang="en-U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анклави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bg-BG" sz="4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1" name="TextShape 4"/>
          <p:cNvSpPr txBox="1"/>
          <p:nvPr/>
        </p:nvSpPr>
        <p:spPr>
          <a:xfrm>
            <a:off x="5212080" y="2103120"/>
            <a:ext cx="4663440" cy="50292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>
              <a:spcBef>
                <a:spcPts val="1200"/>
              </a:spcBef>
            </a:pP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Функционалност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32000" indent="-324000">
              <a:spcBef>
                <a:spcPts val="12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Централизирано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управление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с </a:t>
            </a:r>
            <a:r>
              <a:rPr lang="bg-BG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разпределени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роли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32000" indent="-324000">
              <a:spcBef>
                <a:spcPts val="12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Бързо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лесно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и </a:t>
            </a:r>
            <a:r>
              <a:rPr lang="en-U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просто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за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имплементиране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32000" indent="-324000">
              <a:spcBef>
                <a:spcPts val="12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Профили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и </a:t>
            </a:r>
            <a:r>
              <a:rPr lang="en-US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преносимост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32000" indent="-324000">
              <a:spcBef>
                <a:spcPts val="12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Управление на политики за контрол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Shape 1"/>
          <p:cNvSpPr txBox="1"/>
          <p:nvPr/>
        </p:nvSpPr>
        <p:spPr>
          <a:xfrm>
            <a:off x="457200" y="365760"/>
            <a:ext cx="9115200" cy="7045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CoIP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(Cloud over IP) </a:t>
            </a:r>
            <a:endParaRPr lang="bg-BG" sz="4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3" name="Picture 92"/>
          <p:cNvPicPr/>
          <p:nvPr/>
        </p:nvPicPr>
        <p:blipFill>
          <a:blip r:embed="rId2"/>
          <a:stretch/>
        </p:blipFill>
        <p:spPr>
          <a:xfrm>
            <a:off x="914400" y="1280160"/>
            <a:ext cx="8412480" cy="56001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Shape 1"/>
          <p:cNvSpPr txBox="1"/>
          <p:nvPr/>
        </p:nvSpPr>
        <p:spPr>
          <a:xfrm>
            <a:off x="457200" y="365760"/>
            <a:ext cx="9115200" cy="7045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За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ОМЕГА-ТИМ БЪЛГАРИЯ </a:t>
            </a:r>
            <a:endParaRPr lang="bg-BG" sz="4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5" name="TextShape 2"/>
          <p:cNvSpPr txBox="1"/>
          <p:nvPr/>
        </p:nvSpPr>
        <p:spPr>
          <a:xfrm>
            <a:off x="731520" y="1920240"/>
            <a:ext cx="8869680" cy="4754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432000" indent="-324000" algn="just">
              <a:lnSpc>
                <a:spcPct val="100000"/>
              </a:lnSpc>
              <a:spcBef>
                <a:spcPts val="12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Софтуерна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компания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която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от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28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години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разработва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и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разпространява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продукти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за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трудови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възнаграждения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управление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човешките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ресурси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граждански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договори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счетоводство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складова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отчетност</a:t>
            </a: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32000" indent="-324000" algn="just">
              <a:lnSpc>
                <a:spcPct val="100000"/>
              </a:lnSpc>
              <a:spcBef>
                <a:spcPts val="12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Изградена широка партньорска мрежа в страната</a:t>
            </a:r>
          </a:p>
          <a:p>
            <a:pPr marL="432000" indent="-324000" algn="just">
              <a:lnSpc>
                <a:spcPct val="100000"/>
              </a:lnSpc>
              <a:spcBef>
                <a:spcPts val="12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bg-BG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Непрестанно предоставя иновативни и гъвкави решения на своите клиенти</a:t>
            </a:r>
          </a:p>
          <a:p>
            <a:pPr>
              <a:spcBef>
                <a:spcPts val="1200"/>
              </a:spcBef>
            </a:pPr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bg-BG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Shape 1"/>
          <p:cNvSpPr txBox="1"/>
          <p:nvPr/>
        </p:nvSpPr>
        <p:spPr>
          <a:xfrm>
            <a:off x="486000" y="457200"/>
            <a:ext cx="9115200" cy="1367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Нов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продукт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уеб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базирана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система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за</a:t>
            </a:r>
            <a:r>
              <a:rPr lang="en-US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 
</a:t>
            </a:r>
            <a:r>
              <a:rPr lang="bg-BG" sz="3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 pitchFamily="34" charset="0"/>
                <a:ea typeface="Tahoma" pitchFamily="34" charset="0"/>
                <a:cs typeface="Tahoma" pitchFamily="34" charset="0"/>
              </a:rPr>
              <a:t>работна заплата и човешки ресурси
OmegaTIM LIVE</a:t>
            </a:r>
            <a:endParaRPr lang="bg-BG" sz="4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7" name="TextShape 2"/>
          <p:cNvSpPr txBox="1"/>
          <p:nvPr/>
        </p:nvSpPr>
        <p:spPr>
          <a:xfrm>
            <a:off x="822960" y="2011680"/>
            <a:ext cx="8869680" cy="4754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Ubuntu"/>
              </a:rPr>
              <a:t> </a:t>
            </a:r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bg-BG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8" name="Picture 97"/>
          <p:cNvPicPr/>
          <p:nvPr/>
        </p:nvPicPr>
        <p:blipFill>
          <a:blip r:embed="rId3"/>
          <a:stretch/>
        </p:blipFill>
        <p:spPr>
          <a:xfrm>
            <a:off x="0" y="2651760"/>
            <a:ext cx="10076400" cy="3677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1693</TotalTime>
  <Words>636</Words>
  <Application>Microsoft Office PowerPoint</Application>
  <PresentationFormat>Custom</PresentationFormat>
  <Paragraphs>92</Paragraphs>
  <Slides>14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dc:description/>
  <cp:lastModifiedBy>test</cp:lastModifiedBy>
  <cp:revision>275</cp:revision>
  <dcterms:created xsi:type="dcterms:W3CDTF">2018-02-08T21:28:05Z</dcterms:created>
  <dcterms:modified xsi:type="dcterms:W3CDTF">2018-05-08T08:36:47Z</dcterms:modified>
  <dc:language>en-US</dc:language>
</cp:coreProperties>
</file>