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87" r:id="rId6"/>
    <p:sldId id="260" r:id="rId7"/>
    <p:sldId id="261" r:id="rId8"/>
    <p:sldId id="281" r:id="rId9"/>
    <p:sldId id="282" r:id="rId10"/>
    <p:sldId id="291" r:id="rId11"/>
    <p:sldId id="263" r:id="rId12"/>
    <p:sldId id="264" r:id="rId13"/>
    <p:sldId id="266" r:id="rId14"/>
    <p:sldId id="276" r:id="rId15"/>
    <p:sldId id="277" r:id="rId16"/>
    <p:sldId id="278" r:id="rId17"/>
    <p:sldId id="279" r:id="rId18"/>
    <p:sldId id="280" r:id="rId19"/>
    <p:sldId id="267" r:id="rId20"/>
    <p:sldId id="289" r:id="rId21"/>
    <p:sldId id="268" r:id="rId22"/>
    <p:sldId id="269" r:id="rId23"/>
    <p:sldId id="270" r:id="rId24"/>
    <p:sldId id="293" r:id="rId25"/>
    <p:sldId id="271" r:id="rId26"/>
    <p:sldId id="27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2800" b="1" dirty="0"/>
              <a:t>ДОГОВОРЪТ В </a:t>
            </a:r>
            <a:r>
              <a:rPr lang="bg-BG" sz="2800" b="1" dirty="0" smtClean="0"/>
              <a:t>БЪЛГАРСКОТО ГРАЖДАНСКО </a:t>
            </a:r>
            <a:r>
              <a:rPr lang="bg-BG" sz="2800" b="1" dirty="0"/>
              <a:t>ПРАВО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семинар, организиран от АПИС </a:t>
            </a:r>
            <a:r>
              <a:rPr lang="bg-BG"/>
              <a:t>и </a:t>
            </a:r>
            <a:r>
              <a:rPr lang="en-US" smtClean="0"/>
              <a:t>ILAC</a:t>
            </a:r>
            <a:endParaRPr lang="bg-BG" smtClean="0"/>
          </a:p>
          <a:p>
            <a:r>
              <a:rPr lang="bg-BG" smtClean="0"/>
              <a:t>Доц. д-р Таня Йосифова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9956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Видове договори</a:t>
            </a:r>
          </a:p>
          <a:p>
            <a:r>
              <a:rPr lang="bg-BG" dirty="0" smtClean="0"/>
              <a:t>1.Консенсуални и реални</a:t>
            </a:r>
          </a:p>
          <a:p>
            <a:r>
              <a:rPr lang="bg-BG" dirty="0" smtClean="0"/>
              <a:t>Принцип на </a:t>
            </a:r>
            <a:r>
              <a:rPr lang="bg-BG" dirty="0" err="1" smtClean="0"/>
              <a:t>консенсуализма</a:t>
            </a:r>
            <a:r>
              <a:rPr lang="bg-BG" dirty="0" smtClean="0"/>
              <a:t> в българското гражданско право – чл.24 ЗЗД</a:t>
            </a:r>
          </a:p>
          <a:p>
            <a:r>
              <a:rPr lang="bg-BG" dirty="0" smtClean="0"/>
              <a:t>Прехвърляне на собствеността и преминаване </a:t>
            </a:r>
            <a:r>
              <a:rPr lang="bg-BG" smtClean="0"/>
              <a:t>на риска</a:t>
            </a:r>
          </a:p>
          <a:p>
            <a:r>
              <a:rPr lang="bg-BG" smtClean="0"/>
              <a:t>2.Формални и неформални</a:t>
            </a:r>
          </a:p>
          <a:p>
            <a:r>
              <a:rPr lang="bg-BG" smtClean="0"/>
              <a:t>3.Възмездни и безвъзмездни</a:t>
            </a:r>
          </a:p>
          <a:p>
            <a:r>
              <a:rPr lang="bg-BG" smtClean="0"/>
              <a:t>4.Главни и добавъчни</a:t>
            </a:r>
            <a:endParaRPr lang="en-US" smtClean="0"/>
          </a:p>
          <a:p>
            <a:r>
              <a:rPr lang="en-US" smtClean="0"/>
              <a:t>5</a:t>
            </a:r>
            <a:r>
              <a:rPr lang="bg-BG" smtClean="0"/>
              <a:t>.Наименовани и ненаименовани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7483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2.Значение на формата на договора. Форма за действителност, форма за доказване, форма за </a:t>
            </a:r>
            <a:r>
              <a:rPr lang="bg-BG" dirty="0" err="1" smtClean="0"/>
              <a:t>противопоставимост</a:t>
            </a:r>
            <a:endParaRPr lang="bg-BG" dirty="0" smtClean="0"/>
          </a:p>
          <a:p>
            <a:r>
              <a:rPr lang="bg-BG" dirty="0" smtClean="0"/>
              <a:t>Принцип на </a:t>
            </a:r>
            <a:r>
              <a:rPr lang="bg-BG" dirty="0" err="1" smtClean="0"/>
              <a:t>неформалност</a:t>
            </a:r>
            <a:r>
              <a:rPr lang="bg-BG" dirty="0" smtClean="0"/>
              <a:t> на договорите и </a:t>
            </a:r>
          </a:p>
          <a:p>
            <a:r>
              <a:rPr lang="bg-BG" smtClean="0"/>
              <a:t>изключения от този принцип</a:t>
            </a:r>
            <a:r>
              <a:rPr lang="bg-BG"/>
              <a:t> </a:t>
            </a:r>
            <a:r>
              <a:rPr lang="bg-BG" smtClean="0"/>
              <a:t>– чл.18 ЗЗД, пълномощно за разпореждане с вещни права върху недвижим имот (чл.37 ЗЗД), брачен договор</a:t>
            </a:r>
          </a:p>
        </p:txBody>
      </p:sp>
    </p:spTree>
    <p:extLst>
      <p:ext uri="{BB962C8B-B14F-4D97-AF65-F5344CB8AC3E}">
        <p14:creationId xmlns:p14="http://schemas.microsoft.com/office/powerpoint/2010/main" val="121002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mtClean="0"/>
              <a:t>Няколко въпроса относно </a:t>
            </a:r>
            <a:r>
              <a:rPr lang="bg-BG" dirty="0" smtClean="0"/>
              <a:t>наличието </a:t>
            </a:r>
            <a:r>
              <a:rPr lang="bg-BG" smtClean="0"/>
              <a:t>на договор, </a:t>
            </a:r>
            <a:r>
              <a:rPr lang="bg-BG" dirty="0" smtClean="0"/>
              <a:t>неговата действителност и преминаването на собствеността при договорите с </a:t>
            </a:r>
            <a:r>
              <a:rPr lang="bg-BG" smtClean="0"/>
              <a:t>вещен ефект (напрмер продажба)</a:t>
            </a:r>
            <a:endParaRPr lang="bg-BG" dirty="0" smtClean="0"/>
          </a:p>
          <a:p>
            <a:r>
              <a:rPr lang="bg-BG" dirty="0" smtClean="0"/>
              <a:t>1.Налице ли е валидно сключен договор?</a:t>
            </a:r>
          </a:p>
          <a:p>
            <a:r>
              <a:rPr lang="bg-BG" dirty="0" smtClean="0"/>
              <a:t>2.Ако да – има ли дефекти в договорния процес?</a:t>
            </a:r>
          </a:p>
          <a:p>
            <a:r>
              <a:rPr lang="bg-BG" dirty="0" smtClean="0"/>
              <a:t>3.Ако не – какви права и задължения е породил?</a:t>
            </a:r>
          </a:p>
          <a:p>
            <a:r>
              <a:rPr lang="bg-BG" dirty="0" smtClean="0"/>
              <a:t>4.Преминала ли е собствеността </a:t>
            </a:r>
            <a:r>
              <a:rPr lang="bg-BG" smtClean="0"/>
              <a:t>върху вещта?</a:t>
            </a:r>
          </a:p>
          <a:p>
            <a:r>
              <a:rPr lang="bg-BG" smtClean="0"/>
              <a:t>5.Отговорност за страните по договора (за недостатъци, за съдебно отстранение)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83286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Особености </a:t>
            </a:r>
            <a:r>
              <a:rPr lang="bg-BG" dirty="0"/>
              <a:t>на договорите, сключвани с електронни средства – електронна поща, </a:t>
            </a:r>
            <a:r>
              <a:rPr lang="bg-BG" dirty="0" err="1"/>
              <a:t>он-лайн</a:t>
            </a:r>
            <a:r>
              <a:rPr lang="bg-BG" dirty="0"/>
              <a:t>, с електронен </a:t>
            </a:r>
            <a:r>
              <a:rPr lang="bg-BG" dirty="0" smtClean="0"/>
              <a:t>подпис</a:t>
            </a:r>
          </a:p>
          <a:p>
            <a:r>
              <a:rPr lang="bg-BG" b="1" dirty="0"/>
              <a:t>А) Сключване на договор по електронна поща (чрез размяна на електронни изявления) - договаряне между отсъстващи</a:t>
            </a:r>
          </a:p>
          <a:p>
            <a:r>
              <a:rPr lang="bg-BG" b="1" dirty="0"/>
              <a:t>Б) Сключване на договор при </a:t>
            </a:r>
            <a:r>
              <a:rPr lang="bg-BG" b="1" dirty="0" err="1"/>
              <a:t>он-лайн</a:t>
            </a:r>
            <a:r>
              <a:rPr lang="bg-BG" b="1" dirty="0"/>
              <a:t> комуникации – договаряне между присъстващи.</a:t>
            </a:r>
            <a:r>
              <a:rPr lang="bg-BG" dirty="0"/>
              <a:t> </a:t>
            </a:r>
          </a:p>
          <a:p>
            <a:r>
              <a:rPr lang="bg-BG" dirty="0"/>
              <a:t>●моментът на сключването – в съответствие с националните законодателства (чл.13 и 14 ЗЗД)</a:t>
            </a:r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6418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b="1" dirty="0"/>
              <a:t>Сключване на договори </a:t>
            </a:r>
            <a:r>
              <a:rPr lang="bg-BG" b="1" dirty="0" err="1"/>
              <a:t>он-лайн</a:t>
            </a:r>
            <a:endParaRPr lang="bg-BG" b="1" dirty="0"/>
          </a:p>
          <a:p>
            <a:r>
              <a:rPr lang="bg-BG" dirty="0"/>
              <a:t>Интернет страницата съдържа информация, която може да се квалифицира само като „покана за водене на преговори“, но не и като предложение.</a:t>
            </a:r>
          </a:p>
          <a:p>
            <a:r>
              <a:rPr lang="bg-BG" dirty="0"/>
              <a:t>Предложението за сключване на договори по електронен път се прави от получателя на услугата на информационно общество, а не от доставчика на услугата</a:t>
            </a:r>
          </a:p>
          <a:p>
            <a:r>
              <a:rPr lang="bg-BG" b="1" dirty="0"/>
              <a:t>Първо,</a:t>
            </a:r>
            <a:r>
              <a:rPr lang="bg-BG" dirty="0"/>
              <a:t> получателят на услугата решава да приеме услугата. В този случай той прави изявление за сключване на договора, т.е. предложение за сключване на договор и го изпраща на доставчика. </a:t>
            </a:r>
          </a:p>
          <a:p>
            <a:r>
              <a:rPr lang="bg-BG" dirty="0"/>
              <a:t>Ограничени възможности за преговаряне, защото има предварително зададени параметри, т.е. автоматизирана комуникация с предварително въведен софтуер, който изисква определени данни, и спазването им е предпоставка за преминаването към следващата стъпка.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53277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b="1" dirty="0"/>
              <a:t>Второ,</a:t>
            </a:r>
            <a:r>
              <a:rPr lang="bg-BG" dirty="0"/>
              <a:t> доставчикът на услуги потвърждава без неоправдано забавяне получаването на изявлението, т.е. налице е приемане на предложението (чл.10, ал.2 ЗЕТ). </a:t>
            </a:r>
          </a:p>
          <a:p>
            <a:r>
              <a:rPr lang="bg-BG" dirty="0"/>
              <a:t>Изявлението за сключване на договора и потвърждаването за неговото получаване се смятат за получени, когато техните адресати имат възможност за достъп до тях – чл.11 от ЗЕТ. </a:t>
            </a:r>
          </a:p>
          <a:p>
            <a:r>
              <a:rPr lang="bg-BG" dirty="0"/>
              <a:t>Възможността за достъп – чл.10, ал.1 ЗЕДЕП-</a:t>
            </a:r>
            <a:r>
              <a:rPr lang="ru-RU" dirty="0" err="1"/>
              <a:t>Електронното</a:t>
            </a:r>
            <a:r>
              <a:rPr lang="ru-RU" dirty="0"/>
              <a:t> </a:t>
            </a:r>
            <a:r>
              <a:rPr lang="ru-RU" dirty="0" err="1"/>
              <a:t>изявление</a:t>
            </a:r>
            <a:r>
              <a:rPr lang="ru-RU" dirty="0"/>
              <a:t> е получено с </a:t>
            </a:r>
            <a:r>
              <a:rPr lang="ru-RU" dirty="0" err="1"/>
              <a:t>постъпването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в </a:t>
            </a:r>
            <a:r>
              <a:rPr lang="ru-RU" dirty="0" err="1"/>
              <a:t>посочената</a:t>
            </a:r>
            <a:r>
              <a:rPr lang="ru-RU" dirty="0"/>
              <a:t> от адресата </a:t>
            </a:r>
            <a:r>
              <a:rPr lang="ru-RU" dirty="0" err="1"/>
              <a:t>информационна</a:t>
            </a:r>
            <a:r>
              <a:rPr lang="ru-RU" dirty="0"/>
              <a:t> система (т.е. </a:t>
            </a:r>
            <a:r>
              <a:rPr lang="ru-RU" dirty="0" err="1"/>
              <a:t>сървъра</a:t>
            </a:r>
            <a:r>
              <a:rPr lang="ru-RU" dirty="0"/>
              <a:t>).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адресатът</a:t>
            </a:r>
            <a:r>
              <a:rPr lang="ru-RU" dirty="0"/>
              <a:t> не е </a:t>
            </a:r>
            <a:r>
              <a:rPr lang="ru-RU" dirty="0" err="1"/>
              <a:t>посочил</a:t>
            </a:r>
            <a:r>
              <a:rPr lang="ru-RU" dirty="0"/>
              <a:t> конкретна </a:t>
            </a:r>
            <a:r>
              <a:rPr lang="ru-RU" dirty="0" err="1"/>
              <a:t>информационна</a:t>
            </a:r>
            <a:r>
              <a:rPr lang="ru-RU" dirty="0"/>
              <a:t> система, </a:t>
            </a:r>
            <a:r>
              <a:rPr lang="ru-RU" dirty="0" err="1"/>
              <a:t>изявлението</a:t>
            </a:r>
            <a:r>
              <a:rPr lang="ru-RU" dirty="0"/>
              <a:t> е получено с </a:t>
            </a:r>
            <a:r>
              <a:rPr lang="ru-RU" dirty="0" err="1"/>
              <a:t>постъпването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в </a:t>
            </a:r>
            <a:r>
              <a:rPr lang="ru-RU" dirty="0" err="1"/>
              <a:t>която</a:t>
            </a:r>
            <a:r>
              <a:rPr lang="ru-RU" dirty="0"/>
              <a:t> и да е </a:t>
            </a:r>
            <a:r>
              <a:rPr lang="ru-RU" dirty="0" err="1"/>
              <a:t>информационна</a:t>
            </a:r>
            <a:r>
              <a:rPr lang="ru-RU" dirty="0"/>
              <a:t> система на адресата, а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адресатът</a:t>
            </a:r>
            <a:r>
              <a:rPr lang="ru-RU" dirty="0"/>
              <a:t> </a:t>
            </a:r>
            <a:r>
              <a:rPr lang="ru-RU" dirty="0" err="1"/>
              <a:t>няма</a:t>
            </a:r>
            <a:r>
              <a:rPr lang="ru-RU" dirty="0"/>
              <a:t> </a:t>
            </a:r>
            <a:r>
              <a:rPr lang="ru-RU" dirty="0" err="1"/>
              <a:t>информационна</a:t>
            </a:r>
            <a:r>
              <a:rPr lang="ru-RU" dirty="0"/>
              <a:t> система - с </a:t>
            </a:r>
            <a:r>
              <a:rPr lang="ru-RU" dirty="0" err="1"/>
              <a:t>изтеглянето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от адресата от </a:t>
            </a:r>
            <a:r>
              <a:rPr lang="ru-RU" dirty="0" err="1"/>
              <a:t>информационната</a:t>
            </a:r>
            <a:r>
              <a:rPr lang="ru-RU" dirty="0"/>
              <a:t> система, в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изявлението</a:t>
            </a:r>
            <a:r>
              <a:rPr lang="ru-RU" dirty="0"/>
              <a:t> е </a:t>
            </a:r>
            <a:r>
              <a:rPr lang="ru-RU" dirty="0" err="1"/>
              <a:t>постъпило</a:t>
            </a:r>
            <a:r>
              <a:rPr lang="ru-RU" dirty="0"/>
              <a:t>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41709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/>
              <a:t>Сключване на договори с електронен подпис</a:t>
            </a:r>
          </a:p>
          <a:p>
            <a:r>
              <a:rPr lang="bg-BG" dirty="0"/>
              <a:t>Електронният подпис </a:t>
            </a:r>
            <a:r>
              <a:rPr lang="ru-RU" dirty="0"/>
              <a:t>е всяка информация в </a:t>
            </a:r>
            <a:r>
              <a:rPr lang="ru-RU" dirty="0" err="1"/>
              <a:t>електронна</a:t>
            </a:r>
            <a:r>
              <a:rPr lang="ru-RU" dirty="0"/>
              <a:t> форма, </a:t>
            </a:r>
            <a:r>
              <a:rPr lang="ru-RU" dirty="0" err="1"/>
              <a:t>добавена</a:t>
            </a:r>
            <a:r>
              <a:rPr lang="ru-RU" dirty="0"/>
              <a:t> или логически </a:t>
            </a:r>
            <a:r>
              <a:rPr lang="ru-RU" dirty="0" err="1"/>
              <a:t>свързана</a:t>
            </a:r>
            <a:r>
              <a:rPr lang="ru-RU" dirty="0"/>
              <a:t> с </a:t>
            </a:r>
            <a:r>
              <a:rPr lang="ru-RU" dirty="0" err="1"/>
              <a:t>електронното</a:t>
            </a:r>
            <a:r>
              <a:rPr lang="ru-RU" dirty="0"/>
              <a:t> </a:t>
            </a:r>
            <a:r>
              <a:rPr lang="ru-RU" dirty="0" err="1"/>
              <a:t>изявление</a:t>
            </a:r>
            <a:r>
              <a:rPr lang="ru-RU" dirty="0"/>
              <a:t>, за </a:t>
            </a:r>
            <a:r>
              <a:rPr lang="ru-RU" dirty="0" err="1"/>
              <a:t>установяване</a:t>
            </a:r>
            <a:r>
              <a:rPr lang="ru-RU" dirty="0"/>
              <a:t> на </a:t>
            </a:r>
            <a:r>
              <a:rPr lang="ru-RU" dirty="0" err="1"/>
              <a:t>неговото</a:t>
            </a:r>
            <a:r>
              <a:rPr lang="ru-RU" dirty="0"/>
              <a:t> авторство – чл.13, ал.1 ЗЕДЕП</a:t>
            </a:r>
          </a:p>
          <a:p>
            <a:r>
              <a:rPr lang="bg-BG" dirty="0"/>
              <a:t>Ел. подпис се изпраща на получателя заедно със съобщението, към което е прикрепен. Той позволява да се провери дали съобщението е било променяно след изпращането му.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72886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err="1"/>
              <a:t>Видове</a:t>
            </a:r>
            <a:r>
              <a:rPr lang="ru-RU" b="1" u="sng" dirty="0"/>
              <a:t> ел. подписи</a:t>
            </a:r>
            <a:endParaRPr lang="bg-BG" b="1" u="sng" dirty="0"/>
          </a:p>
          <a:p>
            <a:r>
              <a:rPr lang="bg-BG" u="sng" dirty="0"/>
              <a:t>А) Обикновен </a:t>
            </a:r>
            <a:r>
              <a:rPr lang="bg-BG" dirty="0"/>
              <a:t>– </a:t>
            </a:r>
            <a:r>
              <a:rPr lang="ru-RU" dirty="0"/>
              <a:t>всяка информация в </a:t>
            </a:r>
            <a:r>
              <a:rPr lang="ru-RU" dirty="0" err="1"/>
              <a:t>електронна</a:t>
            </a:r>
            <a:r>
              <a:rPr lang="ru-RU" dirty="0"/>
              <a:t> форма (</a:t>
            </a:r>
            <a:r>
              <a:rPr lang="en-US" dirty="0"/>
              <a:t>SMS, e-mail, </a:t>
            </a:r>
            <a:r>
              <a:rPr lang="bg-BG" dirty="0"/>
              <a:t>социални мрежи) без значение е вида на технологията</a:t>
            </a:r>
          </a:p>
          <a:p>
            <a:r>
              <a:rPr lang="bg-BG" u="sng" dirty="0"/>
              <a:t>Б) усъвършенстван </a:t>
            </a:r>
            <a:r>
              <a:rPr lang="bg-BG" dirty="0"/>
              <a:t>- </a:t>
            </a:r>
            <a:r>
              <a:rPr lang="ru-RU" dirty="0" err="1"/>
              <a:t>електронен</a:t>
            </a:r>
            <a:r>
              <a:rPr lang="ru-RU" dirty="0"/>
              <a:t> </a:t>
            </a:r>
            <a:r>
              <a:rPr lang="ru-RU" dirty="0" err="1"/>
              <a:t>подпис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1.дава </a:t>
            </a:r>
            <a:r>
              <a:rPr lang="ru-RU" dirty="0" err="1"/>
              <a:t>възможност</a:t>
            </a:r>
            <a:r>
              <a:rPr lang="ru-RU" dirty="0"/>
              <a:t> за </a:t>
            </a:r>
            <a:r>
              <a:rPr lang="ru-RU" dirty="0" err="1"/>
              <a:t>идентифициране</a:t>
            </a:r>
            <a:r>
              <a:rPr lang="ru-RU" dirty="0"/>
              <a:t> на автора;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2. </a:t>
            </a:r>
            <a:r>
              <a:rPr lang="ru-RU" dirty="0" err="1"/>
              <a:t>свързан</a:t>
            </a:r>
            <a:r>
              <a:rPr lang="ru-RU" dirty="0"/>
              <a:t> е по уникален начин с автора;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3. </a:t>
            </a:r>
            <a:r>
              <a:rPr lang="ru-RU" dirty="0" err="1"/>
              <a:t>създаден</a:t>
            </a:r>
            <a:r>
              <a:rPr lang="ru-RU" dirty="0"/>
              <a:t> е </a:t>
            </a:r>
            <a:r>
              <a:rPr lang="ru-RU" dirty="0" err="1"/>
              <a:t>със</a:t>
            </a:r>
            <a:r>
              <a:rPr lang="ru-RU" dirty="0"/>
              <a:t> средства,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под </a:t>
            </a:r>
            <a:r>
              <a:rPr lang="ru-RU" dirty="0" err="1"/>
              <a:t>контрола</a:t>
            </a:r>
            <a:r>
              <a:rPr lang="ru-RU" dirty="0"/>
              <a:t> </a:t>
            </a:r>
            <a:r>
              <a:rPr lang="ru-RU" dirty="0" err="1"/>
              <a:t>единствено</a:t>
            </a:r>
            <a:r>
              <a:rPr lang="ru-RU" dirty="0"/>
              <a:t> на автора, и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4.е </a:t>
            </a:r>
            <a:r>
              <a:rPr lang="ru-RU" dirty="0" err="1"/>
              <a:t>свързан</a:t>
            </a:r>
            <a:r>
              <a:rPr lang="ru-RU" dirty="0"/>
              <a:t> с </a:t>
            </a:r>
            <a:r>
              <a:rPr lang="ru-RU" dirty="0" err="1"/>
              <a:t>електронното</a:t>
            </a:r>
            <a:r>
              <a:rPr lang="ru-RU" dirty="0"/>
              <a:t> </a:t>
            </a:r>
            <a:r>
              <a:rPr lang="ru-RU" dirty="0" err="1"/>
              <a:t>изявление</a:t>
            </a:r>
            <a:r>
              <a:rPr lang="ru-RU" dirty="0"/>
              <a:t> по начин, </a:t>
            </a:r>
            <a:r>
              <a:rPr lang="ru-RU" dirty="0" err="1"/>
              <a:t>който</a:t>
            </a:r>
            <a:r>
              <a:rPr lang="ru-RU" dirty="0"/>
              <a:t> </a:t>
            </a:r>
            <a:r>
              <a:rPr lang="ru-RU" dirty="0" err="1"/>
              <a:t>осигурява</a:t>
            </a:r>
            <a:r>
              <a:rPr lang="ru-RU" dirty="0"/>
              <a:t> </a:t>
            </a:r>
            <a:r>
              <a:rPr lang="ru-RU" dirty="0" err="1"/>
              <a:t>установяването</a:t>
            </a:r>
            <a:r>
              <a:rPr lang="ru-RU" dirty="0"/>
              <a:t> на </a:t>
            </a:r>
            <a:r>
              <a:rPr lang="ru-RU" dirty="0" err="1"/>
              <a:t>всякакви</a:t>
            </a:r>
            <a:r>
              <a:rPr lang="ru-RU" dirty="0"/>
              <a:t> </a:t>
            </a:r>
            <a:r>
              <a:rPr lang="ru-RU" dirty="0" err="1"/>
              <a:t>последващи</a:t>
            </a:r>
            <a:r>
              <a:rPr lang="ru-RU" dirty="0"/>
              <a:t> </a:t>
            </a:r>
            <a:r>
              <a:rPr lang="ru-RU" dirty="0" err="1"/>
              <a:t>промени</a:t>
            </a:r>
            <a:r>
              <a:rPr lang="ru-RU" dirty="0"/>
              <a:t> (</a:t>
            </a:r>
            <a:r>
              <a:rPr lang="ru-RU" dirty="0" err="1"/>
              <a:t>токен</a:t>
            </a:r>
            <a:r>
              <a:rPr lang="ru-RU" dirty="0"/>
              <a:t> устройства, ел. </a:t>
            </a:r>
            <a:r>
              <a:rPr lang="ru-RU" dirty="0" err="1"/>
              <a:t>банкиране</a:t>
            </a:r>
            <a:r>
              <a:rPr lang="ru-RU" dirty="0"/>
              <a:t> и др.)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dirty="0"/>
              <a:t>За да имат правно значение обикновеният и усъвършенстваният подписи е необходимо страните да са се съгласили, че ще приемат подписа за достатъчно сигурен, за да се изпълнят функциите на ел. подпис – чл.13, ал.4 ЗЕДЕП.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39602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u="sng" dirty="0"/>
              <a:t>Квалифициран ел. подпис </a:t>
            </a:r>
            <a:r>
              <a:rPr lang="bg-BG" dirty="0"/>
              <a:t>- </a:t>
            </a:r>
            <a:r>
              <a:rPr lang="ru-RU" dirty="0" err="1"/>
              <a:t>усъвършенстван</a:t>
            </a:r>
            <a:r>
              <a:rPr lang="ru-RU" dirty="0"/>
              <a:t> </a:t>
            </a:r>
            <a:r>
              <a:rPr lang="ru-RU" dirty="0" err="1"/>
              <a:t>електронен</a:t>
            </a:r>
            <a:r>
              <a:rPr lang="ru-RU" dirty="0"/>
              <a:t> </a:t>
            </a:r>
            <a:r>
              <a:rPr lang="ru-RU" dirty="0" err="1"/>
              <a:t>подпис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 е </a:t>
            </a:r>
            <a:r>
              <a:rPr lang="ru-RU" dirty="0" err="1"/>
              <a:t>придружен</a:t>
            </a:r>
            <a:r>
              <a:rPr lang="ru-RU" dirty="0"/>
              <a:t> от </a:t>
            </a:r>
            <a:r>
              <a:rPr lang="ru-RU" dirty="0" err="1"/>
              <a:t>издадено</a:t>
            </a:r>
            <a:r>
              <a:rPr lang="ru-RU" dirty="0"/>
              <a:t> от </a:t>
            </a:r>
            <a:r>
              <a:rPr lang="ru-RU" dirty="0" err="1"/>
              <a:t>доставчик</a:t>
            </a:r>
            <a:r>
              <a:rPr lang="ru-RU" dirty="0"/>
              <a:t> на </a:t>
            </a:r>
            <a:r>
              <a:rPr lang="ru-RU" dirty="0" err="1"/>
              <a:t>удостоверителни</a:t>
            </a:r>
            <a:r>
              <a:rPr lang="ru-RU" dirty="0"/>
              <a:t> услуги удостоверение за </a:t>
            </a:r>
            <a:r>
              <a:rPr lang="ru-RU" dirty="0" err="1"/>
              <a:t>квалифициран</a:t>
            </a:r>
            <a:r>
              <a:rPr lang="ru-RU" dirty="0"/>
              <a:t> </a:t>
            </a:r>
            <a:r>
              <a:rPr lang="ru-RU" dirty="0" err="1"/>
              <a:t>електронен</a:t>
            </a:r>
            <a:r>
              <a:rPr lang="ru-RU" dirty="0"/>
              <a:t> </a:t>
            </a:r>
            <a:r>
              <a:rPr lang="ru-RU" dirty="0" err="1"/>
              <a:t>подпис</a:t>
            </a:r>
            <a:r>
              <a:rPr lang="ru-RU" dirty="0"/>
              <a:t>, </a:t>
            </a:r>
            <a:r>
              <a:rPr lang="ru-RU" dirty="0" err="1"/>
              <a:t>удостоверяващо</a:t>
            </a:r>
            <a:r>
              <a:rPr lang="ru-RU" dirty="0"/>
              <a:t> </a:t>
            </a:r>
            <a:r>
              <a:rPr lang="ru-RU" dirty="0" err="1"/>
              <a:t>връзката</a:t>
            </a:r>
            <a:r>
              <a:rPr lang="ru-RU" dirty="0"/>
              <a:t> между автора и </a:t>
            </a:r>
            <a:r>
              <a:rPr lang="ru-RU" dirty="0" err="1"/>
              <a:t>публичния</a:t>
            </a:r>
            <a:r>
              <a:rPr lang="ru-RU" dirty="0"/>
              <a:t> ключ за проверка на </a:t>
            </a:r>
            <a:r>
              <a:rPr lang="ru-RU" dirty="0" err="1"/>
              <a:t>подписа</a:t>
            </a:r>
            <a:r>
              <a:rPr lang="ru-RU" dirty="0"/>
              <a:t>, и е </a:t>
            </a:r>
            <a:r>
              <a:rPr lang="ru-RU" dirty="0" err="1"/>
              <a:t>създаден</a:t>
            </a:r>
            <a:r>
              <a:rPr lang="ru-RU" dirty="0"/>
              <a:t> посредством устройство за </a:t>
            </a:r>
            <a:r>
              <a:rPr lang="ru-RU" dirty="0" err="1"/>
              <a:t>сигурно</a:t>
            </a:r>
            <a:r>
              <a:rPr lang="ru-RU" dirty="0"/>
              <a:t> </a:t>
            </a:r>
            <a:r>
              <a:rPr lang="ru-RU" dirty="0" err="1"/>
              <a:t>създаване</a:t>
            </a:r>
            <a:r>
              <a:rPr lang="ru-RU" dirty="0"/>
              <a:t> на </a:t>
            </a:r>
            <a:r>
              <a:rPr lang="ru-RU" dirty="0" err="1"/>
              <a:t>подписа</a:t>
            </a:r>
            <a:r>
              <a:rPr lang="ru-RU" dirty="0"/>
              <a:t>.</a:t>
            </a:r>
          </a:p>
          <a:p>
            <a:r>
              <a:rPr lang="bg-BG" dirty="0"/>
              <a:t>Механизъм на действие</a:t>
            </a:r>
          </a:p>
          <a:p>
            <a:r>
              <a:rPr lang="bg-BG" dirty="0"/>
              <a:t>За създаването на квалифицирания ел. подпис се използва криптографията, с която информацията се криптира и декриптира посредством двойка ключове – публичен и частен.</a:t>
            </a:r>
          </a:p>
          <a:p>
            <a:r>
              <a:rPr lang="bg-BG" dirty="0"/>
              <a:t>Публичният ключ може да бъде известен на по-широк или по-тесен кръг лица, а частният – само на притежателя на квалифицирания ел. подпис.</a:t>
            </a:r>
          </a:p>
          <a:p>
            <a:r>
              <a:rPr lang="bg-BG" dirty="0"/>
              <a:t>По силата на закона той има значението на саморъчен подпис по отношение на всички, не е необходимо съгласие на страните.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75912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II</a:t>
            </a:r>
            <a:r>
              <a:rPr lang="bg-BG" b="1" dirty="0"/>
              <a:t>.Действие на </a:t>
            </a:r>
            <a:r>
              <a:rPr lang="bg-BG" b="1" dirty="0" smtClean="0"/>
              <a:t>договора</a:t>
            </a:r>
          </a:p>
          <a:p>
            <a:endParaRPr lang="en-US" smtClean="0"/>
          </a:p>
          <a:p>
            <a:r>
              <a:rPr lang="bg-BG" smtClean="0"/>
              <a:t>1.Основни </a:t>
            </a:r>
            <a:r>
              <a:rPr lang="bg-BG" dirty="0"/>
              <a:t>принципи</a:t>
            </a:r>
          </a:p>
          <a:p>
            <a:r>
              <a:rPr lang="bg-BG" dirty="0"/>
              <a:t>1.1.Автономия на волята</a:t>
            </a:r>
          </a:p>
          <a:p>
            <a:r>
              <a:rPr lang="bg-BG" dirty="0"/>
              <a:t>1.2.Свобода на </a:t>
            </a:r>
            <a:r>
              <a:rPr lang="bg-BG" dirty="0" smtClean="0"/>
              <a:t>договарянето – чл.9 ЗЗД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bg-BG" dirty="0" smtClean="0"/>
              <a:t>.3.Ненаименовани договори</a:t>
            </a:r>
            <a:endParaRPr lang="bg-BG" dirty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4839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100" b="1" dirty="0"/>
              <a:t>ДОГОВОРЪТ В БЪЛГАРСКОТО </a:t>
            </a:r>
            <a:r>
              <a:rPr lang="bg-BG" sz="3100" b="1" dirty="0" smtClean="0"/>
              <a:t>ГРАЖДАНСКО </a:t>
            </a:r>
            <a:r>
              <a:rPr lang="bg-BG" sz="3100" b="1" dirty="0"/>
              <a:t>ПРАВО </a:t>
            </a:r>
            <a:r>
              <a:rPr lang="bg-BG" sz="3100" dirty="0"/>
              <a:t/>
            </a:r>
            <a:br>
              <a:rPr lang="bg-BG" sz="3100" dirty="0"/>
            </a:br>
            <a:r>
              <a:rPr lang="bg-BG" sz="3100" dirty="0"/>
              <a:t>семинар, организиран от АПИС и </a:t>
            </a:r>
            <a:r>
              <a:rPr lang="en-US" sz="3100" dirty="0"/>
              <a:t>ILAC</a:t>
            </a:r>
            <a:r>
              <a:rPr lang="bg-BG" sz="3100" dirty="0"/>
              <a:t/>
            </a:r>
            <a:br>
              <a:rPr lang="bg-BG" sz="3100" dirty="0"/>
            </a:br>
            <a:r>
              <a:rPr lang="en-US" b="1" dirty="0"/>
              <a:t> 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Що е „договор“?</a:t>
            </a:r>
          </a:p>
          <a:p>
            <a:r>
              <a:rPr lang="bg-BG" dirty="0" smtClean="0"/>
              <a:t>Чл.8 </a:t>
            </a:r>
            <a:r>
              <a:rPr lang="bg-BG" smtClean="0"/>
              <a:t>ЗЗД – </a:t>
            </a:r>
            <a:r>
              <a:rPr lang="ru-RU" smtClean="0"/>
              <a:t>Договорът </a:t>
            </a:r>
            <a:r>
              <a:rPr lang="ru-RU"/>
              <a:t>е съглашение между две или повече лица, за да се създаде, уреди или унищожи една правна връзка между тях.</a:t>
            </a:r>
            <a:endParaRPr lang="bg-BG" dirty="0" smtClean="0"/>
          </a:p>
          <a:p>
            <a:r>
              <a:rPr lang="bg-BG" dirty="0"/>
              <a:t>За да се смята за сключен един договор по националното право е необходимо наличието на:</a:t>
            </a:r>
          </a:p>
          <a:p>
            <a:r>
              <a:rPr lang="bg-BG" dirty="0"/>
              <a:t>-предложение;</a:t>
            </a:r>
          </a:p>
          <a:p>
            <a:r>
              <a:rPr lang="bg-BG" dirty="0"/>
              <a:t>-приемане;</a:t>
            </a:r>
          </a:p>
          <a:p>
            <a:r>
              <a:rPr lang="bg-BG" dirty="0"/>
              <a:t>-съгласие;</a:t>
            </a:r>
          </a:p>
          <a:p>
            <a:r>
              <a:rPr lang="bg-BG" dirty="0"/>
              <a:t>-намерение за правно обвързване </a:t>
            </a:r>
            <a:r>
              <a:rPr lang="en-US" dirty="0"/>
              <a:t>(</a:t>
            </a:r>
            <a:r>
              <a:rPr lang="en-US" i="1" dirty="0"/>
              <a:t>animus </a:t>
            </a:r>
            <a:r>
              <a:rPr lang="en-US" i="1" dirty="0" err="1"/>
              <a:t>contrahendi</a:t>
            </a:r>
            <a:r>
              <a:rPr lang="en-US" dirty="0"/>
              <a:t>)</a:t>
            </a:r>
            <a:endParaRPr lang="bg-BG" dirty="0"/>
          </a:p>
          <a:p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976100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1.3.Задължителна сила на договора – чл.20а </a:t>
            </a:r>
            <a:r>
              <a:rPr lang="bg-BG" dirty="0" smtClean="0"/>
              <a:t>ЗЗД</a:t>
            </a:r>
            <a:endParaRPr lang="en-US" dirty="0" smtClean="0"/>
          </a:p>
          <a:p>
            <a:endParaRPr lang="bg-BG" dirty="0"/>
          </a:p>
          <a:p>
            <a:r>
              <a:rPr lang="bg-BG" dirty="0"/>
              <a:t>1.4.Относително действие на договора – чл.21, ал.1 ЗЗД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bg-BG" dirty="0" smtClean="0"/>
              <a:t>Изключения от принципа на относително действие на договора</a:t>
            </a:r>
          </a:p>
          <a:p>
            <a:r>
              <a:rPr lang="bg-BG" dirty="0" smtClean="0"/>
              <a:t>Представителство, договор в полза на трето лице, пряк иск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83565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Понятие за „страни“ по договора </a:t>
            </a:r>
            <a:r>
              <a:rPr lang="bg-BG" smtClean="0"/>
              <a:t>-  </a:t>
            </a:r>
            <a:r>
              <a:rPr lang="bg-BG" b="1" smtClean="0"/>
              <a:t>лицата</a:t>
            </a:r>
            <a:r>
              <a:rPr lang="bg-BG" b="1"/>
              <a:t>, които са се съгласили да бъдат, да останат или да станат кредитори и длъжници по силата на договора или на </a:t>
            </a:r>
            <a:r>
              <a:rPr lang="bg-BG" b="1" smtClean="0"/>
              <a:t>закона</a:t>
            </a:r>
            <a:r>
              <a:rPr lang="bg-BG" smtClean="0"/>
              <a:t>;</a:t>
            </a:r>
          </a:p>
          <a:p>
            <a:r>
              <a:rPr lang="bg-BG" smtClean="0"/>
              <a:t>- към момента на сключване на договора или впоследствие;</a:t>
            </a:r>
          </a:p>
          <a:p>
            <a:r>
              <a:rPr lang="bg-BG" smtClean="0"/>
              <a:t>-в резултат на лично участие или чрез представител;</a:t>
            </a:r>
          </a:p>
          <a:p>
            <a:r>
              <a:rPr lang="bg-BG" smtClean="0"/>
              <a:t>-по силата на договор или на закона.</a:t>
            </a:r>
          </a:p>
          <a:p>
            <a:r>
              <a:rPr lang="bg-BG" smtClean="0"/>
              <a:t>Всички останали са трети лица, които трябва да се съобразяват с наличието на договора.</a:t>
            </a:r>
          </a:p>
        </p:txBody>
      </p:sp>
    </p:spTree>
    <p:extLst>
      <p:ext uri="{BB962C8B-B14F-4D97-AF65-F5344CB8AC3E}">
        <p14:creationId xmlns:p14="http://schemas.microsoft.com/office/powerpoint/2010/main" val="3887078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smtClean="0"/>
              <a:t>Изменение и прекратяване на договора</a:t>
            </a:r>
          </a:p>
          <a:p>
            <a:r>
              <a:rPr lang="bg-BG" smtClean="0"/>
              <a:t>- по волята на страните (винаги) или на други основания, предвидени в закона:</a:t>
            </a:r>
          </a:p>
          <a:p>
            <a:r>
              <a:rPr lang="bg-BG" smtClean="0"/>
              <a:t>а) едностранно волеизявление (разваляне, отмяна);</a:t>
            </a:r>
          </a:p>
          <a:p>
            <a:r>
              <a:rPr lang="bg-BG" smtClean="0"/>
              <a:t>б) със съдебно решение (стопанска непоносимост по чл.307 ТЗ, чл.19, ал.3 ЗЗД, чл.33, ал.2 ЗС);</a:t>
            </a:r>
          </a:p>
          <a:p>
            <a:r>
              <a:rPr lang="bg-BG" smtClean="0"/>
              <a:t>в) по силата на закона (обективна невъзможност).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9506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ГРАЖДАНСКОТО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mtClean="0"/>
              <a:t>Прехвърляне на права по договора</a:t>
            </a:r>
          </a:p>
          <a:p>
            <a:r>
              <a:rPr lang="bg-BG" smtClean="0"/>
              <a:t>1. Договор за цесия - чл.99 ЗЗД </a:t>
            </a:r>
          </a:p>
          <a:p>
            <a:r>
              <a:rPr lang="bg-BG" smtClean="0"/>
              <a:t>- смяна на кредитора по волята на стария и новия кредитор;</a:t>
            </a:r>
          </a:p>
          <a:p>
            <a:r>
              <a:rPr lang="bg-BG" smtClean="0"/>
              <a:t>2.Суброгация – чл.74 ЗЗД – правен интерес и обратен иск</a:t>
            </a:r>
          </a:p>
          <a:p>
            <a:endParaRPr lang="bg-BG"/>
          </a:p>
          <a:p>
            <a:r>
              <a:rPr lang="bg-BG" b="1" smtClean="0"/>
              <a:t>Поемане на дълг</a:t>
            </a:r>
          </a:p>
          <a:p>
            <a:r>
              <a:rPr lang="bg-BG" smtClean="0"/>
              <a:t>1.Встъпване в дълг</a:t>
            </a:r>
          </a:p>
          <a:p>
            <a:r>
              <a:rPr lang="bg-BG" smtClean="0"/>
              <a:t>2.Заместване в дълг</a:t>
            </a:r>
          </a:p>
          <a:p>
            <a:r>
              <a:rPr lang="bg-BG" smtClean="0"/>
              <a:t>3.Поемане на правоотношението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13523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smtClean="0"/>
              <a:t>Погасителна давност</a:t>
            </a:r>
          </a:p>
          <a:p>
            <a:r>
              <a:rPr lang="bg-BG" smtClean="0"/>
              <a:t>Облигационните права се изсрочват по давност – ако не се упражняват в рамките на предвидения в закона срок.</a:t>
            </a:r>
          </a:p>
          <a:p>
            <a:r>
              <a:rPr lang="bg-BG" smtClean="0"/>
              <a:t>Длъжникът може да направи възражение срещу иска, предявен от кредитора – давността не се прилага служебно (чл.120 ЗЗД).</a:t>
            </a:r>
          </a:p>
          <a:p>
            <a:r>
              <a:rPr lang="bg-BG" smtClean="0"/>
              <a:t>Последица от направено възражение – само доброволно изпълнение от длъжника.</a:t>
            </a:r>
          </a:p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3979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ГРАЖДАНСКОТО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mtClean="0"/>
              <a:t>Запазване правата на кредитора</a:t>
            </a:r>
          </a:p>
          <a:p>
            <a:r>
              <a:rPr lang="bg-BG" smtClean="0"/>
              <a:t>Сурогационен иск</a:t>
            </a:r>
          </a:p>
          <a:p>
            <a:r>
              <a:rPr lang="bg-BG" smtClean="0"/>
              <a:t>Павлов иск</a:t>
            </a:r>
          </a:p>
          <a:p>
            <a:r>
              <a:rPr lang="bg-BG" smtClean="0"/>
              <a:t>Обезпечения</a:t>
            </a:r>
          </a:p>
          <a:p>
            <a:r>
              <a:rPr lang="bg-BG" smtClean="0"/>
              <a:t>-лични (поръчителство, солидарна отговорност)</a:t>
            </a:r>
          </a:p>
          <a:p>
            <a:r>
              <a:rPr lang="bg-BG" smtClean="0"/>
              <a:t>-реални (залог, ипотека)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2774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ГРАЖДАНСКОТО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Гражданска отговорност за вреди</a:t>
            </a:r>
          </a:p>
          <a:p>
            <a:r>
              <a:rPr lang="bg-BG" dirty="0" smtClean="0"/>
              <a:t>Видове</a:t>
            </a:r>
          </a:p>
          <a:p>
            <a:r>
              <a:rPr lang="bg-BG" dirty="0" smtClean="0"/>
              <a:t>Договорна отговорност</a:t>
            </a:r>
          </a:p>
          <a:p>
            <a:r>
              <a:rPr lang="bg-BG" dirty="0"/>
              <a:t>Н</a:t>
            </a:r>
            <a:r>
              <a:rPr lang="bg-BG" dirty="0" smtClean="0"/>
              <a:t>еустойка</a:t>
            </a:r>
            <a:endParaRPr lang="bg-BG" dirty="0" smtClean="0"/>
          </a:p>
          <a:p>
            <a:r>
              <a:rPr lang="bg-BG" dirty="0" smtClean="0"/>
              <a:t>Деликтна отговорност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33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/>
              <a:t>ДОГОВОРЪТ В БЪЛГАРСКОТО ГРАЖДАНСКО ПРАВО </a:t>
            </a: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/>
              <a:t>семинар, организиран от АПИС и </a:t>
            </a:r>
            <a:r>
              <a:rPr lang="en-US" sz="2800" dirty="0"/>
              <a:t>ILAC</a:t>
            </a:r>
            <a:r>
              <a:rPr lang="bg-BG" sz="2800" dirty="0"/>
              <a:t/>
            </a:r>
            <a:br>
              <a:rPr lang="bg-BG" sz="2800" dirty="0"/>
            </a:b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Видове договорни режими</a:t>
            </a:r>
          </a:p>
          <a:p>
            <a:r>
              <a:rPr lang="bg-BG" dirty="0"/>
              <a:t>- по ЗЗД -</a:t>
            </a:r>
            <a:r>
              <a:rPr lang="en-US" dirty="0"/>
              <a:t> </a:t>
            </a:r>
            <a:r>
              <a:rPr lang="bg-BG" dirty="0"/>
              <a:t>общ режим</a:t>
            </a:r>
          </a:p>
          <a:p>
            <a:r>
              <a:rPr lang="bg-BG" dirty="0"/>
              <a:t>- по ТЗ – специален за търговски сделки;</a:t>
            </a:r>
          </a:p>
          <a:p>
            <a:r>
              <a:rPr lang="bg-BG" dirty="0"/>
              <a:t>- по ЗЗП – специален за </a:t>
            </a:r>
            <a:r>
              <a:rPr lang="bg-BG" dirty="0" smtClean="0"/>
              <a:t>отношенията търговци-потребители</a:t>
            </a:r>
            <a:r>
              <a:rPr lang="bg-BG" dirty="0"/>
              <a:t>;</a:t>
            </a:r>
          </a:p>
          <a:p>
            <a:r>
              <a:rPr lang="bg-BG" dirty="0"/>
              <a:t>-по Виенската конвенция за международната продажба на стоки – специален за продажба на стоки с международен елемент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6608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/>
              <a:t>ДОГОВОРЪТ В БЪЛГАРСКОТО ГРАЖДАНСКО ПРАВО </a:t>
            </a: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/>
              <a:t>семинар, организиран от АПИС и </a:t>
            </a:r>
            <a:r>
              <a:rPr lang="en-US" sz="2800" dirty="0"/>
              <a:t>ILAC</a:t>
            </a:r>
            <a:r>
              <a:rPr lang="bg-BG" sz="2800" dirty="0"/>
              <a:t/>
            </a:r>
            <a:br>
              <a:rPr lang="bg-BG" sz="2800" dirty="0"/>
            </a:b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1.Сключване на договора </a:t>
            </a:r>
          </a:p>
          <a:p>
            <a:r>
              <a:rPr lang="bg-BG" dirty="0"/>
              <a:t>1.1. предложение и </a:t>
            </a:r>
            <a:r>
              <a:rPr lang="bg-BG" dirty="0" smtClean="0"/>
              <a:t>приемане – класически модел; </a:t>
            </a:r>
            <a:endParaRPr lang="bg-BG" dirty="0"/>
          </a:p>
          <a:p>
            <a:r>
              <a:rPr lang="bg-BG" dirty="0" smtClean="0"/>
              <a:t>Предложението трябва да съдържа минимално необходимото съдържание на договора и намерение за правно обвързване</a:t>
            </a:r>
          </a:p>
          <a:p>
            <a:r>
              <a:rPr lang="bg-BG" dirty="0" smtClean="0"/>
              <a:t>Обвързваща </a:t>
            </a:r>
            <a:r>
              <a:rPr lang="bg-BG" dirty="0" smtClean="0"/>
              <a:t>сила на предложението</a:t>
            </a:r>
            <a:r>
              <a:rPr lang="en-US" b="1" i="1" dirty="0"/>
              <a:t> </a:t>
            </a:r>
            <a:endParaRPr lang="bg-BG" dirty="0"/>
          </a:p>
          <a:p>
            <a:r>
              <a:rPr lang="en-US" dirty="0"/>
              <a:t> </a:t>
            </a:r>
            <a:r>
              <a:rPr lang="bg-BG" dirty="0" smtClean="0"/>
              <a:t>1.2.сключване на договор при общи условия</a:t>
            </a:r>
          </a:p>
          <a:p>
            <a:r>
              <a:rPr lang="bg-BG" dirty="0" smtClean="0"/>
              <a:t>1.3.</a:t>
            </a:r>
            <a:r>
              <a:rPr lang="bg-BG" dirty="0"/>
              <a:t>н</a:t>
            </a:r>
            <a:r>
              <a:rPr lang="bg-BG" dirty="0" smtClean="0"/>
              <a:t>а </a:t>
            </a:r>
            <a:r>
              <a:rPr lang="bg-BG" dirty="0" smtClean="0"/>
              <a:t>етапи</a:t>
            </a:r>
          </a:p>
          <a:p>
            <a:r>
              <a:rPr lang="bg-BG" dirty="0" smtClean="0"/>
              <a:t>1.4.рамков </a:t>
            </a:r>
            <a:r>
              <a:rPr lang="bg-BG" dirty="0" smtClean="0"/>
              <a:t>договор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9556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Обвързваща </a:t>
            </a:r>
            <a:r>
              <a:rPr lang="bg-BG" dirty="0"/>
              <a:t>сила на предложението;</a:t>
            </a:r>
          </a:p>
          <a:p>
            <a:r>
              <a:rPr lang="bg-BG" dirty="0" smtClean="0"/>
              <a:t>Оттегляне на предложението</a:t>
            </a:r>
          </a:p>
          <a:p>
            <a:r>
              <a:rPr lang="bg-BG" dirty="0" smtClean="0"/>
              <a:t>Приемане </a:t>
            </a:r>
            <a:r>
              <a:rPr lang="bg-BG" dirty="0"/>
              <a:t>на предложението</a:t>
            </a:r>
            <a:r>
              <a:rPr lang="bg-BG" dirty="0" smtClean="0"/>
              <a:t>;</a:t>
            </a:r>
          </a:p>
          <a:p>
            <a:r>
              <a:rPr lang="bg-BG" dirty="0" smtClean="0"/>
              <a:t>Значение на мълчанието в гражданското и в търговското право</a:t>
            </a:r>
            <a:endParaRPr lang="bg-BG" dirty="0"/>
          </a:p>
          <a:p>
            <a:r>
              <a:rPr lang="bg-BG" dirty="0" smtClean="0"/>
              <a:t>Момент </a:t>
            </a:r>
            <a:r>
              <a:rPr lang="bg-BG" dirty="0"/>
              <a:t>на сключване и място на </a:t>
            </a:r>
            <a:r>
              <a:rPr lang="bg-BG" dirty="0" smtClean="0"/>
              <a:t>сключване</a:t>
            </a:r>
          </a:p>
          <a:p>
            <a:r>
              <a:rPr lang="bg-BG" dirty="0" smtClean="0"/>
              <a:t>Задължение за добросъвестно водене </a:t>
            </a:r>
            <a:r>
              <a:rPr lang="bg-BG" smtClean="0"/>
              <a:t>на преговори и зачитане на правните последици на договора</a:t>
            </a:r>
            <a:endParaRPr lang="bg-BG" dirty="0" smtClean="0"/>
          </a:p>
          <a:p>
            <a:r>
              <a:rPr lang="bg-BG" dirty="0" smtClean="0"/>
              <a:t>- отговорност за вреди при нарушаване на чл.12 ЗЗД</a:t>
            </a:r>
            <a:endParaRPr lang="bg-BG" dirty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5103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Предложение и покана за водене на преговори</a:t>
            </a:r>
          </a:p>
          <a:p>
            <a:r>
              <a:rPr lang="bg-BG" dirty="0" smtClean="0"/>
              <a:t>Покана за водене на преговори</a:t>
            </a:r>
          </a:p>
          <a:p>
            <a:r>
              <a:rPr lang="ru-RU" b="1" dirty="0"/>
              <a:t>Чл. 290.</a:t>
            </a:r>
            <a:r>
              <a:rPr lang="ru-RU" dirty="0"/>
              <a:t> (Нов - ДВ, </a:t>
            </a:r>
            <a:r>
              <a:rPr lang="ru-RU" dirty="0" err="1"/>
              <a:t>бр</a:t>
            </a:r>
            <a:r>
              <a:rPr lang="ru-RU" dirty="0"/>
              <a:t>. 83 от 1996 г.) (1) </a:t>
            </a:r>
            <a:r>
              <a:rPr lang="ru-RU" dirty="0" err="1"/>
              <a:t>Каталози</a:t>
            </a:r>
            <a:r>
              <a:rPr lang="ru-RU" dirty="0"/>
              <a:t>, </a:t>
            </a:r>
            <a:r>
              <a:rPr lang="ru-RU" dirty="0" err="1"/>
              <a:t>ценоразписи</a:t>
            </a:r>
            <a:r>
              <a:rPr lang="ru-RU" dirty="0"/>
              <a:t>, </a:t>
            </a:r>
            <a:r>
              <a:rPr lang="ru-RU" dirty="0" err="1"/>
              <a:t>тарифи</a:t>
            </a:r>
            <a:r>
              <a:rPr lang="ru-RU" dirty="0"/>
              <a:t> и </a:t>
            </a:r>
            <a:r>
              <a:rPr lang="ru-RU" dirty="0" err="1"/>
              <a:t>други</a:t>
            </a:r>
            <a:r>
              <a:rPr lang="ru-RU" dirty="0"/>
              <a:t> </a:t>
            </a:r>
            <a:r>
              <a:rPr lang="ru-RU" dirty="0" err="1"/>
              <a:t>подобни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</a:t>
            </a:r>
            <a:r>
              <a:rPr lang="ru-RU" dirty="0" err="1"/>
              <a:t>съобщения</a:t>
            </a:r>
            <a:r>
              <a:rPr lang="ru-RU" dirty="0"/>
              <a:t> чрез </a:t>
            </a:r>
            <a:r>
              <a:rPr lang="ru-RU" dirty="0" err="1"/>
              <a:t>средствата</a:t>
            </a:r>
            <a:r>
              <a:rPr lang="ru-RU" dirty="0"/>
              <a:t> за </a:t>
            </a:r>
            <a:r>
              <a:rPr lang="ru-RU" dirty="0" err="1"/>
              <a:t>масово</a:t>
            </a:r>
            <a:r>
              <a:rPr lang="ru-RU" dirty="0"/>
              <a:t> </a:t>
            </a:r>
            <a:r>
              <a:rPr lang="ru-RU" dirty="0" err="1"/>
              <a:t>осведомяване</a:t>
            </a:r>
            <a:r>
              <a:rPr lang="ru-RU" dirty="0"/>
              <a:t> или </a:t>
            </a:r>
            <a:r>
              <a:rPr lang="ru-RU" dirty="0" err="1"/>
              <a:t>отправени</a:t>
            </a:r>
            <a:r>
              <a:rPr lang="ru-RU" dirty="0"/>
              <a:t> по друг начин до </a:t>
            </a:r>
            <a:r>
              <a:rPr lang="ru-RU" dirty="0" err="1"/>
              <a:t>неопределен</a:t>
            </a:r>
            <a:r>
              <a:rPr lang="ru-RU" dirty="0"/>
              <a:t> </a:t>
            </a:r>
            <a:r>
              <a:rPr lang="ru-RU" dirty="0" err="1"/>
              <a:t>кръг</a:t>
            </a:r>
            <a:r>
              <a:rPr lang="ru-RU" dirty="0"/>
              <a:t> от лица се </a:t>
            </a:r>
            <a:r>
              <a:rPr lang="ru-RU" dirty="0" err="1"/>
              <a:t>смятат</a:t>
            </a:r>
            <a:r>
              <a:rPr lang="ru-RU" dirty="0"/>
              <a:t> за </a:t>
            </a:r>
            <a:r>
              <a:rPr lang="ru-RU" dirty="0" err="1"/>
              <a:t>покана</a:t>
            </a:r>
            <a:r>
              <a:rPr lang="ru-RU" dirty="0"/>
              <a:t> да се </a:t>
            </a:r>
            <a:r>
              <a:rPr lang="ru-RU" dirty="0" err="1"/>
              <a:t>направи</a:t>
            </a:r>
            <a:r>
              <a:rPr lang="ru-RU" dirty="0"/>
              <a:t> предложение в </a:t>
            </a:r>
            <a:r>
              <a:rPr lang="ru-RU" dirty="0" err="1"/>
              <a:t>съответствие</a:t>
            </a:r>
            <a:r>
              <a:rPr lang="ru-RU" dirty="0"/>
              <a:t> с </a:t>
            </a:r>
            <a:r>
              <a:rPr lang="ru-RU" dirty="0" err="1"/>
              <a:t>тях</a:t>
            </a:r>
            <a:r>
              <a:rPr lang="ru-RU" dirty="0"/>
              <a:t>.</a:t>
            </a:r>
          </a:p>
          <a:p>
            <a:r>
              <a:rPr lang="bg-BG" dirty="0" smtClean="0"/>
              <a:t>Предложение, отправено до определено лице/лица и </a:t>
            </a:r>
          </a:p>
          <a:p>
            <a:r>
              <a:rPr lang="bg-BG" dirty="0" smtClean="0"/>
              <a:t>Предложение, отправено до неопределен кръг лица (публична оферта)</a:t>
            </a:r>
            <a:r>
              <a:rPr lang="en-US" dirty="0" smtClean="0"/>
              <a:t>-</a:t>
            </a:r>
          </a:p>
          <a:p>
            <a:pPr algn="just"/>
            <a:r>
              <a:rPr lang="ru-RU" b="1" dirty="0"/>
              <a:t>Чл. 291.</a:t>
            </a:r>
            <a:r>
              <a:rPr lang="ru-RU" dirty="0"/>
              <a:t> (Нов - ДВ, </a:t>
            </a:r>
            <a:r>
              <a:rPr lang="ru-RU" dirty="0" err="1"/>
              <a:t>бр</a:t>
            </a:r>
            <a:r>
              <a:rPr lang="ru-RU" dirty="0"/>
              <a:t>. 83 от 1996 г.) Предложение за </a:t>
            </a:r>
            <a:r>
              <a:rPr lang="ru-RU" dirty="0" err="1"/>
              <a:t>сключване</a:t>
            </a:r>
            <a:r>
              <a:rPr lang="ru-RU" dirty="0"/>
              <a:t> на сделка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/>
              <a:t>направено</a:t>
            </a:r>
            <a:r>
              <a:rPr lang="ru-RU" dirty="0"/>
              <a:t> и до </a:t>
            </a:r>
            <a:r>
              <a:rPr lang="ru-RU" dirty="0" err="1"/>
              <a:t>неопределен</a:t>
            </a:r>
            <a:r>
              <a:rPr lang="ru-RU" dirty="0"/>
              <a:t> </a:t>
            </a:r>
            <a:r>
              <a:rPr lang="ru-RU" dirty="0" err="1"/>
              <a:t>кръг</a:t>
            </a:r>
            <a:r>
              <a:rPr lang="ru-RU" dirty="0"/>
              <a:t> от лица, </a:t>
            </a:r>
            <a:r>
              <a:rPr lang="ru-RU" dirty="0" err="1"/>
              <a:t>включително</a:t>
            </a:r>
            <a:r>
              <a:rPr lang="ru-RU" dirty="0"/>
              <a:t> и чрез </a:t>
            </a:r>
            <a:r>
              <a:rPr lang="ru-RU" dirty="0" err="1"/>
              <a:t>средствата</a:t>
            </a:r>
            <a:r>
              <a:rPr lang="ru-RU" dirty="0"/>
              <a:t> за </a:t>
            </a:r>
            <a:r>
              <a:rPr lang="ru-RU" dirty="0" err="1"/>
              <a:t>масово</a:t>
            </a:r>
            <a:r>
              <a:rPr lang="ru-RU" dirty="0"/>
              <a:t> </a:t>
            </a:r>
            <a:r>
              <a:rPr lang="ru-RU" dirty="0" err="1"/>
              <a:t>осведомяване</a:t>
            </a:r>
            <a:r>
              <a:rPr lang="ru-RU" dirty="0"/>
              <a:t>. То </a:t>
            </a:r>
            <a:r>
              <a:rPr lang="ru-RU" dirty="0" err="1"/>
              <a:t>трябва</a:t>
            </a:r>
            <a:r>
              <a:rPr lang="ru-RU" dirty="0"/>
              <a:t> да </a:t>
            </a:r>
            <a:r>
              <a:rPr lang="ru-RU" dirty="0" err="1"/>
              <a:t>съдържа</a:t>
            </a:r>
            <a:r>
              <a:rPr lang="ru-RU" dirty="0"/>
              <a:t> и </a:t>
            </a:r>
            <a:r>
              <a:rPr lang="ru-RU" dirty="0" err="1"/>
              <a:t>общото</a:t>
            </a:r>
            <a:r>
              <a:rPr lang="ru-RU" dirty="0"/>
              <a:t> </a:t>
            </a:r>
            <a:r>
              <a:rPr lang="ru-RU" dirty="0" err="1"/>
              <a:t>предлагано</a:t>
            </a:r>
            <a:r>
              <a:rPr lang="ru-RU" dirty="0"/>
              <a:t> количество и срока за </a:t>
            </a:r>
            <a:r>
              <a:rPr lang="ru-RU" dirty="0" err="1"/>
              <a:t>приемане</a:t>
            </a:r>
            <a:r>
              <a:rPr lang="ru-RU" dirty="0"/>
              <a:t> на </a:t>
            </a:r>
            <a:r>
              <a:rPr lang="ru-RU" dirty="0" err="1"/>
              <a:t>предложението</a:t>
            </a:r>
            <a:r>
              <a:rPr lang="ru-RU" dirty="0"/>
              <a:t>. В </a:t>
            </a:r>
            <a:r>
              <a:rPr lang="ru-RU" dirty="0" err="1"/>
              <a:t>този</a:t>
            </a:r>
            <a:r>
              <a:rPr lang="ru-RU" dirty="0"/>
              <a:t> случай </a:t>
            </a:r>
            <a:r>
              <a:rPr lang="ru-RU" dirty="0" err="1"/>
              <a:t>предложителят</a:t>
            </a:r>
            <a:r>
              <a:rPr lang="ru-RU" dirty="0"/>
              <a:t> е </a:t>
            </a:r>
            <a:r>
              <a:rPr lang="ru-RU" dirty="0" err="1"/>
              <a:t>обвързан</a:t>
            </a:r>
            <a:r>
              <a:rPr lang="ru-RU" dirty="0"/>
              <a:t> до </a:t>
            </a:r>
            <a:r>
              <a:rPr lang="ru-RU" dirty="0" err="1"/>
              <a:t>изчерпване</a:t>
            </a:r>
            <a:r>
              <a:rPr lang="ru-RU" dirty="0"/>
              <a:t> на </a:t>
            </a:r>
            <a:r>
              <a:rPr lang="ru-RU" dirty="0" err="1"/>
              <a:t>количеството</a:t>
            </a:r>
            <a:r>
              <a:rPr lang="ru-RU" dirty="0"/>
              <a:t> в определения срок.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6106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Потребителски договори, уредени в </a:t>
            </a:r>
            <a:r>
              <a:rPr lang="bg-BG" dirty="0" smtClean="0"/>
              <a:t>ЗЗП</a:t>
            </a:r>
          </a:p>
          <a:p>
            <a:r>
              <a:rPr lang="bg-BG" dirty="0" smtClean="0"/>
              <a:t>- договори извън търговския обект и</a:t>
            </a:r>
            <a:r>
              <a:rPr lang="bg-BG" dirty="0" smtClean="0"/>
              <a:t> </a:t>
            </a:r>
          </a:p>
          <a:p>
            <a:r>
              <a:rPr lang="bg-BG" dirty="0" smtClean="0"/>
              <a:t>- </a:t>
            </a:r>
            <a:r>
              <a:rPr lang="bg-BG" dirty="0" smtClean="0"/>
              <a:t>договори от разстояние</a:t>
            </a:r>
          </a:p>
          <a:p>
            <a:r>
              <a:rPr lang="bg-BG" dirty="0" err="1" smtClean="0"/>
              <a:t>Преддоговорна</a:t>
            </a:r>
            <a:r>
              <a:rPr lang="bg-BG" dirty="0" smtClean="0"/>
              <a:t> информация;</a:t>
            </a:r>
          </a:p>
          <a:p>
            <a:r>
              <a:rPr lang="bg-BG" dirty="0" smtClean="0"/>
              <a:t>Неравноправни клаузи в потребителските договори;</a:t>
            </a:r>
          </a:p>
          <a:p>
            <a:r>
              <a:rPr lang="bg-BG" dirty="0" smtClean="0"/>
              <a:t>Право на отказ на потребителя в 14-дневен срок</a:t>
            </a:r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23799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2000" b="1" dirty="0"/>
              <a:t>Потребителски договори от разстояние, сключвани по електронен път</a:t>
            </a:r>
          </a:p>
          <a:p>
            <a:r>
              <a:rPr lang="ru-RU" dirty="0"/>
              <a:t>В Директива 2011/83/ЕС за </a:t>
            </a:r>
            <a:r>
              <a:rPr lang="ru-RU" dirty="0" err="1"/>
              <a:t>правата</a:t>
            </a:r>
            <a:r>
              <a:rPr lang="ru-RU" dirty="0"/>
              <a:t> на </a:t>
            </a:r>
            <a:r>
              <a:rPr lang="ru-RU" dirty="0" err="1"/>
              <a:t>потребителите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уредени</a:t>
            </a:r>
            <a:r>
              <a:rPr lang="ru-RU" dirty="0"/>
              <a:t> три вида </a:t>
            </a:r>
            <a:r>
              <a:rPr lang="ru-RU" dirty="0" err="1"/>
              <a:t>потребителски</a:t>
            </a:r>
            <a:r>
              <a:rPr lang="ru-RU" dirty="0"/>
              <a:t> договори от </a:t>
            </a:r>
            <a:r>
              <a:rPr lang="ru-RU" dirty="0" err="1"/>
              <a:t>разстояние</a:t>
            </a:r>
            <a:r>
              <a:rPr lang="ru-RU" dirty="0"/>
              <a:t>: </a:t>
            </a:r>
          </a:p>
          <a:p>
            <a:r>
              <a:rPr lang="ru-RU" dirty="0"/>
              <a:t>– за </a:t>
            </a:r>
            <a:r>
              <a:rPr lang="ru-RU" dirty="0" err="1"/>
              <a:t>продажба</a:t>
            </a:r>
            <a:r>
              <a:rPr lang="ru-RU" dirty="0"/>
              <a:t> на стоки, </a:t>
            </a:r>
          </a:p>
          <a:p>
            <a:r>
              <a:rPr lang="ru-RU" dirty="0"/>
              <a:t>- за </a:t>
            </a:r>
            <a:r>
              <a:rPr lang="ru-RU" dirty="0" err="1"/>
              <a:t>извършване</a:t>
            </a:r>
            <a:r>
              <a:rPr lang="ru-RU" dirty="0"/>
              <a:t> на услуги и  </a:t>
            </a:r>
          </a:p>
          <a:p>
            <a:r>
              <a:rPr lang="ru-RU" dirty="0"/>
              <a:t>- за доставка на </a:t>
            </a:r>
            <a:r>
              <a:rPr lang="ru-RU" dirty="0" err="1"/>
              <a:t>цифрово</a:t>
            </a:r>
            <a:r>
              <a:rPr lang="ru-RU" dirty="0"/>
              <a:t> </a:t>
            </a:r>
            <a:r>
              <a:rPr lang="ru-RU" dirty="0" err="1"/>
              <a:t>съдържание</a:t>
            </a:r>
            <a:r>
              <a:rPr lang="ru-RU" dirty="0"/>
              <a:t>, </a:t>
            </a:r>
            <a:r>
              <a:rPr lang="ru-RU" dirty="0" err="1"/>
              <a:t>което</a:t>
            </a:r>
            <a:r>
              <a:rPr lang="ru-RU" dirty="0"/>
              <a:t> не е на </a:t>
            </a:r>
            <a:r>
              <a:rPr lang="ru-RU" dirty="0" err="1"/>
              <a:t>траен</a:t>
            </a:r>
            <a:r>
              <a:rPr lang="ru-RU" dirty="0"/>
              <a:t> </a:t>
            </a:r>
            <a:r>
              <a:rPr lang="ru-RU" dirty="0" err="1"/>
              <a:t>носител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bg-BG" dirty="0"/>
              <a:t>Възможно е договорите да са от смесен тип – например продажба и услуга или продажба и доставка на цифрово съдържание, т.нар. смесени договори. </a:t>
            </a:r>
          </a:p>
          <a:p>
            <a:pPr marL="0" indent="0">
              <a:buNone/>
            </a:pPr>
            <a:r>
              <a:rPr lang="bg-BG" dirty="0"/>
              <a:t>Ако договорът за продажба включва и извършване на услуга той се счита за договор за продажба</a:t>
            </a:r>
          </a:p>
        </p:txBody>
      </p:sp>
    </p:spTree>
    <p:extLst>
      <p:ext uri="{BB962C8B-B14F-4D97-AF65-F5344CB8AC3E}">
        <p14:creationId xmlns:p14="http://schemas.microsoft.com/office/powerpoint/2010/main" val="45263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ДОГОВОРЪТ В БЪЛГАРСКОТО ГРАЖДАНСКО ПРАВО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семинар, организиран от АПИС и </a:t>
            </a:r>
            <a:r>
              <a:rPr lang="en-US" dirty="0"/>
              <a:t>ILAC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err="1"/>
              <a:t>Преддоговорна</a:t>
            </a:r>
            <a:r>
              <a:rPr lang="bg-BG" dirty="0"/>
              <a:t> информация, която трябва да се предостави от търговеца</a:t>
            </a:r>
          </a:p>
          <a:p>
            <a:r>
              <a:rPr lang="bg-BG" dirty="0"/>
              <a:t>- чл.6 от Директивата за правата на потребителите</a:t>
            </a:r>
            <a:r>
              <a:rPr lang="en-US" dirty="0"/>
              <a:t> </a:t>
            </a:r>
            <a:r>
              <a:rPr lang="bg-BG" dirty="0"/>
              <a:t>и чл.47 от Закона за защита на потребителите – характеристика, цена на стоката, идентификация на продавача, право на отказ, гаранция и др.</a:t>
            </a:r>
          </a:p>
          <a:p>
            <a:r>
              <a:rPr lang="ru-RU" b="1" dirty="0"/>
              <a:t>Право на отказ на потребителя от договора</a:t>
            </a:r>
            <a:endParaRPr lang="bg-BG" dirty="0"/>
          </a:p>
          <a:p>
            <a:r>
              <a:rPr lang="bg-BG" dirty="0"/>
              <a:t>- общо правило – 14-дневен срок от доставката при договори за продажба, респ. от сключването на договори – при договор за услуга</a:t>
            </a:r>
          </a:p>
          <a:p>
            <a:r>
              <a:rPr lang="ru-RU" dirty="0"/>
              <a:t>- при доставка на </a:t>
            </a:r>
            <a:r>
              <a:rPr lang="ru-RU" dirty="0" err="1"/>
              <a:t>цифрово</a:t>
            </a:r>
            <a:r>
              <a:rPr lang="ru-RU" dirty="0"/>
              <a:t> </a:t>
            </a:r>
            <a:r>
              <a:rPr lang="ru-RU" dirty="0" err="1"/>
              <a:t>съдържание</a:t>
            </a:r>
            <a:r>
              <a:rPr lang="ru-RU" dirty="0"/>
              <a:t>, </a:t>
            </a:r>
            <a:r>
              <a:rPr lang="ru-RU" dirty="0" err="1"/>
              <a:t>което</a:t>
            </a:r>
            <a:r>
              <a:rPr lang="ru-RU" dirty="0"/>
              <a:t> не е на материален </a:t>
            </a:r>
            <a:r>
              <a:rPr lang="ru-RU" dirty="0" err="1"/>
              <a:t>носител</a:t>
            </a:r>
            <a:r>
              <a:rPr lang="ru-RU" dirty="0"/>
              <a:t> -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изпълнението</a:t>
            </a:r>
            <a:r>
              <a:rPr lang="ru-RU" dirty="0"/>
              <a:t> е </a:t>
            </a:r>
            <a:r>
              <a:rPr lang="ru-RU" dirty="0" err="1"/>
              <a:t>започнало</a:t>
            </a:r>
            <a:r>
              <a:rPr lang="ru-RU" dirty="0"/>
              <a:t> </a:t>
            </a:r>
            <a:r>
              <a:rPr lang="ru-RU" dirty="0" err="1"/>
              <a:t>потребителят</a:t>
            </a:r>
            <a:r>
              <a:rPr lang="ru-RU" dirty="0"/>
              <a:t> губи </a:t>
            </a:r>
            <a:r>
              <a:rPr lang="ru-RU" dirty="0" err="1"/>
              <a:t>правото</a:t>
            </a:r>
            <a:r>
              <a:rPr lang="ru-RU" dirty="0"/>
              <a:t> си на отказ, </a:t>
            </a:r>
            <a:r>
              <a:rPr lang="ru-RU" dirty="0" err="1"/>
              <a:t>ако</a:t>
            </a:r>
            <a:r>
              <a:rPr lang="ru-RU" dirty="0"/>
              <a:t> </a:t>
            </a:r>
            <a:r>
              <a:rPr lang="ru-RU" dirty="0" err="1"/>
              <a:t>предварително</a:t>
            </a:r>
            <a:r>
              <a:rPr lang="ru-RU" dirty="0"/>
              <a:t> </a:t>
            </a:r>
            <a:r>
              <a:rPr lang="ru-RU" dirty="0" err="1"/>
              <a:t>изрично</a:t>
            </a:r>
            <a:r>
              <a:rPr lang="ru-RU" dirty="0"/>
              <a:t> се е </a:t>
            </a:r>
            <a:r>
              <a:rPr lang="ru-RU" dirty="0" err="1"/>
              <a:t>съгласил</a:t>
            </a:r>
            <a:endParaRPr lang="bg-BG" dirty="0"/>
          </a:p>
          <a:p>
            <a:r>
              <a:rPr lang="bg-BG" dirty="0"/>
              <a:t>- ако търговецът не е съобщил на потребителя за правото му на отказ – 1 година след края на първоначалния срок за отказ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9999994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6706</TotalTime>
  <Words>1855</Words>
  <Application>Microsoft Office PowerPoint</Application>
  <PresentationFormat>Широк екран</PresentationFormat>
  <Paragraphs>171</Paragraphs>
  <Slides>26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Аспект</vt:lpstr>
      <vt:lpstr>  ДОГОВОРЪТ В БЪЛГАРСКОТО ГРАЖДАНСКО ПРАВО  </vt:lpstr>
      <vt:lpstr>ДОГОВОРЪТ В БЪЛГАРСКОТО ГРАЖДАНСКО ПРАВО  семинар, организиран от АПИС и ILAC  </vt:lpstr>
      <vt:lpstr>ДОГОВОРЪТ В БЪЛГАРСКОТО ГРАЖДАНСКО ПРАВО  семинар, организиран от АПИС и ILAC </vt:lpstr>
      <vt:lpstr>ДОГОВОРЪТ В БЪЛГАРСКОТО ГРАЖДАНСКО ПРАВО  семинар, организиран от АПИС и ILAC 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ГРАЖДАНСКОТО ПРАВО  семинар, организиран от АПИС и ILAC</vt:lpstr>
      <vt:lpstr>ДОГОВОРЪТ В БЪЛГАРСКОТО ГРАЖДАНСКО ПРАВО  семинар, организиран от АПИС и ILAC</vt:lpstr>
      <vt:lpstr>ДОГОВОРЪТ В ГРАЖДАНСКОТО ПРАВО  семинар, организиран от АПИС и ILAC</vt:lpstr>
      <vt:lpstr>ДОГОВОРЪТ В ГРАЖДАНСКОТО ПРАВО  семинар, организиран от АПИС и ILAC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ДОГОВОРЪТ В ГРАЖДАНСКОТО ПРАВО  семинар, организиран от АПИС и ILAC</dc:title>
  <dc:creator>Dell</dc:creator>
  <cp:lastModifiedBy>Dell</cp:lastModifiedBy>
  <cp:revision>35</cp:revision>
  <dcterms:created xsi:type="dcterms:W3CDTF">2017-04-30T16:04:03Z</dcterms:created>
  <dcterms:modified xsi:type="dcterms:W3CDTF">2017-05-09T09:18:12Z</dcterms:modified>
</cp:coreProperties>
</file>