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315" r:id="rId4"/>
    <p:sldId id="376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1389">
          <p15:clr>
            <a:srgbClr val="A4A3A4"/>
          </p15:clr>
        </p15:guide>
        <p15:guide id="3" orient="horz" pos="1661">
          <p15:clr>
            <a:srgbClr val="A4A3A4"/>
          </p15:clr>
        </p15:guide>
        <p15:guide id="4" orient="horz" pos="3158">
          <p15:clr>
            <a:srgbClr val="A4A3A4"/>
          </p15:clr>
        </p15:guide>
        <p15:guide id="5" orient="horz" pos="2568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pos="3152">
          <p15:clr>
            <a:srgbClr val="A4A3A4"/>
          </p15:clr>
        </p15:guide>
        <p15:guide id="8" pos="1247">
          <p15:clr>
            <a:srgbClr val="A4A3A4"/>
          </p15:clr>
        </p15:guide>
        <p15:guide id="9" pos="431">
          <p15:clr>
            <a:srgbClr val="A4A3A4"/>
          </p15:clr>
        </p15:guide>
        <p15:guide id="10" pos="3742">
          <p15:clr>
            <a:srgbClr val="A4A3A4"/>
          </p15:clr>
        </p15:guide>
        <p15:guide id="11" pos="2971">
          <p15:clr>
            <a:srgbClr val="A4A3A4"/>
          </p15:clr>
        </p15:guide>
        <p15:guide id="12" pos="10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2" autoAdjust="0"/>
    <p:restoredTop sz="92542" autoAdjust="0"/>
  </p:normalViewPr>
  <p:slideViewPr>
    <p:cSldViewPr>
      <p:cViewPr varScale="1">
        <p:scale>
          <a:sx n="113" d="100"/>
          <a:sy n="113" d="100"/>
        </p:scale>
        <p:origin x="1518" y="108"/>
      </p:cViewPr>
      <p:guideLst>
        <p:guide orient="horz" pos="799"/>
        <p:guide orient="horz" pos="1389"/>
        <p:guide orient="horz" pos="1661"/>
        <p:guide orient="horz" pos="3158"/>
        <p:guide orient="horz" pos="2568"/>
        <p:guide orient="horz" pos="4319"/>
        <p:guide pos="3152"/>
        <p:guide pos="1247"/>
        <p:guide pos="431"/>
        <p:guide pos="3742"/>
        <p:guide pos="2971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0AAE-CCE9-4EAD-903F-DC21F88EF492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CF69-DD5F-4BC0-8137-61A7D5E78CF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38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54C56-B5C5-404B-961F-0D7E57429196}" type="datetimeFigureOut">
              <a:rPr lang="en-GB" smtClean="0"/>
              <a:pPr/>
              <a:t>21/07/2016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B6F77-27D7-48B9-BD0D-D51AF55FD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7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6807" y="3460706"/>
            <a:ext cx="5239762" cy="584775"/>
          </a:xfrm>
          <a:gradFill flip="none" rotWithShape="1">
            <a:gsLst>
              <a:gs pos="0">
                <a:srgbClr val="004494"/>
              </a:gs>
              <a:gs pos="100000">
                <a:srgbClr val="19559D"/>
              </a:gs>
            </a:gsLst>
            <a:lin ang="10800000" scaled="0"/>
            <a:tileRect/>
          </a:gradFill>
        </p:spPr>
        <p:txBody>
          <a:bodyPr anchor="ctr" anchorCtr="0">
            <a:normAutofit/>
          </a:bodyPr>
          <a:lstStyle>
            <a:lvl1pPr marL="0" indent="0" algn="l">
              <a:buNone/>
              <a:tabLst>
                <a:tab pos="4842000" algn="r"/>
              </a:tabLst>
              <a:defRPr sz="3200" b="0" i="0">
                <a:solidFill>
                  <a:schemeClr val="bg1"/>
                </a:solidFill>
                <a:latin typeface="Lato Light"/>
                <a:cs typeface="Lat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	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smtClean="0"/>
              <a:t>Master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92" y="6356350"/>
            <a:ext cx="2339280" cy="365125"/>
          </a:xfrm>
        </p:spPr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2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6807" y="3460706"/>
            <a:ext cx="5239762" cy="584775"/>
          </a:xfrm>
          <a:gradFill flip="none" rotWithShape="1">
            <a:gsLst>
              <a:gs pos="0">
                <a:srgbClr val="004494"/>
              </a:gs>
              <a:gs pos="100000">
                <a:srgbClr val="19559D"/>
              </a:gs>
            </a:gsLst>
            <a:lin ang="10800000" scaled="0"/>
            <a:tileRect/>
          </a:gradFill>
        </p:spPr>
        <p:txBody>
          <a:bodyPr anchor="ctr" anchorCtr="0">
            <a:normAutofit/>
          </a:bodyPr>
          <a:lstStyle>
            <a:lvl1pPr marL="0" indent="0" algn="l">
              <a:buNone/>
              <a:tabLst>
                <a:tab pos="4842000" algn="r"/>
              </a:tabLst>
              <a:defRPr sz="3200" b="0" i="0">
                <a:solidFill>
                  <a:schemeClr val="bg1"/>
                </a:solidFill>
                <a:latin typeface="Lato Light"/>
                <a:cs typeface="Lat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	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smtClean="0"/>
              <a:t>Master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92" y="6356350"/>
            <a:ext cx="2339280" cy="365125"/>
          </a:xfrm>
        </p:spPr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2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35" y="274638"/>
            <a:ext cx="8507288" cy="1143000"/>
          </a:xfrm>
        </p:spPr>
        <p:txBody>
          <a:bodyPr>
            <a:noAutofit/>
          </a:bodyPr>
          <a:lstStyle>
            <a:lvl1pPr algn="r">
              <a:defRPr sz="3600" b="1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400" b="1" i="0" baseline="0">
                <a:solidFill>
                  <a:schemeClr val="tx2"/>
                </a:solidFill>
                <a:latin typeface="Lato Light"/>
                <a:cs typeface="Lato Ligh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 b="0" i="0" baseline="0">
                <a:solidFill>
                  <a:schemeClr val="tx2"/>
                </a:solidFill>
                <a:latin typeface="Lato Light"/>
                <a:cs typeface="Lato Light"/>
              </a:defRPr>
            </a:lvl2pPr>
            <a:lvl3pPr>
              <a:defRPr sz="1600" b="0" i="0" baseline="0">
                <a:solidFill>
                  <a:schemeClr val="tx2"/>
                </a:solidFill>
                <a:latin typeface="Lato Light"/>
                <a:cs typeface="Lato Light"/>
              </a:defRPr>
            </a:lvl3pPr>
            <a:lvl4pPr>
              <a:defRPr b="0" i="0" baseline="0">
                <a:solidFill>
                  <a:schemeClr val="tx2"/>
                </a:solidFill>
                <a:latin typeface="Lato Light"/>
                <a:cs typeface="Lato Light"/>
              </a:defRPr>
            </a:lvl4pPr>
            <a:lvl5pPr>
              <a:defRPr b="0" i="0" baseline="0">
                <a:solidFill>
                  <a:schemeClr val="tx2"/>
                </a:solidFill>
                <a:latin typeface="Lato Light"/>
                <a:cs typeface="Lato Light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92" y="6356350"/>
            <a:ext cx="2339280" cy="365125"/>
          </a:xfrm>
        </p:spPr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6" descr="C:\Temp\Rar$DR03.683\EU Cases Logobank\EU Cases 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9" y="6228259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mpilogo_notex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423" y="6153622"/>
            <a:ext cx="1080120" cy="5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17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0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sz="2400"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sz="2000"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sz="2400"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sz="2000"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6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35" y="274638"/>
            <a:ext cx="8507288" cy="1143000"/>
          </a:xfrm>
        </p:spPr>
        <p:txBody>
          <a:bodyPr>
            <a:noAutofit/>
          </a:bodyPr>
          <a:lstStyle>
            <a:lvl1pPr algn="r">
              <a:defRPr sz="3600" b="1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622" cy="4536505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400" b="1" i="0" baseline="0">
                <a:solidFill>
                  <a:schemeClr val="tx2"/>
                </a:solidFill>
                <a:latin typeface="Lato Light"/>
                <a:cs typeface="Lato Ligh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 b="0" i="0" baseline="0">
                <a:solidFill>
                  <a:schemeClr val="tx2"/>
                </a:solidFill>
                <a:latin typeface="Lato Light"/>
                <a:cs typeface="Lato Light"/>
              </a:defRPr>
            </a:lvl2pPr>
            <a:lvl3pPr>
              <a:defRPr sz="1600" b="0" i="0" baseline="0">
                <a:solidFill>
                  <a:schemeClr val="tx2"/>
                </a:solidFill>
                <a:latin typeface="Lato Light"/>
                <a:cs typeface="Lato Light"/>
              </a:defRPr>
            </a:lvl3pPr>
            <a:lvl4pPr>
              <a:defRPr b="0" i="0" baseline="0">
                <a:solidFill>
                  <a:schemeClr val="tx2"/>
                </a:solidFill>
                <a:latin typeface="Lato Light"/>
                <a:cs typeface="Lato Light"/>
              </a:defRPr>
            </a:lvl4pPr>
            <a:lvl5pPr>
              <a:defRPr b="0" i="0" baseline="0">
                <a:solidFill>
                  <a:schemeClr val="tx2"/>
                </a:solidFill>
                <a:latin typeface="Lato Light"/>
                <a:cs typeface="Lato Light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339280" cy="365125"/>
          </a:xfrm>
        </p:spPr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6" descr="C:\Temp\Rar$DR03.683\EU Cases Logobank\EU Cases 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9" y="6381328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pis_Logo_E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387542"/>
            <a:ext cx="419654" cy="3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17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44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7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99825"/>
            <a:ext cx="8473287" cy="1470025"/>
          </a:xfrm>
        </p:spPr>
        <p:txBody>
          <a:bodyPr>
            <a:noAutofit/>
          </a:bodyPr>
          <a:lstStyle>
            <a:lvl1pPr algn="r">
              <a:defRPr sz="4800" b="0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239" y="1251637"/>
            <a:ext cx="5239762" cy="648188"/>
          </a:xfrm>
          <a:gradFill flip="none" rotWithShape="1">
            <a:gsLst>
              <a:gs pos="0">
                <a:srgbClr val="004494"/>
              </a:gs>
              <a:gs pos="100000">
                <a:srgbClr val="19559D"/>
              </a:gs>
            </a:gsLst>
            <a:lin ang="10800000" scaled="0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Lato Light"/>
                <a:cs typeface="Lat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empilogo_notex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63" y="5707062"/>
            <a:ext cx="134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228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0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b="0" i="0">
                <a:solidFill>
                  <a:srgbClr val="626262"/>
                </a:solidFill>
                <a:latin typeface="Lato Light"/>
                <a:cs typeface="Lato Light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0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0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sz="2400"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sz="2000"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sz="2400"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sz="2000"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8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6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0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5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44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8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0" i="0">
                <a:solidFill>
                  <a:srgbClr val="004494"/>
                </a:solidFill>
                <a:latin typeface="Lato Bold"/>
                <a:cs typeface="Lato Bold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sz="2400"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sz="2000"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rgbClr val="626262"/>
                </a:solidFill>
                <a:latin typeface="Lato Light"/>
                <a:cs typeface="Lato Light"/>
              </a:defRPr>
            </a:lvl1pPr>
            <a:lvl2pPr>
              <a:defRPr sz="2400" b="0" i="0">
                <a:solidFill>
                  <a:srgbClr val="626262"/>
                </a:solidFill>
                <a:latin typeface="Lato Light"/>
                <a:cs typeface="Lato Light"/>
              </a:defRPr>
            </a:lvl2pPr>
            <a:lvl3pPr>
              <a:defRPr sz="2000" b="0" i="0">
                <a:solidFill>
                  <a:srgbClr val="626262"/>
                </a:solidFill>
                <a:latin typeface="Lato Light"/>
                <a:cs typeface="Lato Light"/>
              </a:defRPr>
            </a:lvl3pPr>
            <a:lvl4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4pPr>
            <a:lvl5pPr>
              <a:defRPr sz="1800" b="0" i="0">
                <a:solidFill>
                  <a:srgbClr val="626262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4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Lato Regular"/>
                <a:cs typeface="Lato Regular"/>
              </a:defRPr>
            </a:lvl1pPr>
          </a:lstStyle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4400" b="0" i="0" kern="1200">
          <a:solidFill>
            <a:srgbClr val="004494"/>
          </a:solidFill>
          <a:latin typeface="Lato Bold"/>
          <a:ea typeface="+mj-ea"/>
          <a:cs typeface="Lat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26262"/>
          </a:solidFill>
          <a:latin typeface="Lato Light"/>
          <a:ea typeface="+mn-ea"/>
          <a:cs typeface="La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26262"/>
          </a:solidFill>
          <a:latin typeface="Lato Light"/>
          <a:ea typeface="+mn-ea"/>
          <a:cs typeface="La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26262"/>
          </a:solidFill>
          <a:latin typeface="Lato Light"/>
          <a:ea typeface="+mn-ea"/>
          <a:cs typeface="La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26262"/>
          </a:solidFill>
          <a:latin typeface="Lato Light"/>
          <a:ea typeface="+mn-ea"/>
          <a:cs typeface="La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26262"/>
          </a:solidFill>
          <a:latin typeface="Lato Light"/>
          <a:ea typeface="+mn-ea"/>
          <a:cs typeface="La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Lato Regular"/>
                <a:cs typeface="Lato Regular"/>
              </a:defRPr>
            </a:lvl1pPr>
          </a:lstStyle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4400" b="0" i="0" kern="1200">
          <a:solidFill>
            <a:srgbClr val="004494"/>
          </a:solidFill>
          <a:latin typeface="Lato Bold"/>
          <a:ea typeface="+mj-ea"/>
          <a:cs typeface="Lat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26262"/>
          </a:solidFill>
          <a:latin typeface="Lato Light"/>
          <a:ea typeface="+mn-ea"/>
          <a:cs typeface="La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26262"/>
          </a:solidFill>
          <a:latin typeface="Lato Light"/>
          <a:ea typeface="+mn-ea"/>
          <a:cs typeface="La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26262"/>
          </a:solidFill>
          <a:latin typeface="Lato Light"/>
          <a:ea typeface="+mn-ea"/>
          <a:cs typeface="La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26262"/>
          </a:solidFill>
          <a:latin typeface="Lato Light"/>
          <a:ea typeface="+mn-ea"/>
          <a:cs typeface="La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26262"/>
          </a:solidFill>
          <a:latin typeface="Lato Light"/>
          <a:ea typeface="+mn-ea"/>
          <a:cs typeface="La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Lato Regular"/>
                <a:cs typeface="Lato Regular"/>
              </a:defRPr>
            </a:lvl1pPr>
          </a:lstStyle>
          <a:p>
            <a:r>
              <a:rPr lang="de-DE" smtClean="0"/>
              <a:t>2013-01-09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7575015D-7E5F-9C4F-9D99-292906A08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4400" b="0" i="0" kern="1200">
          <a:solidFill>
            <a:srgbClr val="004494"/>
          </a:solidFill>
          <a:latin typeface="Lato Bold"/>
          <a:ea typeface="+mj-ea"/>
          <a:cs typeface="Lat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26262"/>
          </a:solidFill>
          <a:latin typeface="Lato Light"/>
          <a:ea typeface="+mn-ea"/>
          <a:cs typeface="La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26262"/>
          </a:solidFill>
          <a:latin typeface="Lato Light"/>
          <a:ea typeface="+mn-ea"/>
          <a:cs typeface="La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26262"/>
          </a:solidFill>
          <a:latin typeface="Lato Light"/>
          <a:ea typeface="+mn-ea"/>
          <a:cs typeface="La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26262"/>
          </a:solidFill>
          <a:latin typeface="Lato Light"/>
          <a:ea typeface="+mn-ea"/>
          <a:cs typeface="La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26262"/>
          </a:solidFill>
          <a:latin typeface="Lato Light"/>
          <a:ea typeface="+mn-ea"/>
          <a:cs typeface="La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16016" y="3356992"/>
            <a:ext cx="4427983" cy="754486"/>
          </a:xfrm>
        </p:spPr>
        <p:txBody>
          <a:bodyPr>
            <a:noAutofit/>
          </a:bodyPr>
          <a:lstStyle/>
          <a:p>
            <a:r>
              <a:rPr lang="bg-BG" sz="2400" dirty="0" smtClean="0"/>
              <a:t>Представяне на добавките </a:t>
            </a:r>
            <a:r>
              <a:rPr lang="en-GB" sz="2400" dirty="0" smtClean="0"/>
              <a:t>EULinksChecker</a:t>
            </a:r>
            <a:endParaRPr lang="en-GB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26105" y="4111478"/>
            <a:ext cx="860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tx2"/>
                </a:solidFill>
                <a:latin typeface="Lato Bold"/>
              </a:rPr>
              <a:t>Христо Константинов</a:t>
            </a:r>
            <a:r>
              <a:rPr lang="en-GB" sz="2000" dirty="0" smtClean="0">
                <a:solidFill>
                  <a:schemeClr val="tx2"/>
                </a:solidFill>
                <a:latin typeface="Lato Bold"/>
              </a:rPr>
              <a:t>, </a:t>
            </a:r>
            <a:r>
              <a:rPr lang="bg-BG" sz="2000" dirty="0" smtClean="0">
                <a:solidFill>
                  <a:schemeClr val="tx2"/>
                </a:solidFill>
                <a:latin typeface="Lato Bold"/>
              </a:rPr>
              <a:t>АПИС</a:t>
            </a:r>
            <a:endParaRPr lang="en-GB" sz="2400" dirty="0">
              <a:solidFill>
                <a:schemeClr val="tx2"/>
              </a:solidFill>
              <a:latin typeface="Lato Bol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7624" y="6309320"/>
            <a:ext cx="4943584" cy="42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4494"/>
                </a:solidFill>
                <a:latin typeface="Lato Bold"/>
                <a:ea typeface="+mj-ea"/>
                <a:cs typeface="Lato Bold"/>
              </a:rPr>
              <a:t>FP7-ICT-2013-SME-DCA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Lato Bold"/>
              <a:ea typeface="+mj-ea"/>
              <a:cs typeface="Lato Bold"/>
            </a:endParaRPr>
          </a:p>
        </p:txBody>
      </p:sp>
      <p:pic>
        <p:nvPicPr>
          <p:cNvPr id="18" name="Grafik 17" descr="http://www.cs.tu-dortmund.de/nps/de/Aktuelles/Newsarchiv/EU-Projekte_Marwedel/FP7-gen-RG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69134"/>
            <a:ext cx="895350" cy="72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9" descr="C:\Temp\Rar$DR03.683\EU Cases Logobank\EU Cases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2204864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125760"/>
            <a:ext cx="8626815" cy="1143000"/>
          </a:xfrm>
        </p:spPr>
        <p:txBody>
          <a:bodyPr/>
          <a:lstStyle/>
          <a:p>
            <a:r>
              <a:rPr lang="bg-BG" sz="2800" dirty="0" smtClean="0"/>
              <a:t>Прихванати функции за работа с текст на приложението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" y="1124744"/>
            <a:ext cx="8496622" cy="5184576"/>
          </a:xfrm>
        </p:spPr>
        <p:txBody>
          <a:bodyPr/>
          <a:lstStyle/>
          <a:p>
            <a:r>
              <a:rPr lang="bg-BG" dirty="0" smtClean="0"/>
              <a:t>Показване на подсказка при посочване с мишката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GB" sz="1600" dirty="0"/>
              <a:t>EULinksChecker </a:t>
            </a:r>
            <a:r>
              <a:rPr lang="bg-BG" sz="1600" dirty="0" smtClean="0"/>
              <a:t>прихваща функцията </a:t>
            </a:r>
            <a:r>
              <a:rPr lang="en-GB" sz="1600" dirty="0" smtClean="0"/>
              <a:t>“</a:t>
            </a:r>
            <a:r>
              <a:rPr lang="bg-BG" sz="1600" dirty="0" smtClean="0"/>
              <a:t>покажи подсказка при посочване с мишката</a:t>
            </a:r>
            <a:r>
              <a:rPr lang="en-GB" sz="1600" dirty="0" smtClean="0"/>
              <a:t>” </a:t>
            </a:r>
            <a:r>
              <a:rPr lang="bg-BG" sz="1600" dirty="0" smtClean="0"/>
              <a:t>на хост приложението, когато потребителят премине с курсора на мишката над правен цитат, разпознат с функцията „Проверка за линкове“</a:t>
            </a:r>
            <a:endParaRPr lang="en-GB" sz="1600" dirty="0" smtClean="0"/>
          </a:p>
          <a:p>
            <a:pPr lvl="1"/>
            <a:r>
              <a:rPr lang="bg-BG" sz="1600" dirty="0" smtClean="0"/>
              <a:t>Добавката показва подсказка, съдържаща</a:t>
            </a:r>
            <a:r>
              <a:rPr lang="en-GB" sz="1600" dirty="0" smtClean="0"/>
              <a:t>:</a:t>
            </a:r>
            <a:endParaRPr lang="en-GB" sz="1600" dirty="0" smtClean="0"/>
          </a:p>
          <a:p>
            <a:pPr lvl="2"/>
            <a:r>
              <a:rPr lang="bg-BG" sz="1400" dirty="0" smtClean="0"/>
              <a:t>Текста на цитираната правна норма, или</a:t>
            </a:r>
            <a:endParaRPr lang="en-GB" sz="1400" dirty="0" smtClean="0"/>
          </a:p>
          <a:p>
            <a:pPr lvl="2"/>
            <a:r>
              <a:rPr lang="bg-BG" sz="1400" dirty="0" smtClean="0"/>
              <a:t>Библиографски данни за цитирания правен акт</a:t>
            </a:r>
            <a:r>
              <a:rPr lang="en-GB" sz="1400" dirty="0" smtClean="0"/>
              <a:t>, </a:t>
            </a:r>
            <a:r>
              <a:rPr lang="bg-BG" sz="1400" dirty="0" smtClean="0"/>
              <a:t>или</a:t>
            </a:r>
            <a:endParaRPr lang="en-GB" sz="1400" dirty="0" smtClean="0"/>
          </a:p>
          <a:p>
            <a:pPr lvl="2"/>
            <a:r>
              <a:rPr lang="bg-BG" sz="1400" dirty="0" smtClean="0"/>
              <a:t>Линк към </a:t>
            </a:r>
            <a:r>
              <a:rPr lang="en-GB" sz="1400" dirty="0" smtClean="0"/>
              <a:t>URL </a:t>
            </a:r>
            <a:r>
              <a:rPr lang="bg-BG" sz="1400" dirty="0" smtClean="0"/>
              <a:t>адреса на цитирания правен акт в портала</a:t>
            </a:r>
            <a:r>
              <a:rPr lang="en-GB" sz="1400" dirty="0" smtClean="0"/>
              <a:t> </a:t>
            </a:r>
            <a:r>
              <a:rPr lang="en-GB" sz="1400" dirty="0"/>
              <a:t>EUR-Lex </a:t>
            </a:r>
            <a:r>
              <a:rPr lang="en-GB" sz="1400" dirty="0" smtClean="0"/>
              <a:t>(</a:t>
            </a:r>
            <a:r>
              <a:rPr lang="bg-BG" sz="1400" dirty="0" smtClean="0"/>
              <a:t>в случай че документът не се съдържа в Платформата за линкове </a:t>
            </a:r>
            <a:r>
              <a:rPr lang="en-GB" sz="1400" dirty="0" smtClean="0"/>
              <a:t>EUCases)</a:t>
            </a:r>
            <a:endParaRPr lang="en-GB" sz="1400" dirty="0" smtClean="0"/>
          </a:p>
          <a:p>
            <a:r>
              <a:rPr lang="bg-BG" dirty="0" smtClean="0"/>
              <a:t>Кликване върху линк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GB" sz="1600" dirty="0"/>
              <a:t>EULinksChecker </a:t>
            </a:r>
            <a:r>
              <a:rPr lang="bg-BG" sz="1600" dirty="0" smtClean="0"/>
              <a:t>прихваща функцията </a:t>
            </a:r>
            <a:r>
              <a:rPr lang="en-GB" sz="1600" dirty="0" smtClean="0"/>
              <a:t>“</a:t>
            </a:r>
            <a:r>
              <a:rPr lang="bg-BG" sz="1600" dirty="0" smtClean="0"/>
              <a:t>кликване върху линк</a:t>
            </a:r>
            <a:r>
              <a:rPr lang="en-GB" sz="1600" dirty="0" smtClean="0"/>
              <a:t>” </a:t>
            </a:r>
            <a:r>
              <a:rPr lang="bg-BG" sz="1600" dirty="0" smtClean="0"/>
              <a:t>на хост</a:t>
            </a:r>
            <a:r>
              <a:rPr lang="en-GB" sz="1600" dirty="0" smtClean="0"/>
              <a:t> </a:t>
            </a:r>
            <a:r>
              <a:rPr lang="bg-BG" sz="1600" dirty="0" smtClean="0"/>
              <a:t>приложението, когато потребителят кликне върху правен цитат или термин, разпознат с функцията „Проверка за линкове“</a:t>
            </a:r>
            <a:r>
              <a:rPr lang="en-GB" sz="1600" dirty="0" smtClean="0"/>
              <a:t> </a:t>
            </a:r>
            <a:endParaRPr lang="en-GB" sz="1600" dirty="0" smtClean="0"/>
          </a:p>
          <a:p>
            <a:pPr lvl="1"/>
            <a:r>
              <a:rPr lang="bg-BG" sz="1600" dirty="0" smtClean="0"/>
              <a:t>Ако кликването е върху правен цитат, се отваря страница в браузъра по подразбиране на потребителя, съдържаща текста на цитирания акт в </a:t>
            </a:r>
            <a:r>
              <a:rPr lang="en-GB" sz="1600" dirty="0" smtClean="0"/>
              <a:t>EUR-Lex </a:t>
            </a:r>
            <a:endParaRPr lang="en-GB" sz="1600" dirty="0" smtClean="0"/>
          </a:p>
          <a:p>
            <a:pPr lvl="1"/>
            <a:r>
              <a:rPr lang="bg-BG" sz="1600" dirty="0" smtClean="0"/>
              <a:t>Ако кликването е върху термин от </a:t>
            </a:r>
            <a:r>
              <a:rPr lang="en-GB" sz="1600" dirty="0" smtClean="0"/>
              <a:t>EuroVoc</a:t>
            </a:r>
            <a:r>
              <a:rPr lang="bg-BG" sz="1600" dirty="0" smtClean="0"/>
              <a:t>, отворената уеб страница съдържа списък с всички документи, индексирани с този термин</a:t>
            </a:r>
            <a:endParaRPr lang="en-US" sz="1600" dirty="0"/>
          </a:p>
          <a:p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80453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274638"/>
            <a:ext cx="8626815" cy="1143000"/>
          </a:xfrm>
        </p:spPr>
        <p:txBody>
          <a:bodyPr/>
          <a:lstStyle/>
          <a:p>
            <a:r>
              <a:rPr lang="bg-BG" sz="2800" dirty="0" smtClean="0"/>
              <a:t>Примери за прихванатите функции за работа с текст на приложението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6192688" cy="37450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87" y="4350828"/>
            <a:ext cx="5848350" cy="9461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6710"/>
            <a:ext cx="5842000" cy="939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3487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626815" cy="1143000"/>
          </a:xfrm>
        </p:spPr>
        <p:txBody>
          <a:bodyPr/>
          <a:lstStyle/>
          <a:p>
            <a:r>
              <a:rPr lang="bg-BG" dirty="0" smtClean="0"/>
              <a:t>Функции на контекстното меню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10546267" cy="54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6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44624"/>
            <a:ext cx="8626815" cy="1143000"/>
          </a:xfrm>
        </p:spPr>
        <p:txBody>
          <a:bodyPr/>
          <a:lstStyle/>
          <a:p>
            <a:r>
              <a:rPr lang="bg-BG" dirty="0" smtClean="0"/>
              <a:t>Пример за функциите на контекстното меню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6" y="1196752"/>
            <a:ext cx="8456056" cy="50405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843808" y="3429000"/>
            <a:ext cx="1296144" cy="2016224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271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-27384"/>
            <a:ext cx="8626815" cy="1143000"/>
          </a:xfrm>
        </p:spPr>
        <p:txBody>
          <a:bodyPr/>
          <a:lstStyle/>
          <a:p>
            <a:r>
              <a:rPr lang="bg-BG" dirty="0" smtClean="0"/>
              <a:t>Пример за списък с цитиращи документи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51845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59832" y="306896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Линк към текста на документа в Платформата за линкове </a:t>
            </a:r>
            <a:r>
              <a:rPr lang="en-US" b="1" dirty="0" smtClean="0">
                <a:solidFill>
                  <a:srgbClr val="FF0000"/>
                </a:solidFill>
              </a:rPr>
              <a:t>EUCases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bg-BG" b="1" dirty="0" smtClean="0">
                <a:solidFill>
                  <a:srgbClr val="FF0000"/>
                </a:solidFill>
              </a:rPr>
              <a:t>Линк към текста на документа на сайта на източника</a:t>
            </a:r>
            <a:endParaRPr lang="bg-BG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7784" y="3789040"/>
            <a:ext cx="576064" cy="5040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0112" y="5268379"/>
            <a:ext cx="1152128" cy="39909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41504" y="4336343"/>
            <a:ext cx="1143744" cy="31181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339752" y="3594404"/>
            <a:ext cx="621329" cy="19463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3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125760"/>
            <a:ext cx="8626815" cy="1143000"/>
          </a:xfrm>
        </p:spPr>
        <p:txBody>
          <a:bodyPr/>
          <a:lstStyle/>
          <a:p>
            <a:r>
              <a:rPr lang="bg-BG" sz="3200" dirty="0" smtClean="0"/>
              <a:t>Пример за текст на цитиран документ, предоставян от уеб услугата </a:t>
            </a:r>
            <a:r>
              <a:rPr lang="en-US" sz="3200" dirty="0" smtClean="0"/>
              <a:t>EUCases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19151" y="1484784"/>
            <a:ext cx="8600072" cy="47525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6247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125760"/>
            <a:ext cx="8626815" cy="1143000"/>
          </a:xfrm>
        </p:spPr>
        <p:txBody>
          <a:bodyPr/>
          <a:lstStyle/>
          <a:p>
            <a:r>
              <a:rPr lang="bg-BG" dirty="0" smtClean="0"/>
              <a:t>Пример за текст на цитиран документ на сайта на източника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39" y="1556792"/>
            <a:ext cx="8599463" cy="46805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4888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67703" cy="1143000"/>
          </a:xfrm>
        </p:spPr>
        <p:txBody>
          <a:bodyPr/>
          <a:lstStyle/>
          <a:p>
            <a:r>
              <a:rPr lang="bg-BG" sz="3200" dirty="0" smtClean="0"/>
              <a:t>Функцията „Генериране на правен цитат“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622" cy="4891141"/>
          </a:xfrm>
        </p:spPr>
        <p:txBody>
          <a:bodyPr/>
          <a:lstStyle/>
          <a:p>
            <a:pPr lvl="0"/>
            <a:r>
              <a:rPr lang="bg-BG" dirty="0" smtClean="0"/>
              <a:t>Описание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bg-BG" dirty="0" smtClean="0"/>
              <a:t>Функциите </a:t>
            </a:r>
            <a:r>
              <a:rPr lang="en-US" dirty="0" smtClean="0"/>
              <a:t>“</a:t>
            </a:r>
            <a:r>
              <a:rPr lang="bg-BG" dirty="0" smtClean="0"/>
              <a:t>Кратък цитат</a:t>
            </a:r>
            <a:r>
              <a:rPr lang="en-US" dirty="0" smtClean="0"/>
              <a:t>” </a:t>
            </a:r>
            <a:r>
              <a:rPr lang="bg-BG" dirty="0" smtClean="0"/>
              <a:t>и </a:t>
            </a:r>
            <a:r>
              <a:rPr lang="en-US" dirty="0" smtClean="0"/>
              <a:t>“</a:t>
            </a:r>
            <a:r>
              <a:rPr lang="bg-BG" dirty="0" smtClean="0"/>
              <a:t>Пълен цитат</a:t>
            </a:r>
            <a:r>
              <a:rPr lang="en-US" dirty="0" smtClean="0"/>
              <a:t>” </a:t>
            </a:r>
            <a:r>
              <a:rPr lang="bg-BG" dirty="0" smtClean="0"/>
              <a:t>подпомагат потребителя да цитира точно правните актове на ЕС и решенията на Съда на ЕС в документите, които съставя</a:t>
            </a:r>
            <a:endParaRPr lang="en-US" dirty="0" smtClean="0"/>
          </a:p>
          <a:p>
            <a:pPr lvl="1"/>
            <a:r>
              <a:rPr lang="bg-BG" dirty="0" smtClean="0"/>
              <a:t>Те връщат в кратък или подробен формат текст, посочващ данните за официалната публикация на съответния документ от Правото на ЕС </a:t>
            </a:r>
            <a:r>
              <a:rPr lang="en-US" dirty="0" smtClean="0"/>
              <a:t>(</a:t>
            </a:r>
            <a:r>
              <a:rPr lang="bg-BG" dirty="0" smtClean="0"/>
              <a:t>нормативен акт или решение на Съда на ЕС</a:t>
            </a:r>
            <a:r>
              <a:rPr lang="en-US" dirty="0" smtClean="0"/>
              <a:t>)</a:t>
            </a:r>
            <a:r>
              <a:rPr lang="bg-BG" dirty="0" smtClean="0"/>
              <a:t>, така че потребителят да може да копира препратката и да я използва в свой документ</a:t>
            </a:r>
            <a:endParaRPr lang="en-US" dirty="0" smtClean="0"/>
          </a:p>
          <a:p>
            <a:pPr lvl="0"/>
            <a:r>
              <a:rPr lang="bg-BG" dirty="0" smtClean="0"/>
              <a:t>Кратък цитат</a:t>
            </a:r>
            <a:endParaRPr lang="bg-BG" dirty="0"/>
          </a:p>
          <a:p>
            <a:pPr lvl="1"/>
            <a:r>
              <a:rPr lang="bg-BG" dirty="0" smtClean="0"/>
              <a:t>Функцията „Кратък цитат“ връща текстова препратка единствено към официалния източник на публикацията</a:t>
            </a:r>
            <a:endParaRPr lang="bg-BG" dirty="0"/>
          </a:p>
          <a:p>
            <a:pPr lvl="0"/>
            <a:r>
              <a:rPr lang="bg-BG" dirty="0" smtClean="0"/>
              <a:t>Пълен цитат</a:t>
            </a:r>
            <a:endParaRPr lang="bg-BG" dirty="0"/>
          </a:p>
          <a:p>
            <a:pPr lvl="1"/>
            <a:r>
              <a:rPr lang="bg-BG" dirty="0"/>
              <a:t>Функцията </a:t>
            </a:r>
            <a:r>
              <a:rPr lang="bg-BG" dirty="0" smtClean="0"/>
              <a:t>„Пълен цитат</a:t>
            </a:r>
            <a:r>
              <a:rPr lang="bg-BG" dirty="0"/>
              <a:t>“ връща </a:t>
            </a:r>
            <a:r>
              <a:rPr lang="bg-BG" dirty="0" smtClean="0"/>
              <a:t>пълното заглавие</a:t>
            </a:r>
            <a:r>
              <a:rPr lang="en-GB" dirty="0" smtClean="0"/>
              <a:t> </a:t>
            </a:r>
            <a:r>
              <a:rPr lang="bg-BG" dirty="0" smtClean="0"/>
              <a:t>на правния акт </a:t>
            </a:r>
            <a:r>
              <a:rPr lang="bg-BG" dirty="0"/>
              <a:t>и текстова препратка </a:t>
            </a:r>
            <a:r>
              <a:rPr lang="bg-BG" dirty="0" smtClean="0"/>
              <a:t>към </a:t>
            </a:r>
            <a:r>
              <a:rPr lang="bg-BG" dirty="0"/>
              <a:t>официалния източник на публикацията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521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39711" cy="1143000"/>
          </a:xfrm>
        </p:spPr>
        <p:txBody>
          <a:bodyPr/>
          <a:lstStyle/>
          <a:p>
            <a:r>
              <a:rPr lang="bg-BG" dirty="0" smtClean="0"/>
              <a:t>Пример за функцията „Кратък цитат“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56056" cy="52565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1302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44624"/>
            <a:ext cx="8626815" cy="1143000"/>
          </a:xfrm>
        </p:spPr>
        <p:txBody>
          <a:bodyPr/>
          <a:lstStyle/>
          <a:p>
            <a:r>
              <a:rPr lang="bg-BG" dirty="0" smtClean="0"/>
              <a:t>Пример за функцията „Пълен цитат“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3" y="1052736"/>
            <a:ext cx="8625395" cy="52565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689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712646" cy="1143000"/>
          </a:xfrm>
        </p:spPr>
        <p:txBody>
          <a:bodyPr/>
          <a:lstStyle/>
          <a:p>
            <a:r>
              <a:rPr lang="bg-BG" sz="3400" dirty="0" smtClean="0"/>
              <a:t>Кратко представяне на </a:t>
            </a:r>
            <a:r>
              <a:rPr lang="en-US" sz="3400" dirty="0" smtClean="0"/>
              <a:t>EULinksChecker</a:t>
            </a:r>
            <a:endParaRPr lang="bg-BG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752"/>
            <a:ext cx="8820150" cy="5107484"/>
          </a:xfrm>
        </p:spPr>
        <p:txBody>
          <a:bodyPr/>
          <a:lstStyle/>
          <a:p>
            <a:r>
              <a:rPr lang="bg-BG" sz="2200" dirty="0" smtClean="0"/>
              <a:t>Имплементация</a:t>
            </a:r>
            <a:r>
              <a:rPr lang="en-US" sz="2200" dirty="0" smtClean="0"/>
              <a:t> </a:t>
            </a:r>
            <a:r>
              <a:rPr lang="en-US" sz="2200" dirty="0" smtClean="0"/>
              <a:t>– </a:t>
            </a:r>
            <a:r>
              <a:rPr lang="bg-BG" sz="2200" dirty="0" smtClean="0">
                <a:solidFill>
                  <a:srgbClr val="0070C0"/>
                </a:solidFill>
              </a:rPr>
              <a:t>няколко приложения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bg-BG" sz="2200" dirty="0" smtClean="0">
                <a:solidFill>
                  <a:srgbClr val="0070C0"/>
                </a:solidFill>
              </a:rPr>
              <a:t>но една услуга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lvl="1"/>
            <a:r>
              <a:rPr lang="bg-BG" sz="2000" b="1" dirty="0" smtClean="0">
                <a:solidFill>
                  <a:srgbClr val="0070C0"/>
                </a:solidFill>
              </a:rPr>
              <a:t>Инсталация на добавки, </a:t>
            </a:r>
            <a:r>
              <a:rPr lang="bg-BG" sz="2000" dirty="0" smtClean="0"/>
              <a:t>които се интегрират в най-популярните</a:t>
            </a:r>
            <a:r>
              <a:rPr lang="en-US" sz="2000" dirty="0" smtClean="0"/>
              <a:t> </a:t>
            </a:r>
            <a:r>
              <a:rPr lang="bg-BG" sz="2000" dirty="0" smtClean="0"/>
              <a:t>браузъри и текстови редактори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 smtClean="0">
                <a:solidFill>
                  <a:srgbClr val="C00000"/>
                </a:solidFill>
              </a:rPr>
              <a:t>Internet Explorer</a:t>
            </a:r>
            <a:r>
              <a:rPr lang="en-US" sz="1800" b="1" dirty="0">
                <a:solidFill>
                  <a:srgbClr val="C00000"/>
                </a:solidFill>
              </a:rPr>
              <a:t>, Mozilla Firefox </a:t>
            </a:r>
            <a:r>
              <a:rPr lang="bg-BG" sz="1800" b="1" dirty="0" smtClean="0">
                <a:solidFill>
                  <a:srgbClr val="C00000"/>
                </a:solidFill>
              </a:rPr>
              <a:t>и </a:t>
            </a:r>
            <a:r>
              <a:rPr lang="en-US" sz="1800" b="1" dirty="0" smtClean="0">
                <a:solidFill>
                  <a:srgbClr val="C00000"/>
                </a:solidFill>
              </a:rPr>
              <a:t>Google </a:t>
            </a:r>
            <a:r>
              <a:rPr lang="en-US" sz="1800" b="1" dirty="0">
                <a:solidFill>
                  <a:srgbClr val="C00000"/>
                </a:solidFill>
              </a:rPr>
              <a:t>Chrome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MS Word </a:t>
            </a:r>
            <a:r>
              <a:rPr lang="bg-BG" sz="1800" b="1" dirty="0" smtClean="0">
                <a:solidFill>
                  <a:srgbClr val="C00000"/>
                </a:solidFill>
              </a:rPr>
              <a:t>и </a:t>
            </a:r>
            <a:r>
              <a:rPr lang="en-US" sz="1800" b="1" dirty="0" smtClean="0">
                <a:solidFill>
                  <a:srgbClr val="C00000"/>
                </a:solidFill>
              </a:rPr>
              <a:t>OpenOffice </a:t>
            </a:r>
            <a:r>
              <a:rPr lang="en-US" sz="1800" b="1" dirty="0" smtClean="0">
                <a:solidFill>
                  <a:srgbClr val="C00000"/>
                </a:solidFill>
              </a:rPr>
              <a:t>Writer,</a:t>
            </a:r>
          </a:p>
          <a:p>
            <a:pPr marL="757238" lvl="2" indent="0">
              <a:buNone/>
            </a:pPr>
            <a:r>
              <a:rPr lang="bg-BG" sz="2000" b="1" i="1" dirty="0" smtClean="0"/>
              <a:t>плюс</a:t>
            </a:r>
            <a:endParaRPr lang="en-US" sz="2000" b="1" i="1" dirty="0"/>
          </a:p>
          <a:p>
            <a:pPr marL="742950" lvl="2" indent="-342900"/>
            <a:r>
              <a:rPr lang="bg-BG" sz="2000" b="1" dirty="0" smtClean="0">
                <a:solidFill>
                  <a:srgbClr val="0070C0"/>
                </a:solidFill>
              </a:rPr>
              <a:t>Уеб базирана </a:t>
            </a:r>
            <a:r>
              <a:rPr lang="bg-BG" sz="2000" b="1" dirty="0" smtClean="0">
                <a:solidFill>
                  <a:srgbClr val="0070C0"/>
                </a:solidFill>
              </a:rPr>
              <a:t>услуга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bg-BG" sz="2000" b="1" dirty="0" smtClean="0"/>
              <a:t>за </a:t>
            </a:r>
            <a:r>
              <a:rPr lang="en-US" sz="2000" b="1" dirty="0" smtClean="0"/>
              <a:t>PDF </a:t>
            </a:r>
            <a:r>
              <a:rPr lang="bg-BG" sz="2000" b="1" dirty="0" smtClean="0"/>
              <a:t>документи</a:t>
            </a:r>
            <a:endParaRPr lang="en-US" sz="1800" b="1" dirty="0"/>
          </a:p>
          <a:p>
            <a:r>
              <a:rPr lang="bg-BG" sz="2200" dirty="0" smtClean="0"/>
              <a:t>Предназначение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lvl="1"/>
            <a:r>
              <a:rPr lang="bg-BG" dirty="0" smtClean="0"/>
              <a:t>Да подпомогнат юристите в процеса на редактиране, прелистване в браузър и преглеждане на документи чрез идентифициране и</a:t>
            </a:r>
            <a:r>
              <a:rPr lang="en-US" dirty="0" smtClean="0"/>
              <a:t> </a:t>
            </a:r>
            <a:r>
              <a:rPr lang="bg-BG" dirty="0" smtClean="0"/>
              <a:t>поставяне на </a:t>
            </a:r>
            <a:r>
              <a:rPr lang="bg-BG" b="1" dirty="0">
                <a:solidFill>
                  <a:srgbClr val="0070C0"/>
                </a:solidFill>
              </a:rPr>
              <a:t>линкове към актове от Правото на ЕС и термини от тезауруса </a:t>
            </a:r>
            <a:r>
              <a:rPr lang="en-US" b="1" dirty="0" smtClean="0">
                <a:solidFill>
                  <a:srgbClr val="0070C0"/>
                </a:solidFill>
              </a:rPr>
              <a:t>EuroVoc</a:t>
            </a:r>
            <a:r>
              <a:rPr lang="en-US" dirty="0" smtClean="0"/>
              <a:t>, </a:t>
            </a:r>
            <a:r>
              <a:rPr lang="bg-BG" dirty="0" smtClean="0"/>
              <a:t>и</a:t>
            </a:r>
            <a:endParaRPr lang="en-US" i="1" dirty="0" smtClean="0"/>
          </a:p>
          <a:p>
            <a:pPr lvl="1"/>
            <a:r>
              <a:rPr lang="bg-BG" dirty="0" smtClean="0"/>
              <a:t>Да предложат </a:t>
            </a:r>
            <a:r>
              <a:rPr lang="bg-BG" b="1" dirty="0">
                <a:solidFill>
                  <a:srgbClr val="0070C0"/>
                </a:solidFill>
              </a:rPr>
              <a:t>достъп до Европейското и националното законодателство и съдебна практика </a:t>
            </a:r>
            <a:r>
              <a:rPr lang="bg-BG" dirty="0" smtClean="0"/>
              <a:t>на базата на разпознатите правни цитати и термини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4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8" y="44624"/>
            <a:ext cx="8626815" cy="1143000"/>
          </a:xfrm>
        </p:spPr>
        <p:txBody>
          <a:bodyPr/>
          <a:lstStyle/>
          <a:p>
            <a:r>
              <a:rPr lang="bg-BG" dirty="0" smtClean="0"/>
              <a:t>Уеб услуга за </a:t>
            </a:r>
            <a:r>
              <a:rPr lang="en-US" dirty="0" smtClean="0"/>
              <a:t>PDF </a:t>
            </a:r>
            <a:r>
              <a:rPr lang="bg-BG" dirty="0" smtClean="0"/>
              <a:t>документи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8" y="1333661"/>
            <a:ext cx="8626815" cy="489654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9687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Основни функции на </a:t>
            </a:r>
            <a:r>
              <a:rPr lang="en-US" sz="3200" dirty="0" smtClean="0"/>
              <a:t>EULinksChecker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4784"/>
            <a:ext cx="8496622" cy="4824854"/>
          </a:xfrm>
        </p:spPr>
        <p:txBody>
          <a:bodyPr/>
          <a:lstStyle/>
          <a:p>
            <a:pPr lvl="0"/>
            <a:r>
              <a:rPr lang="bg-BG" sz="2000" dirty="0" smtClean="0"/>
              <a:t>Функции на лентата с командни бутони и на менюто</a:t>
            </a:r>
            <a:endParaRPr lang="bg-BG" sz="2000" dirty="0"/>
          </a:p>
          <a:p>
            <a:pPr lvl="1"/>
            <a:r>
              <a:rPr lang="bg-BG" sz="1600" dirty="0" smtClean="0"/>
              <a:t>Проверка за линкове</a:t>
            </a:r>
            <a:endParaRPr lang="bg-BG" sz="1600" dirty="0"/>
          </a:p>
          <a:p>
            <a:pPr lvl="1"/>
            <a:r>
              <a:rPr lang="bg-BG" sz="1600" dirty="0" smtClean="0"/>
              <a:t>Изтриване на линкове</a:t>
            </a:r>
            <a:endParaRPr lang="bg-BG" sz="1600" dirty="0"/>
          </a:p>
          <a:p>
            <a:pPr lvl="1"/>
            <a:r>
              <a:rPr lang="bg-BG" sz="1600" dirty="0" smtClean="0"/>
              <a:t>Вмъкване на линк</a:t>
            </a:r>
            <a:endParaRPr lang="bg-BG" sz="1600" dirty="0"/>
          </a:p>
          <a:p>
            <a:pPr lvl="1"/>
            <a:r>
              <a:rPr lang="bg-BG" sz="1600" dirty="0" smtClean="0"/>
              <a:t>Изтриване на линкове в маркиран текст</a:t>
            </a:r>
            <a:endParaRPr lang="bg-BG" sz="1600" dirty="0"/>
          </a:p>
          <a:p>
            <a:pPr lvl="1"/>
            <a:r>
              <a:rPr lang="bg-BG" sz="1600" dirty="0" smtClean="0"/>
              <a:t>Съхраняве на текста в </a:t>
            </a:r>
            <a:r>
              <a:rPr lang="en-US" sz="1600" dirty="0" smtClean="0"/>
              <a:t>XML-</a:t>
            </a:r>
            <a:r>
              <a:rPr lang="bg-BG" sz="1600" dirty="0" smtClean="0"/>
              <a:t>файл</a:t>
            </a:r>
            <a:endParaRPr lang="bg-BG" sz="1600" dirty="0"/>
          </a:p>
          <a:p>
            <a:pPr lvl="1"/>
            <a:r>
              <a:rPr lang="bg-BG" sz="1600" dirty="0" smtClean="0"/>
              <a:t>Настройки</a:t>
            </a:r>
            <a:endParaRPr lang="bg-BG" sz="1600" dirty="0"/>
          </a:p>
          <a:p>
            <a:pPr lvl="0"/>
            <a:r>
              <a:rPr lang="bg-BG" sz="2000" dirty="0" smtClean="0"/>
              <a:t>Прихванати функции за работа с текст на приложението</a:t>
            </a:r>
            <a:endParaRPr lang="bg-BG" sz="2000" dirty="0"/>
          </a:p>
          <a:p>
            <a:pPr lvl="1"/>
            <a:r>
              <a:rPr lang="bg-BG" sz="1600" dirty="0" smtClean="0"/>
              <a:t>Показване на подсказка при посочване на линк с мишката</a:t>
            </a:r>
            <a:endParaRPr lang="bg-BG" sz="1600" dirty="0"/>
          </a:p>
          <a:p>
            <a:pPr lvl="1"/>
            <a:r>
              <a:rPr lang="bg-BG" sz="1600" dirty="0" smtClean="0"/>
              <a:t>Кликване върху линк</a:t>
            </a:r>
            <a:endParaRPr lang="bg-BG" sz="1600" dirty="0"/>
          </a:p>
          <a:p>
            <a:pPr lvl="0"/>
            <a:r>
              <a:rPr lang="bg-BG" sz="2000" dirty="0" smtClean="0"/>
              <a:t>Функции на контекстното меню</a:t>
            </a:r>
            <a:endParaRPr lang="bg-BG" sz="2000" dirty="0"/>
          </a:p>
          <a:p>
            <a:pPr lvl="1"/>
            <a:r>
              <a:rPr lang="bg-BG" sz="1600" dirty="0" smtClean="0"/>
              <a:t>Показване на списък с цитиращи / индексирани документи</a:t>
            </a:r>
            <a:endParaRPr lang="bg-BG" sz="1600" dirty="0"/>
          </a:p>
          <a:p>
            <a:pPr lvl="1"/>
            <a:r>
              <a:rPr lang="bg-BG" sz="1600" dirty="0" smtClean="0"/>
              <a:t>Генериране на правен цитат с библиографски данни</a:t>
            </a:r>
            <a:endParaRPr lang="bg-BG" sz="16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529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39711" cy="1143000"/>
          </a:xfrm>
        </p:spPr>
        <p:txBody>
          <a:bodyPr/>
          <a:lstStyle/>
          <a:p>
            <a:r>
              <a:rPr lang="bg-BG" dirty="0" smtClean="0"/>
              <a:t>Функцията „Проверка за линкове“ </a:t>
            </a:r>
            <a:r>
              <a:rPr lang="en-US" dirty="0" smtClean="0"/>
              <a:t>(1)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9"/>
            <a:ext cx="8496622" cy="504056"/>
          </a:xfrm>
        </p:spPr>
        <p:txBody>
          <a:bodyPr/>
          <a:lstStyle/>
          <a:p>
            <a:r>
              <a:rPr lang="bg-BG" dirty="0" smtClean="0"/>
              <a:t>В </a:t>
            </a:r>
            <a:r>
              <a:rPr lang="en-US" dirty="0" smtClean="0"/>
              <a:t>MS </a:t>
            </a:r>
            <a:r>
              <a:rPr lang="en-US" dirty="0" smtClean="0"/>
              <a:t>Word:</a:t>
            </a:r>
            <a:endParaRPr lang="bg-BG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08215" cy="19439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Left Arrow 6"/>
          <p:cNvSpPr/>
          <p:nvPr/>
        </p:nvSpPr>
        <p:spPr>
          <a:xfrm rot="2207052">
            <a:off x="803328" y="3232698"/>
            <a:ext cx="613787" cy="363577"/>
          </a:xfrm>
          <a:prstGeom prst="lef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9324" y="3861048"/>
            <a:ext cx="8496622" cy="50405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sz="2400" b="1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–"/>
              <a:defRPr sz="18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В </a:t>
            </a:r>
            <a:r>
              <a:rPr lang="en-US" dirty="0" smtClean="0"/>
              <a:t>Open </a:t>
            </a:r>
            <a:r>
              <a:rPr lang="en-US" dirty="0" smtClean="0"/>
              <a:t>Office Writer:</a:t>
            </a:r>
            <a:endParaRPr lang="bg-BG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437335"/>
            <a:ext cx="8408215" cy="17999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Left Arrow 9"/>
          <p:cNvSpPr/>
          <p:nvPr/>
        </p:nvSpPr>
        <p:spPr>
          <a:xfrm rot="19830585">
            <a:off x="3757632" y="4570260"/>
            <a:ext cx="613787" cy="363577"/>
          </a:xfrm>
          <a:prstGeom prst="lef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16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9"/>
            <a:ext cx="8496622" cy="504056"/>
          </a:xfrm>
        </p:spPr>
        <p:txBody>
          <a:bodyPr/>
          <a:lstStyle/>
          <a:p>
            <a:r>
              <a:rPr lang="bg-BG" dirty="0" smtClean="0"/>
              <a:t>В</a:t>
            </a:r>
            <a:r>
              <a:rPr lang="en-US" dirty="0" smtClean="0"/>
              <a:t> </a:t>
            </a:r>
            <a:r>
              <a:rPr lang="en-US" dirty="0" smtClean="0"/>
              <a:t>Internet Explorer:</a:t>
            </a:r>
            <a:endParaRPr lang="bg-B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377" y="3420190"/>
            <a:ext cx="8496622" cy="50405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sz="2400" b="1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–"/>
              <a:defRPr sz="18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В </a:t>
            </a:r>
            <a:r>
              <a:rPr lang="en-US" dirty="0" smtClean="0"/>
              <a:t>Mozilla </a:t>
            </a:r>
            <a:r>
              <a:rPr lang="en-US" dirty="0" smtClean="0"/>
              <a:t>Firefox:</a:t>
            </a:r>
            <a:endParaRPr lang="bg-BG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4" y="1917056"/>
            <a:ext cx="8402468" cy="1344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2" name="Left Arrow 11"/>
          <p:cNvSpPr/>
          <p:nvPr/>
        </p:nvSpPr>
        <p:spPr>
          <a:xfrm rot="1910396">
            <a:off x="1237347" y="2802076"/>
            <a:ext cx="613787" cy="363577"/>
          </a:xfrm>
          <a:prstGeom prst="lef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17650"/>
            <a:ext cx="6031950" cy="10955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5036"/>
            <a:ext cx="6048672" cy="11122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" name="Left Arrow 14"/>
          <p:cNvSpPr/>
          <p:nvPr/>
        </p:nvSpPr>
        <p:spPr>
          <a:xfrm rot="8201765">
            <a:off x="6246307" y="4516143"/>
            <a:ext cx="613787" cy="363577"/>
          </a:xfrm>
          <a:prstGeom prst="lef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6" name="Left Arrow 15"/>
          <p:cNvSpPr/>
          <p:nvPr/>
        </p:nvSpPr>
        <p:spPr>
          <a:xfrm rot="20308104">
            <a:off x="3428934" y="5113083"/>
            <a:ext cx="613787" cy="363577"/>
          </a:xfrm>
          <a:prstGeom prst="lef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39711" cy="1143000"/>
          </a:xfrm>
        </p:spPr>
        <p:txBody>
          <a:bodyPr/>
          <a:lstStyle/>
          <a:p>
            <a:r>
              <a:rPr lang="bg-BG" dirty="0" smtClean="0"/>
              <a:t>Функцията „Проверка за линкове“ </a:t>
            </a:r>
            <a:r>
              <a:rPr lang="en-US" dirty="0" smtClean="0"/>
              <a:t>(2)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917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9"/>
            <a:ext cx="8496622" cy="504056"/>
          </a:xfrm>
        </p:spPr>
        <p:txBody>
          <a:bodyPr/>
          <a:lstStyle/>
          <a:p>
            <a:r>
              <a:rPr lang="en-US" dirty="0" smtClean="0"/>
              <a:t>In Google Chrome:</a:t>
            </a:r>
            <a:endParaRPr lang="bg-B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501008"/>
            <a:ext cx="8568952" cy="280322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sz="2400" b="1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–"/>
              <a:defRPr sz="18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2"/>
                </a:solidFill>
                <a:latin typeface="Lato Light"/>
                <a:ea typeface="+mn-ea"/>
                <a:cs typeface="Lat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Описание на функцията</a:t>
            </a:r>
            <a:r>
              <a:rPr lang="en-US" dirty="0" smtClean="0"/>
              <a:t>:</a:t>
            </a:r>
            <a:endParaRPr lang="en-US" dirty="0" smtClean="0"/>
          </a:p>
          <a:p>
            <a:pPr marL="627063" lvl="1" indent="-271463"/>
            <a:r>
              <a:rPr lang="bg-BG" sz="1600" dirty="0" smtClean="0"/>
              <a:t>След потвърждение от потребителя, функцията разпознава езика на документа и изпраща текста до уеб услуга на Платформата</a:t>
            </a:r>
            <a:r>
              <a:rPr lang="en-US" sz="1600" dirty="0" smtClean="0"/>
              <a:t> </a:t>
            </a:r>
            <a:r>
              <a:rPr lang="bg-BG" sz="1600" dirty="0" smtClean="0"/>
              <a:t>за линкове </a:t>
            </a:r>
            <a:r>
              <a:rPr lang="en-GB" sz="1600" dirty="0" smtClean="0"/>
              <a:t>EUCases</a:t>
            </a:r>
            <a:endParaRPr lang="bg-BG" sz="1600" dirty="0" smtClean="0"/>
          </a:p>
          <a:p>
            <a:pPr marL="627063" lvl="1" indent="-271463"/>
            <a:r>
              <a:rPr lang="bg-BG" sz="1600" dirty="0" smtClean="0"/>
              <a:t>Инструментите за разпознаване на линкове и термини идентифицират правните цитати към Правото на ЕС и термините от </a:t>
            </a:r>
            <a:r>
              <a:rPr lang="en-GB" sz="1600" dirty="0" smtClean="0"/>
              <a:t>EuroVoc</a:t>
            </a:r>
            <a:r>
              <a:rPr lang="bg-BG" sz="1600" dirty="0" smtClean="0"/>
              <a:t>, съдържащи се в текста</a:t>
            </a:r>
            <a:endParaRPr lang="en-GB" sz="1600" dirty="0" smtClean="0"/>
          </a:p>
          <a:p>
            <a:pPr marL="627063" lvl="1" indent="-271463"/>
            <a:r>
              <a:rPr lang="bg-BG" sz="1600" dirty="0" smtClean="0"/>
              <a:t>Информацията за разпознатите линкове и термини</a:t>
            </a:r>
            <a:r>
              <a:rPr lang="en-GB" sz="1600" dirty="0" smtClean="0"/>
              <a:t> </a:t>
            </a:r>
            <a:r>
              <a:rPr lang="bg-BG" sz="1600" dirty="0" smtClean="0"/>
              <a:t>и техните позиции в текста се изпраща обратно към съответното приложение – добавка</a:t>
            </a:r>
            <a:endParaRPr lang="en-GB" sz="1600" dirty="0" smtClean="0"/>
          </a:p>
          <a:p>
            <a:pPr marL="627063" lvl="1" indent="-271463"/>
            <a:r>
              <a:rPr lang="bg-BG" sz="1600" dirty="0" smtClean="0"/>
              <a:t>В резултат потребителят получава текст с оцветени и/или подчертани</a:t>
            </a:r>
            <a:r>
              <a:rPr lang="en-US" sz="1600" dirty="0" smtClean="0"/>
              <a:t> </a:t>
            </a:r>
            <a:r>
              <a:rPr lang="bg-BG" sz="1600" dirty="0" smtClean="0"/>
              <a:t>цитати и термини</a:t>
            </a:r>
            <a:endParaRPr lang="bg-BG" sz="1600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" y="1886462"/>
            <a:ext cx="8600072" cy="16002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Oval 4"/>
          <p:cNvSpPr/>
          <p:nvPr/>
        </p:nvSpPr>
        <p:spPr>
          <a:xfrm>
            <a:off x="7956376" y="2060848"/>
            <a:ext cx="504056" cy="506767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Left Arrow 14"/>
          <p:cNvSpPr/>
          <p:nvPr/>
        </p:nvSpPr>
        <p:spPr>
          <a:xfrm rot="8201765">
            <a:off x="5549228" y="3042537"/>
            <a:ext cx="613787" cy="363577"/>
          </a:xfrm>
          <a:prstGeom prst="lef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39711" cy="1143000"/>
          </a:xfrm>
        </p:spPr>
        <p:txBody>
          <a:bodyPr/>
          <a:lstStyle/>
          <a:p>
            <a:r>
              <a:rPr lang="bg-BG" dirty="0" smtClean="0"/>
              <a:t>Функцията „Проверка за линкове“ </a:t>
            </a:r>
            <a:r>
              <a:rPr lang="en-US" dirty="0" smtClean="0"/>
              <a:t>(</a:t>
            </a:r>
            <a:r>
              <a:rPr lang="bg-BG" dirty="0" smtClean="0"/>
              <a:t>3</a:t>
            </a:r>
            <a:r>
              <a:rPr lang="en-US" dirty="0" smtClean="0"/>
              <a:t>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782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функцията „Проверка за линкове“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7" y="1717765"/>
            <a:ext cx="8722670" cy="43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2102"/>
            <a:ext cx="8840585" cy="1143000"/>
          </a:xfrm>
        </p:spPr>
        <p:txBody>
          <a:bodyPr/>
          <a:lstStyle/>
          <a:p>
            <a:r>
              <a:rPr lang="bg-BG" sz="3200" dirty="0" smtClean="0"/>
              <a:t>Описание на други функции на менюто </a:t>
            </a:r>
            <a:r>
              <a:rPr lang="en-US" sz="3200" dirty="0" smtClean="0"/>
              <a:t>(1)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5102"/>
            <a:ext cx="8496622" cy="4608194"/>
          </a:xfrm>
        </p:spPr>
        <p:txBody>
          <a:bodyPr/>
          <a:lstStyle/>
          <a:p>
            <a:pPr lvl="0"/>
            <a:r>
              <a:rPr lang="bg-BG" dirty="0" smtClean="0"/>
              <a:t>Изтриване на линкове</a:t>
            </a:r>
            <a:endParaRPr lang="bg-BG" dirty="0"/>
          </a:p>
          <a:p>
            <a:pPr lvl="1"/>
            <a:r>
              <a:rPr lang="bg-BG" dirty="0" smtClean="0"/>
              <a:t>След потвърждение от потребителя, функцията изтрива оцветените и подчертани линкове и термини, разпознати с „Проверка за линкове“</a:t>
            </a:r>
            <a:endParaRPr lang="bg-BG" dirty="0"/>
          </a:p>
          <a:p>
            <a:pPr lvl="0"/>
            <a:r>
              <a:rPr lang="bg-BG" dirty="0" smtClean="0"/>
              <a:t>Вмъкване на линк</a:t>
            </a:r>
            <a:endParaRPr lang="bg-BG" dirty="0"/>
          </a:p>
          <a:p>
            <a:pPr lvl="1"/>
            <a:r>
              <a:rPr lang="bg-BG" dirty="0" smtClean="0"/>
              <a:t>Преди да използва функцията, потребителят трябва да маркира текст.  Функцията подканя потребителя да въведе </a:t>
            </a:r>
            <a:r>
              <a:rPr lang="en-US" dirty="0" smtClean="0"/>
              <a:t>URL </a:t>
            </a:r>
            <a:r>
              <a:rPr lang="bg-BG" dirty="0" smtClean="0"/>
              <a:t>адрес към външен инфомационен ресурс в интернет</a:t>
            </a:r>
            <a:endParaRPr lang="en-GB" dirty="0" smtClean="0"/>
          </a:p>
          <a:p>
            <a:pPr lvl="1"/>
            <a:r>
              <a:rPr lang="bg-BG" dirty="0" smtClean="0"/>
              <a:t>След въвеждането на адреса маркираният текст се оцветява и/или подчертава и се преобразува в линк към посочения ресурс</a:t>
            </a:r>
            <a:endParaRPr lang="en-GB" dirty="0" smtClean="0"/>
          </a:p>
          <a:p>
            <a:pPr lvl="0"/>
            <a:r>
              <a:rPr lang="bg-BG" dirty="0" smtClean="0"/>
              <a:t>Изтриване на линкове в маркиран текст</a:t>
            </a:r>
            <a:endParaRPr lang="bg-BG" dirty="0"/>
          </a:p>
          <a:p>
            <a:pPr lvl="1"/>
            <a:r>
              <a:rPr lang="bg-BG" dirty="0" smtClean="0"/>
              <a:t>Преди да използва тази функция потребителят трябва да маркира текст, съдържащ линкове от типа правен цитат или термин. Функцията изтрива съдържащите се линкове в маркирания текст</a:t>
            </a:r>
            <a:endParaRPr lang="en-GB" dirty="0" smtClean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475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5D-7E5F-9C4F-9D99-292906A08B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8496622" cy="5400600"/>
          </a:xfrm>
        </p:spPr>
        <p:txBody>
          <a:bodyPr/>
          <a:lstStyle/>
          <a:p>
            <a:pPr lvl="0"/>
            <a:r>
              <a:rPr lang="bg-BG" dirty="0" smtClean="0"/>
              <a:t>Съхраняване в </a:t>
            </a:r>
            <a:r>
              <a:rPr lang="en-US" dirty="0" smtClean="0"/>
              <a:t>XML-</a:t>
            </a:r>
            <a:r>
              <a:rPr lang="bg-BG" dirty="0" smtClean="0"/>
              <a:t>файл</a:t>
            </a:r>
            <a:endParaRPr lang="bg-BG" dirty="0"/>
          </a:p>
          <a:p>
            <a:pPr lvl="1"/>
            <a:r>
              <a:rPr lang="bg-BG" dirty="0" smtClean="0"/>
              <a:t>Когато използва тази функция, потребителят следва да въведе път към и име на файла, в който ще бъде съхранен експортираният текст</a:t>
            </a:r>
            <a:endParaRPr lang="en-GB" dirty="0" smtClean="0"/>
          </a:p>
          <a:p>
            <a:pPr lvl="1"/>
            <a:r>
              <a:rPr lang="bg-BG" dirty="0" smtClean="0"/>
              <a:t>След въвеждането, текстът на текущо отворения документ заедно с разпознатите правни цитати и термини </a:t>
            </a:r>
            <a:r>
              <a:rPr lang="en-US" dirty="0" smtClean="0"/>
              <a:t>(</a:t>
            </a:r>
            <a:r>
              <a:rPr lang="bg-BG" dirty="0" smtClean="0"/>
              <a:t>в случай че функцията „Проверка за линкове“ вече е била използвана</a:t>
            </a:r>
            <a:r>
              <a:rPr lang="en-US" dirty="0" smtClean="0"/>
              <a:t>)</a:t>
            </a:r>
            <a:r>
              <a:rPr lang="bg-BG" dirty="0" smtClean="0"/>
              <a:t> се изпраща до уе</a:t>
            </a:r>
            <a:r>
              <a:rPr lang="bg-BG" dirty="0"/>
              <a:t>б</a:t>
            </a:r>
            <a:r>
              <a:rPr lang="bg-BG" dirty="0" smtClean="0"/>
              <a:t> услугата на Платформата за линкове </a:t>
            </a:r>
            <a:r>
              <a:rPr lang="en-GB" dirty="0" smtClean="0"/>
              <a:t>EUCases</a:t>
            </a:r>
            <a:endParaRPr lang="en-GB" dirty="0" smtClean="0"/>
          </a:p>
          <a:p>
            <a:pPr lvl="1"/>
            <a:r>
              <a:rPr lang="bg-BG" dirty="0" smtClean="0"/>
              <a:t>Услугата препраща текста до инструментите на платформата за разпознаване на линкове и термини и до </a:t>
            </a:r>
            <a:r>
              <a:rPr lang="en-GB" dirty="0" smtClean="0"/>
              <a:t>LT2XML </a:t>
            </a:r>
            <a:r>
              <a:rPr lang="bg-BG" dirty="0" smtClean="0"/>
              <a:t>конверторите</a:t>
            </a:r>
            <a:endParaRPr lang="en-GB" dirty="0" smtClean="0"/>
          </a:p>
          <a:p>
            <a:pPr lvl="1"/>
            <a:r>
              <a:rPr lang="bg-BG" dirty="0" smtClean="0"/>
              <a:t>Накрая, уеб услугата връща текста в формат </a:t>
            </a:r>
            <a:r>
              <a:rPr lang="en-US" dirty="0" smtClean="0"/>
              <a:t>Legal XML </a:t>
            </a:r>
            <a:r>
              <a:rPr lang="bg-BG" dirty="0" smtClean="0"/>
              <a:t>на съответната </a:t>
            </a:r>
            <a:r>
              <a:rPr lang="en-GB" dirty="0" smtClean="0"/>
              <a:t>EULinksChecker </a:t>
            </a:r>
            <a:r>
              <a:rPr lang="bg-BG" dirty="0" smtClean="0"/>
              <a:t>добавка, която го записва във файл с посоченото от потребителя име и път към файла</a:t>
            </a:r>
            <a:endParaRPr lang="en-GB" dirty="0" smtClean="0"/>
          </a:p>
          <a:p>
            <a:pPr lvl="0"/>
            <a:r>
              <a:rPr lang="bg-BG" dirty="0" smtClean="0"/>
              <a:t>Настройки</a:t>
            </a:r>
            <a:endParaRPr lang="bg-BG" dirty="0"/>
          </a:p>
          <a:p>
            <a:pPr lvl="1"/>
            <a:r>
              <a:rPr lang="bg-BG" dirty="0" smtClean="0"/>
              <a:t>Функцията позволява на потребителя да смени езика на интерфейса</a:t>
            </a:r>
            <a:endParaRPr lang="en-GB" dirty="0" smtClean="0"/>
          </a:p>
          <a:p>
            <a:pPr lvl="1"/>
            <a:r>
              <a:rPr lang="bg-BG" dirty="0" smtClean="0"/>
              <a:t>Интерфейсните езици са</a:t>
            </a:r>
            <a:r>
              <a:rPr lang="en-GB" dirty="0" smtClean="0"/>
              <a:t>: </a:t>
            </a:r>
            <a:r>
              <a:rPr lang="bg-BG" dirty="0" smtClean="0"/>
              <a:t>български, английски, френски, немски и италиански</a:t>
            </a:r>
            <a:endParaRPr lang="en-GB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840585" cy="1143000"/>
          </a:xfrm>
        </p:spPr>
        <p:txBody>
          <a:bodyPr/>
          <a:lstStyle/>
          <a:p>
            <a:r>
              <a:rPr lang="bg-BG" sz="3200" dirty="0" smtClean="0"/>
              <a:t>Описание на други функции на менюто </a:t>
            </a:r>
            <a:r>
              <a:rPr lang="en-US" sz="3200" dirty="0" smtClean="0"/>
              <a:t>(2)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470405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nutzerdefiniert 1">
      <a:dk1>
        <a:srgbClr val="00808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B8"/>
      </a:accent5>
      <a:accent6>
        <a:srgbClr val="2D2DB9"/>
      </a:accent6>
      <a:hlink>
        <a:srgbClr val="CC0000"/>
      </a:hlink>
      <a:folHlink>
        <a:srgbClr val="33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enutzerdefiniert 1">
      <a:dk1>
        <a:srgbClr val="00808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B8"/>
      </a:accent5>
      <a:accent6>
        <a:srgbClr val="2D2DB9"/>
      </a:accent6>
      <a:hlink>
        <a:srgbClr val="CC0000"/>
      </a:hlink>
      <a:folHlink>
        <a:srgbClr val="33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980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Lato Bold</vt:lpstr>
      <vt:lpstr>Lato Light</vt:lpstr>
      <vt:lpstr>Lato Regular</vt:lpstr>
      <vt:lpstr>1_Office Theme</vt:lpstr>
      <vt:lpstr>2_Office Theme</vt:lpstr>
      <vt:lpstr>Office Theme</vt:lpstr>
      <vt:lpstr>PowerPoint Presentation</vt:lpstr>
      <vt:lpstr>Кратко представяне на EULinksChecker</vt:lpstr>
      <vt:lpstr>Основни функции на EULinksChecker</vt:lpstr>
      <vt:lpstr>Функцията „Проверка за линкове“ (1)</vt:lpstr>
      <vt:lpstr>Функцията „Проверка за линкове“ (2)</vt:lpstr>
      <vt:lpstr>Функцията „Проверка за линкове“ (3)</vt:lpstr>
      <vt:lpstr>Пример за функцията „Проверка за линкове“</vt:lpstr>
      <vt:lpstr>Описание на други функции на менюто (1)</vt:lpstr>
      <vt:lpstr>Описание на други функции на менюто (2)</vt:lpstr>
      <vt:lpstr>Прихванати функции за работа с текст на приложението</vt:lpstr>
      <vt:lpstr>Примери за прихванатите функции за работа с текст на приложението</vt:lpstr>
      <vt:lpstr>Функции на контекстното меню</vt:lpstr>
      <vt:lpstr>Пример за функциите на контекстното меню</vt:lpstr>
      <vt:lpstr>Пример за списък с цитиращи документи</vt:lpstr>
      <vt:lpstr>Пример за текст на цитиран документ, предоставян от уеб услугата EUCases</vt:lpstr>
      <vt:lpstr>Пример за текст на цитиран документ на сайта на източника</vt:lpstr>
      <vt:lpstr>Функцията „Генериране на правен цитат“</vt:lpstr>
      <vt:lpstr>Пример за функцията „Кратък цитат“</vt:lpstr>
      <vt:lpstr>Пример за функцията „Пълен цитат“</vt:lpstr>
      <vt:lpstr>Уеб услуга за PDF документи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Tobias Hüsing</dc:creator>
  <cp:lastModifiedBy>Hristo Konstantinov</cp:lastModifiedBy>
  <cp:revision>612</cp:revision>
  <dcterms:created xsi:type="dcterms:W3CDTF">2013-01-15T11:53:13Z</dcterms:created>
  <dcterms:modified xsi:type="dcterms:W3CDTF">2016-07-21T08:51:37Z</dcterms:modified>
</cp:coreProperties>
</file>