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sldIdLst>
    <p:sldId id="302" r:id="rId2"/>
    <p:sldId id="303" r:id="rId3"/>
    <p:sldId id="304" r:id="rId4"/>
    <p:sldId id="305" r:id="rId5"/>
    <p:sldId id="279" r:id="rId6"/>
    <p:sldId id="278" r:id="rId7"/>
    <p:sldId id="280" r:id="rId8"/>
    <p:sldId id="281" r:id="rId9"/>
    <p:sldId id="283" r:id="rId10"/>
    <p:sldId id="284" r:id="rId11"/>
    <p:sldId id="285" r:id="rId12"/>
    <p:sldId id="287" r:id="rId13"/>
    <p:sldId id="286" r:id="rId14"/>
    <p:sldId id="288" r:id="rId15"/>
    <p:sldId id="289" r:id="rId16"/>
    <p:sldId id="290" r:id="rId17"/>
    <p:sldId id="291" r:id="rId18"/>
    <p:sldId id="292" r:id="rId19"/>
    <p:sldId id="294" r:id="rId20"/>
    <p:sldId id="293" r:id="rId21"/>
    <p:sldId id="295" r:id="rId22"/>
    <p:sldId id="298" r:id="rId23"/>
    <p:sldId id="30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4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E4B90263-5663-4146-AB6F-1440A68D2E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022253" y="3022384"/>
            <a:ext cx="6883622" cy="8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15A6D7-D5D5-4861-9EF2-F81EB6F1A7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29" y="285176"/>
            <a:ext cx="2423475" cy="65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72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8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41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38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889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97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526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370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21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C45A3-488A-40C1-BA57-5D3901D78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9A77F1-D8EB-473D-B356-4813497C0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B94A30-3C0E-4BCD-BA3F-FE330E3C4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C3DE85-833F-41C0-A2ED-66BDE0BA5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38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A4BCA-3A0A-406D-905E-5FE2D5FF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D86FC3-DEFE-4401-AD53-81E569866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A792C6-BD96-41DA-B63B-A0B4A9140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C518AA-22CC-4B3E-9B45-8A596398E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647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043" y="666946"/>
            <a:ext cx="10018713" cy="17525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E88154-7ED1-4F63-A343-D6EDA7B03C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56" y="295599"/>
            <a:ext cx="2140670" cy="57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64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86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534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556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77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427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673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6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1EA64B6-6AFA-4681-B7B6-C7202FEB17D3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05463C9-7A3F-4017-89A8-FCDCA2FA8483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49EC328B-7BCB-49A4-AD05-E46914EE9B2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023091" y="3023089"/>
            <a:ext cx="6885165" cy="83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7663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  <p:sldLayoutId id="2147483862" r:id="rId17"/>
    <p:sldLayoutId id="2147483863" r:id="rId18"/>
    <p:sldLayoutId id="2147483864" r:id="rId19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4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microsoft.com/office/2007/relationships/hdphoto" Target="../media/hdphoto1.wdp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DB175-2CF4-47C0-83E2-5E36D2198A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>
                <a:solidFill>
                  <a:schemeClr val="accent4">
                    <a:lumMod val="75000"/>
                  </a:schemeClr>
                </a:solidFill>
              </a:rPr>
              <a:t>Предизвикателството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GDPR и как M-</a:t>
            </a:r>
            <a:r>
              <a:rPr lang="ru-RU" dirty="0" err="1">
                <a:solidFill>
                  <a:schemeClr val="accent4">
                    <a:lumMod val="75000"/>
                  </a:schemeClr>
                </a:solidFill>
              </a:rPr>
              <a:t>Files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4">
                    <a:lumMod val="75000"/>
                  </a:schemeClr>
                </a:solidFill>
              </a:rPr>
              <a:t>може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да ни е полезна за него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3A4F90-8706-4AA8-B313-A4567A7EF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23109" y="4316778"/>
            <a:ext cx="2179914" cy="144791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1600" b="1" dirty="0"/>
              <a:t>ФТС България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1600" dirty="0"/>
              <a:t>Станимир Костов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1600" dirty="0"/>
              <a:t>Стефан Петров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1600" dirty="0"/>
              <a:t>Йорданка Христова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bg-BG" sz="1600" dirty="0"/>
              <a:t>Димитър Сарафов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834C20-BD3E-4BD6-B045-2860C466BF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0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D0BFAE-5CCD-474F-A5AD-7CE02A242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507" y="1214528"/>
            <a:ext cx="10353964" cy="487559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Системи</a:t>
            </a:r>
            <a:r>
              <a:rPr lang="ru-RU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хранилища на </a:t>
            </a: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данни</a:t>
            </a:r>
          </a:p>
        </p:txBody>
      </p:sp>
      <p:sp>
        <p:nvSpPr>
          <p:cNvPr id="11" name="Arrow: Notched Right 10">
            <a:extLst>
              <a:ext uri="{FF2B5EF4-FFF2-40B4-BE49-F238E27FC236}">
                <a16:creationId xmlns:a16="http://schemas.microsoft.com/office/drawing/2014/main" id="{5DD5A845-CEEF-479F-81D4-5134D6DC3B6C}"/>
              </a:ext>
            </a:extLst>
          </p:cNvPr>
          <p:cNvSpPr/>
          <p:nvPr/>
        </p:nvSpPr>
        <p:spPr>
          <a:xfrm>
            <a:off x="721452" y="2501203"/>
            <a:ext cx="755009" cy="21811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Arrow: Notched Right 11">
            <a:extLst>
              <a:ext uri="{FF2B5EF4-FFF2-40B4-BE49-F238E27FC236}">
                <a16:creationId xmlns:a16="http://schemas.microsoft.com/office/drawing/2014/main" id="{C01EEBD7-0011-4BFF-B607-E17D91809BE9}"/>
              </a:ext>
            </a:extLst>
          </p:cNvPr>
          <p:cNvSpPr/>
          <p:nvPr/>
        </p:nvSpPr>
        <p:spPr>
          <a:xfrm>
            <a:off x="721452" y="3498703"/>
            <a:ext cx="755009" cy="21811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Arrow: Notched Right 12">
            <a:extLst>
              <a:ext uri="{FF2B5EF4-FFF2-40B4-BE49-F238E27FC236}">
                <a16:creationId xmlns:a16="http://schemas.microsoft.com/office/drawing/2014/main" id="{EEFB2408-A67F-4A49-9F6F-C02648478D81}"/>
              </a:ext>
            </a:extLst>
          </p:cNvPr>
          <p:cNvSpPr/>
          <p:nvPr/>
        </p:nvSpPr>
        <p:spPr>
          <a:xfrm>
            <a:off x="721453" y="5025005"/>
            <a:ext cx="755009" cy="21811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14E8B0-D04D-4172-9391-5F4924C2F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484" y="1953730"/>
            <a:ext cx="10353964" cy="39611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0F3F1F-F601-40B3-B82F-3834248581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4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Гъвкаво администриране на достъпа </a:t>
            </a:r>
          </a:p>
          <a:p>
            <a:pPr marL="0" indent="0">
              <a:buNone/>
            </a:pPr>
            <a:endParaRPr lang="bg-BG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7484149-D65F-4A9D-859A-0F8230809692}"/>
              </a:ext>
            </a:extLst>
          </p:cNvPr>
          <p:cNvSpPr txBox="1">
            <a:spLocks/>
          </p:cNvSpPr>
          <p:nvPr/>
        </p:nvSpPr>
        <p:spPr>
          <a:xfrm>
            <a:off x="791219" y="1761068"/>
            <a:ext cx="6992903" cy="455584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Права за достъп до обекти и документи – базирани на метаданни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Потребителите достъпват само обекти и документи класифицирани по определен начин, например съдържащи или не лични данни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Права за достъп до свойства на обекти и документи – базирани на метаданни 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Определен потребител имащ достъп до даден обект или документ, може да вижда и редактира само част от неговите свойства и да няма достъп до други, например чувствителни лични данни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Автоматична промяна на правата при промяна на свойства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Ако дадено свойство на обект или документ, от което зависи достъпа се промени, то новите права се активират веднага след записа на промяната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Възможност за преглед и промяна на достъпа до определен обект във всеки момент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Потребителите имат възможност да прегледат, а администраторите да променят правата за достъп на всеки отделен обект или документ</a:t>
            </a:r>
            <a:endParaRPr lang="en-US" sz="1200" dirty="0"/>
          </a:p>
          <a:p>
            <a:pPr marL="0" indent="0">
              <a:buClr>
                <a:schemeClr val="tx1"/>
              </a:buClr>
              <a:buNone/>
            </a:pPr>
            <a:endParaRPr lang="bg-BG" sz="16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bg-BG" sz="1600" dirty="0"/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4B0C07D5-08C8-4C85-BFCA-A4FD35AE1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580" y="1457536"/>
            <a:ext cx="4056573" cy="4056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EFE663-F75C-45EC-AF1F-F141B47D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18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491530" y="217625"/>
            <a:ext cx="9700469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Схема на достъп до обект физически лица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Smiley Face 1">
            <a:extLst>
              <a:ext uri="{FF2B5EF4-FFF2-40B4-BE49-F238E27FC236}">
                <a16:creationId xmlns:a16="http://schemas.microsoft.com/office/drawing/2014/main" id="{C79CCEE5-6DFF-42E3-AE2F-E26182D58E96}"/>
              </a:ext>
            </a:extLst>
          </p:cNvPr>
          <p:cNvSpPr/>
          <p:nvPr/>
        </p:nvSpPr>
        <p:spPr>
          <a:xfrm>
            <a:off x="4904010" y="1121046"/>
            <a:ext cx="727817" cy="724158"/>
          </a:xfrm>
          <a:prstGeom prst="smileyFac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B0E531E-8984-4BDE-822B-0C648571A279}"/>
              </a:ext>
            </a:extLst>
          </p:cNvPr>
          <p:cNvSpPr/>
          <p:nvPr/>
        </p:nvSpPr>
        <p:spPr>
          <a:xfrm>
            <a:off x="2150307" y="3884262"/>
            <a:ext cx="1977076" cy="5786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AC3BE70-39F4-4F03-BE28-70604A993943}"/>
              </a:ext>
            </a:extLst>
          </p:cNvPr>
          <p:cNvSpPr txBox="1">
            <a:spLocks/>
          </p:cNvSpPr>
          <p:nvPr/>
        </p:nvSpPr>
        <p:spPr>
          <a:xfrm>
            <a:off x="3151412" y="4977872"/>
            <a:ext cx="2597861" cy="335397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endParaRPr lang="bg-BG" sz="1100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EFEB8646-6075-44B8-8D0A-47412EABFE4C}"/>
              </a:ext>
            </a:extLst>
          </p:cNvPr>
          <p:cNvSpPr txBox="1">
            <a:spLocks/>
          </p:cNvSpPr>
          <p:nvPr/>
        </p:nvSpPr>
        <p:spPr>
          <a:xfrm>
            <a:off x="2150308" y="3884262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Клас - служители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31DCEE2-C02E-4D14-8413-BFCB02673C96}"/>
              </a:ext>
            </a:extLst>
          </p:cNvPr>
          <p:cNvSpPr/>
          <p:nvPr/>
        </p:nvSpPr>
        <p:spPr>
          <a:xfrm>
            <a:off x="4431397" y="4577175"/>
            <a:ext cx="1977076" cy="32795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97F0834-3761-4A14-8937-076C5C6E5649}"/>
              </a:ext>
            </a:extLst>
          </p:cNvPr>
          <p:cNvSpPr txBox="1">
            <a:spLocks/>
          </p:cNvSpPr>
          <p:nvPr/>
        </p:nvSpPr>
        <p:spPr>
          <a:xfrm>
            <a:off x="4465602" y="4561554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Нечувствителни лични данни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04ACBEE-5E72-43C9-A686-ABE5CD21DD75}"/>
              </a:ext>
            </a:extLst>
          </p:cNvPr>
          <p:cNvSpPr/>
          <p:nvPr/>
        </p:nvSpPr>
        <p:spPr>
          <a:xfrm>
            <a:off x="4436953" y="3892439"/>
            <a:ext cx="1977076" cy="5786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8353BD5C-B258-4EBF-AE41-7C5F4A4A039A}"/>
              </a:ext>
            </a:extLst>
          </p:cNvPr>
          <p:cNvSpPr txBox="1">
            <a:spLocks/>
          </p:cNvSpPr>
          <p:nvPr/>
        </p:nvSpPr>
        <p:spPr>
          <a:xfrm>
            <a:off x="4436954" y="3892439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Клас – външни лица за контакт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12EDA9C-5042-433A-A07A-6EF179BB2C93}"/>
              </a:ext>
            </a:extLst>
          </p:cNvPr>
          <p:cNvSpPr/>
          <p:nvPr/>
        </p:nvSpPr>
        <p:spPr>
          <a:xfrm>
            <a:off x="2070742" y="1892405"/>
            <a:ext cx="2131506" cy="3824221"/>
          </a:xfrm>
          <a:prstGeom prst="round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ED5B8FAA-D8FD-439A-9A42-CEBFD5080274}"/>
              </a:ext>
            </a:extLst>
          </p:cNvPr>
          <p:cNvSpPr/>
          <p:nvPr/>
        </p:nvSpPr>
        <p:spPr>
          <a:xfrm>
            <a:off x="6632434" y="3894732"/>
            <a:ext cx="1977076" cy="5786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4FC8C32-4BE5-446F-9049-4A8BBDE6621C}"/>
              </a:ext>
            </a:extLst>
          </p:cNvPr>
          <p:cNvSpPr txBox="1">
            <a:spLocks/>
          </p:cNvSpPr>
          <p:nvPr/>
        </p:nvSpPr>
        <p:spPr>
          <a:xfrm>
            <a:off x="6723600" y="3894732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Клас – лица за контакт клиенти, доставчици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CBF23E9F-7BF8-488D-B59D-9A80FE72FD99}"/>
              </a:ext>
            </a:extLst>
          </p:cNvPr>
          <p:cNvSpPr/>
          <p:nvPr/>
        </p:nvSpPr>
        <p:spPr>
          <a:xfrm>
            <a:off x="4351588" y="1891993"/>
            <a:ext cx="2131506" cy="3874361"/>
          </a:xfrm>
          <a:prstGeom prst="round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2D0C7FE-9888-4F8A-BAC5-7D47B64F896C}"/>
              </a:ext>
            </a:extLst>
          </p:cNvPr>
          <p:cNvSpPr/>
          <p:nvPr/>
        </p:nvSpPr>
        <p:spPr>
          <a:xfrm rot="16200000">
            <a:off x="7118426" y="886050"/>
            <a:ext cx="1341460" cy="701468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975A0644-57F6-4003-A5AE-F7BBC043481F}"/>
              </a:ext>
            </a:extLst>
          </p:cNvPr>
          <p:cNvSpPr/>
          <p:nvPr/>
        </p:nvSpPr>
        <p:spPr>
          <a:xfrm>
            <a:off x="6653183" y="4580315"/>
            <a:ext cx="1977076" cy="32795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5A6BE919-65A6-4E74-85A4-5DA012FCEAD1}"/>
              </a:ext>
            </a:extLst>
          </p:cNvPr>
          <p:cNvSpPr txBox="1">
            <a:spLocks/>
          </p:cNvSpPr>
          <p:nvPr/>
        </p:nvSpPr>
        <p:spPr>
          <a:xfrm>
            <a:off x="6687388" y="4564694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Нечувствителни лични данни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5C5FB539-485E-441B-9A51-3E6509F8010C}"/>
              </a:ext>
            </a:extLst>
          </p:cNvPr>
          <p:cNvSpPr/>
          <p:nvPr/>
        </p:nvSpPr>
        <p:spPr>
          <a:xfrm>
            <a:off x="4453034" y="5155194"/>
            <a:ext cx="1977076" cy="2802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184369A4-4EBA-4A38-8A19-6EB87E9899F7}"/>
              </a:ext>
            </a:extLst>
          </p:cNvPr>
          <p:cNvSpPr txBox="1">
            <a:spLocks/>
          </p:cNvSpPr>
          <p:nvPr/>
        </p:nvSpPr>
        <p:spPr>
          <a:xfrm>
            <a:off x="4465602" y="5129933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Чувствителни лични данни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07FA6077-88AE-4C5D-BAB9-C58E6CA526E0}"/>
              </a:ext>
            </a:extLst>
          </p:cNvPr>
          <p:cNvSpPr/>
          <p:nvPr/>
        </p:nvSpPr>
        <p:spPr>
          <a:xfrm>
            <a:off x="2137738" y="5152784"/>
            <a:ext cx="1977076" cy="2802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99799CB6-91BF-402C-87B0-8B5191E3060B}"/>
              </a:ext>
            </a:extLst>
          </p:cNvPr>
          <p:cNvSpPr txBox="1">
            <a:spLocks/>
          </p:cNvSpPr>
          <p:nvPr/>
        </p:nvSpPr>
        <p:spPr>
          <a:xfrm>
            <a:off x="2150306" y="5127523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Чувствителни лични данни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682C566C-242C-432E-A15B-026453A99999}"/>
              </a:ext>
            </a:extLst>
          </p:cNvPr>
          <p:cNvSpPr/>
          <p:nvPr/>
        </p:nvSpPr>
        <p:spPr>
          <a:xfrm>
            <a:off x="6640615" y="5152784"/>
            <a:ext cx="1977076" cy="2802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AF3031C5-7E47-4DED-A6BC-916563334FB3}"/>
              </a:ext>
            </a:extLst>
          </p:cNvPr>
          <p:cNvSpPr txBox="1">
            <a:spLocks/>
          </p:cNvSpPr>
          <p:nvPr/>
        </p:nvSpPr>
        <p:spPr>
          <a:xfrm>
            <a:off x="6653183" y="5127523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Чувствителни лични данни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F6CF2408-65E7-4BAD-B204-A7C545452BC3}"/>
              </a:ext>
            </a:extLst>
          </p:cNvPr>
          <p:cNvSpPr/>
          <p:nvPr/>
        </p:nvSpPr>
        <p:spPr>
          <a:xfrm>
            <a:off x="2140679" y="4594218"/>
            <a:ext cx="1977076" cy="32795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1" name="Text Placeholder 6">
            <a:extLst>
              <a:ext uri="{FF2B5EF4-FFF2-40B4-BE49-F238E27FC236}">
                <a16:creationId xmlns:a16="http://schemas.microsoft.com/office/drawing/2014/main" id="{83CE351A-D590-4B6A-8397-57590FAB4853}"/>
              </a:ext>
            </a:extLst>
          </p:cNvPr>
          <p:cNvSpPr txBox="1">
            <a:spLocks/>
          </p:cNvSpPr>
          <p:nvPr/>
        </p:nvSpPr>
        <p:spPr>
          <a:xfrm>
            <a:off x="2174884" y="4578597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Нечувствителни лични данни</a:t>
            </a:r>
          </a:p>
        </p:txBody>
      </p:sp>
      <p:sp>
        <p:nvSpPr>
          <p:cNvPr id="72" name="Smiley Face 71">
            <a:extLst>
              <a:ext uri="{FF2B5EF4-FFF2-40B4-BE49-F238E27FC236}">
                <a16:creationId xmlns:a16="http://schemas.microsoft.com/office/drawing/2014/main" id="{59E7F2F4-35CC-4CEE-A5FF-5D4DFF08F2A5}"/>
              </a:ext>
            </a:extLst>
          </p:cNvPr>
          <p:cNvSpPr/>
          <p:nvPr/>
        </p:nvSpPr>
        <p:spPr>
          <a:xfrm>
            <a:off x="2695255" y="1125318"/>
            <a:ext cx="727817" cy="724158"/>
          </a:xfrm>
          <a:prstGeom prst="smileyFac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3" name="Smiley Face 72">
            <a:extLst>
              <a:ext uri="{FF2B5EF4-FFF2-40B4-BE49-F238E27FC236}">
                <a16:creationId xmlns:a16="http://schemas.microsoft.com/office/drawing/2014/main" id="{BD9D1B4D-732D-4EC0-AD26-A3B2011A9ADA}"/>
              </a:ext>
            </a:extLst>
          </p:cNvPr>
          <p:cNvSpPr/>
          <p:nvPr/>
        </p:nvSpPr>
        <p:spPr>
          <a:xfrm>
            <a:off x="9578076" y="2944460"/>
            <a:ext cx="727817" cy="724158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74" name="Text Placeholder 6">
            <a:extLst>
              <a:ext uri="{FF2B5EF4-FFF2-40B4-BE49-F238E27FC236}">
                <a16:creationId xmlns:a16="http://schemas.microsoft.com/office/drawing/2014/main" id="{7DD993C3-01F4-4CFE-B261-C74DAFB748C1}"/>
              </a:ext>
            </a:extLst>
          </p:cNvPr>
          <p:cNvSpPr txBox="1">
            <a:spLocks/>
          </p:cNvSpPr>
          <p:nvPr/>
        </p:nvSpPr>
        <p:spPr>
          <a:xfrm>
            <a:off x="2225172" y="1996340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en-US" sz="1100"/>
              <a:t>HR </a:t>
            </a:r>
            <a:r>
              <a:rPr lang="bg-BG" sz="1100"/>
              <a:t>потребител</a:t>
            </a:r>
            <a:endParaRPr lang="bg-BG" sz="1100" dirty="0"/>
          </a:p>
        </p:txBody>
      </p:sp>
      <p:sp>
        <p:nvSpPr>
          <p:cNvPr id="75" name="Text Placeholder 6">
            <a:extLst>
              <a:ext uri="{FF2B5EF4-FFF2-40B4-BE49-F238E27FC236}">
                <a16:creationId xmlns:a16="http://schemas.microsoft.com/office/drawing/2014/main" id="{8FB2C51D-127A-48EC-A861-D86D84E8317E}"/>
              </a:ext>
            </a:extLst>
          </p:cNvPr>
          <p:cNvSpPr txBox="1">
            <a:spLocks/>
          </p:cNvSpPr>
          <p:nvPr/>
        </p:nvSpPr>
        <p:spPr>
          <a:xfrm>
            <a:off x="2225172" y="2250501"/>
            <a:ext cx="1977076" cy="32492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Достъп до клас служители</a:t>
            </a:r>
          </a:p>
        </p:txBody>
      </p: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ED28E290-C8DB-4A4A-9534-70257CBF9180}"/>
              </a:ext>
            </a:extLst>
          </p:cNvPr>
          <p:cNvSpPr txBox="1">
            <a:spLocks/>
          </p:cNvSpPr>
          <p:nvPr/>
        </p:nvSpPr>
        <p:spPr>
          <a:xfrm>
            <a:off x="2204787" y="2500361"/>
            <a:ext cx="1977076" cy="43369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Достъп до всякакъв тип лични данни</a:t>
            </a:r>
          </a:p>
        </p:txBody>
      </p:sp>
      <p:sp>
        <p:nvSpPr>
          <p:cNvPr id="78" name="Text Placeholder 6">
            <a:extLst>
              <a:ext uri="{FF2B5EF4-FFF2-40B4-BE49-F238E27FC236}">
                <a16:creationId xmlns:a16="http://schemas.microsoft.com/office/drawing/2014/main" id="{F90D2745-0B56-4DB4-9F1B-64A19D4EA4E2}"/>
              </a:ext>
            </a:extLst>
          </p:cNvPr>
          <p:cNvSpPr txBox="1">
            <a:spLocks/>
          </p:cNvSpPr>
          <p:nvPr/>
        </p:nvSpPr>
        <p:spPr>
          <a:xfrm>
            <a:off x="4506018" y="1945519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Потребител маркетинг</a:t>
            </a:r>
          </a:p>
        </p:txBody>
      </p:sp>
      <p:sp>
        <p:nvSpPr>
          <p:cNvPr id="79" name="Text Placeholder 6">
            <a:extLst>
              <a:ext uri="{FF2B5EF4-FFF2-40B4-BE49-F238E27FC236}">
                <a16:creationId xmlns:a16="http://schemas.microsoft.com/office/drawing/2014/main" id="{F1C68324-6845-469F-9FFC-2DB59C6D66E0}"/>
              </a:ext>
            </a:extLst>
          </p:cNvPr>
          <p:cNvSpPr txBox="1">
            <a:spLocks/>
          </p:cNvSpPr>
          <p:nvPr/>
        </p:nvSpPr>
        <p:spPr>
          <a:xfrm>
            <a:off x="4506018" y="2199680"/>
            <a:ext cx="1977076" cy="414954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Достъп до клас външни лица за контакт</a:t>
            </a:r>
          </a:p>
        </p:txBody>
      </p:sp>
      <p:sp>
        <p:nvSpPr>
          <p:cNvPr id="80" name="Text Placeholder 6">
            <a:extLst>
              <a:ext uri="{FF2B5EF4-FFF2-40B4-BE49-F238E27FC236}">
                <a16:creationId xmlns:a16="http://schemas.microsoft.com/office/drawing/2014/main" id="{A5BE6318-27EA-4F22-9A94-4EC6F3D8CBCA}"/>
              </a:ext>
            </a:extLst>
          </p:cNvPr>
          <p:cNvSpPr txBox="1">
            <a:spLocks/>
          </p:cNvSpPr>
          <p:nvPr/>
        </p:nvSpPr>
        <p:spPr>
          <a:xfrm>
            <a:off x="4506018" y="2575421"/>
            <a:ext cx="1977076" cy="43369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Достъп до всякакъв тип лични данни</a:t>
            </a:r>
          </a:p>
        </p:txBody>
      </p:sp>
      <p:sp>
        <p:nvSpPr>
          <p:cNvPr id="84" name="Text Placeholder 6">
            <a:extLst>
              <a:ext uri="{FF2B5EF4-FFF2-40B4-BE49-F238E27FC236}">
                <a16:creationId xmlns:a16="http://schemas.microsoft.com/office/drawing/2014/main" id="{320D9FD8-D67B-4815-8CE4-FB0A2CC8EB51}"/>
              </a:ext>
            </a:extLst>
          </p:cNvPr>
          <p:cNvSpPr txBox="1">
            <a:spLocks/>
          </p:cNvSpPr>
          <p:nvPr/>
        </p:nvSpPr>
        <p:spPr>
          <a:xfrm>
            <a:off x="9154917" y="3779366"/>
            <a:ext cx="1977076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Потребител търговец</a:t>
            </a:r>
          </a:p>
        </p:txBody>
      </p:sp>
      <p:sp>
        <p:nvSpPr>
          <p:cNvPr id="85" name="Text Placeholder 6">
            <a:extLst>
              <a:ext uri="{FF2B5EF4-FFF2-40B4-BE49-F238E27FC236}">
                <a16:creationId xmlns:a16="http://schemas.microsoft.com/office/drawing/2014/main" id="{40E1A729-3FD3-40EF-B5C4-C271BB130918}"/>
              </a:ext>
            </a:extLst>
          </p:cNvPr>
          <p:cNvSpPr txBox="1">
            <a:spLocks/>
          </p:cNvSpPr>
          <p:nvPr/>
        </p:nvSpPr>
        <p:spPr>
          <a:xfrm>
            <a:off x="9154917" y="4000863"/>
            <a:ext cx="1977076" cy="560691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Достъп до клас външни лица за контакт и лица за контакт на клиенти, доставчици</a:t>
            </a:r>
          </a:p>
        </p:txBody>
      </p:sp>
      <p:sp>
        <p:nvSpPr>
          <p:cNvPr id="86" name="Text Placeholder 6">
            <a:extLst>
              <a:ext uri="{FF2B5EF4-FFF2-40B4-BE49-F238E27FC236}">
                <a16:creationId xmlns:a16="http://schemas.microsoft.com/office/drawing/2014/main" id="{5EAE45C1-4AA5-4AFB-8711-A81EDCF54FDB}"/>
              </a:ext>
            </a:extLst>
          </p:cNvPr>
          <p:cNvSpPr txBox="1">
            <a:spLocks/>
          </p:cNvSpPr>
          <p:nvPr/>
        </p:nvSpPr>
        <p:spPr>
          <a:xfrm>
            <a:off x="9154917" y="4543729"/>
            <a:ext cx="1977076" cy="43369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100" dirty="0"/>
              <a:t>Достъп до нечувствителни лични данни</a:t>
            </a:r>
          </a:p>
          <a:p>
            <a:pPr marL="0" indent="0">
              <a:buClr>
                <a:schemeClr val="tx1"/>
              </a:buClr>
              <a:buNone/>
            </a:pPr>
            <a:endParaRPr lang="bg-BG" sz="1100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37F4B51-9AC4-4AFF-AF6A-0E7623DDB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11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Потребителски достъпи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4B23A3-F2C3-472B-9113-2A7A07DF1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037" y="1066503"/>
            <a:ext cx="9975272" cy="4757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1033EB-B679-4BC2-AE20-66B588236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856" y="1611246"/>
            <a:ext cx="9975272" cy="42894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9A9B06-0CE0-4836-BD78-3B110F632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5674" y="2106767"/>
            <a:ext cx="9975272" cy="420712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9F5CB6-60C5-49B6-970E-416EFBDB2F07}"/>
              </a:ext>
            </a:extLst>
          </p:cNvPr>
          <p:cNvSpPr/>
          <p:nvPr/>
        </p:nvSpPr>
        <p:spPr>
          <a:xfrm>
            <a:off x="3265110" y="1098449"/>
            <a:ext cx="1685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tx1"/>
              </a:buClr>
            </a:pPr>
            <a:r>
              <a:rPr lang="en-US">
                <a:solidFill>
                  <a:schemeClr val="bg1"/>
                </a:solidFill>
              </a:rPr>
              <a:t>HR </a:t>
            </a:r>
            <a:r>
              <a:rPr lang="bg-BG">
                <a:solidFill>
                  <a:schemeClr val="bg1"/>
                </a:solidFill>
              </a:rPr>
              <a:t>потребител</a:t>
            </a:r>
            <a:endParaRPr lang="bg-BG" dirty="0">
              <a:solidFill>
                <a:schemeClr val="bg1"/>
              </a:solidFill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E5AC697-F0D7-4274-81D6-A7EC3575155A}"/>
              </a:ext>
            </a:extLst>
          </p:cNvPr>
          <p:cNvSpPr txBox="1">
            <a:spLocks/>
          </p:cNvSpPr>
          <p:nvPr/>
        </p:nvSpPr>
        <p:spPr>
          <a:xfrm>
            <a:off x="3559297" y="1641320"/>
            <a:ext cx="2547887" cy="32198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800" dirty="0">
                <a:solidFill>
                  <a:schemeClr val="bg1"/>
                </a:solidFill>
              </a:rPr>
              <a:t>Потребител маркетинг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C4E19F1-B099-4007-A0C3-96EAF4B60C5B}"/>
              </a:ext>
            </a:extLst>
          </p:cNvPr>
          <p:cNvSpPr txBox="1">
            <a:spLocks/>
          </p:cNvSpPr>
          <p:nvPr/>
        </p:nvSpPr>
        <p:spPr>
          <a:xfrm>
            <a:off x="3734104" y="2160949"/>
            <a:ext cx="2432807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800" dirty="0">
                <a:solidFill>
                  <a:schemeClr val="bg1"/>
                </a:solidFill>
              </a:rPr>
              <a:t>Потребител търговец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318A4AC-7B92-4956-AB9E-E8FA0D4AC8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Регистри на обекти с лични данни 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7484149-D65F-4A9D-859A-0F8230809692}"/>
              </a:ext>
            </a:extLst>
          </p:cNvPr>
          <p:cNvSpPr txBox="1">
            <a:spLocks/>
          </p:cNvSpPr>
          <p:nvPr/>
        </p:nvSpPr>
        <p:spPr>
          <a:xfrm>
            <a:off x="791219" y="1761068"/>
            <a:ext cx="6992903" cy="455584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Създаване, администриране и водене на регистри за обекти съдържащи лични данни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Регистър на физическите лица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Регистър на системите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Регистър на хранилищата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Следене на различните версии на обекти и документи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US" sz="1200" dirty="0"/>
              <a:t>M-Files </a:t>
            </a:r>
            <a:r>
              <a:rPr lang="bg-BG" sz="1200" dirty="0"/>
              <a:t>съхранява всяка промяна в обект или документ като отделна версия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Съхранява се информация за  потребителя, датата и часа на създаване на всяка версия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Възможност за проследяване на промените във всяка версия</a:t>
            </a: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4B0C07D5-08C8-4C85-BFCA-A4FD35AE1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580" y="1457536"/>
            <a:ext cx="4056573" cy="4056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1C2319-226C-4E9F-938A-563606346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51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Регистри на обекти с лични данни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C4E19F1-B099-4007-A0C3-96EAF4B60C5B}"/>
              </a:ext>
            </a:extLst>
          </p:cNvPr>
          <p:cNvSpPr txBox="1">
            <a:spLocks/>
          </p:cNvSpPr>
          <p:nvPr/>
        </p:nvSpPr>
        <p:spPr>
          <a:xfrm>
            <a:off x="3734104" y="2160949"/>
            <a:ext cx="2432807" cy="28194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bg-BG" sz="1800" dirty="0">
                <a:solidFill>
                  <a:schemeClr val="bg1"/>
                </a:solidFill>
              </a:rPr>
              <a:t>Потребител търговец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ABA284-20C5-45DE-B4F1-3F792E41D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79" y="1100796"/>
            <a:ext cx="10473070" cy="48767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693E4E-9E61-465D-A315-5A73CE994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184" y="1984189"/>
            <a:ext cx="7955365" cy="42653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26D00-8C59-4977-8496-5A03DB14A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8439" y="2714894"/>
            <a:ext cx="10473070" cy="31924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CB6912C-33CF-49D0-806E-82A576C9CB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5399" y="3337531"/>
            <a:ext cx="10473070" cy="3047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17B1F4-A52B-48AD-BEF4-B757D5AF0D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477628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Работа с документи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7484149-D65F-4A9D-859A-0F8230809692}"/>
              </a:ext>
            </a:extLst>
          </p:cNvPr>
          <p:cNvSpPr txBox="1">
            <a:spLocks/>
          </p:cNvSpPr>
          <p:nvPr/>
        </p:nvSpPr>
        <p:spPr>
          <a:xfrm>
            <a:off x="791219" y="1187860"/>
            <a:ext cx="6992903" cy="5444951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Създаване, съхраняване и класифициране на всякакъв тип документи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Класифициране на документи по тип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Посочване на информация за това дали документа съдържа лични данни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Какъв е типът лични данни, които се намират в документа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Гъвкаво управление на достъпа до документите съдържащи лични данни 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Търсене на информация, включително и в съдържанието на файловете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Организиране на цялата документация във връзка с изпълнение изискванията на </a:t>
            </a:r>
            <a:r>
              <a:rPr lang="en-US" sz="1600" dirty="0"/>
              <a:t>GDPR</a:t>
            </a:r>
            <a:r>
              <a:rPr lang="bg-BG" sz="1600" dirty="0"/>
              <a:t> регламента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Документи с разписаните правила и задължения за изпълнение на </a:t>
            </a:r>
            <a:r>
              <a:rPr lang="en-US" sz="1200" dirty="0"/>
              <a:t>GDPR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Описания на всички процеси касаещи съхраняване и използване на лични данни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sz="1200" dirty="0" err="1"/>
              <a:t>Версионен</a:t>
            </a:r>
            <a:r>
              <a:rPr lang="ru-RU" sz="1200" dirty="0"/>
              <a:t> </a:t>
            </a:r>
            <a:r>
              <a:rPr lang="ru-RU" sz="1200" dirty="0" err="1"/>
              <a:t>контрол</a:t>
            </a:r>
            <a:r>
              <a:rPr lang="ru-RU" sz="1200" dirty="0"/>
              <a:t> на </a:t>
            </a:r>
            <a:r>
              <a:rPr lang="ru-RU" sz="1200" dirty="0" err="1"/>
              <a:t>разписаните</a:t>
            </a:r>
            <a:r>
              <a:rPr lang="ru-RU" sz="1200" dirty="0"/>
              <a:t> </a:t>
            </a:r>
            <a:r>
              <a:rPr lang="ru-RU" sz="1200" dirty="0" err="1"/>
              <a:t>процедури</a:t>
            </a:r>
            <a:r>
              <a:rPr lang="ru-RU" sz="1200" dirty="0"/>
              <a:t> и </a:t>
            </a:r>
            <a:r>
              <a:rPr lang="ru-RU" sz="1200" dirty="0" err="1"/>
              <a:t>свързаните</a:t>
            </a:r>
            <a:r>
              <a:rPr lang="ru-RU" sz="1200" dirty="0"/>
              <a:t> с </a:t>
            </a:r>
            <a:r>
              <a:rPr lang="ru-RU" sz="1200" dirty="0" err="1"/>
              <a:t>тях</a:t>
            </a:r>
            <a:r>
              <a:rPr lang="ru-RU" sz="1200" dirty="0"/>
              <a:t> </a:t>
            </a:r>
            <a:r>
              <a:rPr lang="ru-RU" sz="1200" dirty="0" err="1"/>
              <a:t>документи</a:t>
            </a:r>
            <a:endParaRPr lang="bg-BG" sz="1200" dirty="0"/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Шаблонни документи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Автоматично </a:t>
            </a:r>
            <a:r>
              <a:rPr lang="bg-BG" sz="1200" dirty="0" err="1"/>
              <a:t>именоване</a:t>
            </a:r>
            <a:r>
              <a:rPr lang="bg-BG" sz="1200" dirty="0"/>
              <a:t> отговарящо на предварително дефинирани правила </a:t>
            </a:r>
            <a:endParaRPr lang="bg-BG" sz="1600" dirty="0"/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bg-BG" sz="1600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3B35EC3-8041-4354-B156-E6D811DDF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580" y="1457536"/>
            <a:ext cx="4056573" cy="40565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253561-FBA6-4459-80C1-DDC25992B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8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Документи съдържащи лични данни 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507D1C-6B59-4357-9A73-7849D47E1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031" y="978194"/>
            <a:ext cx="8684894" cy="56451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462143-A598-4FCB-A76F-48BA0DD9A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667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Търсене на информация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BC24B51C-CBFF-4F31-A4FB-1BE88DECAD1B}"/>
              </a:ext>
            </a:extLst>
          </p:cNvPr>
          <p:cNvSpPr txBox="1">
            <a:spLocks/>
          </p:cNvSpPr>
          <p:nvPr/>
        </p:nvSpPr>
        <p:spPr>
          <a:xfrm>
            <a:off x="3411327" y="1101645"/>
            <a:ext cx="6992903" cy="1043678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400" dirty="0"/>
              <a:t>Търсене на информация в метаданните на документите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400" dirty="0"/>
              <a:t>Търсене на информация в съдържанието на файловете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400" dirty="0"/>
              <a:t>Търсене на данни във външни хранилища на документи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bg-BG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10E37D-9762-47EA-9EE0-4AD575D0F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088" y="2145323"/>
            <a:ext cx="9668867" cy="39563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93AA4D-69CC-41B7-8BA6-8F1A243DD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16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Intelligent Metadata Layer</a:t>
            </a:r>
          </a:p>
          <a:p>
            <a:pPr marL="0" indent="0">
              <a:buNone/>
            </a:pPr>
            <a:r>
              <a:rPr lang="bg-BG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0E330A-6C51-497B-AC7E-2A3D4974F58E}"/>
              </a:ext>
            </a:extLst>
          </p:cNvPr>
          <p:cNvSpPr/>
          <p:nvPr/>
        </p:nvSpPr>
        <p:spPr>
          <a:xfrm>
            <a:off x="1976638" y="1449286"/>
            <a:ext cx="8934383" cy="14352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5ED136-FF80-4F6C-AD87-5A7DDE0AEA37}"/>
              </a:ext>
            </a:extLst>
          </p:cNvPr>
          <p:cNvSpPr/>
          <p:nvPr/>
        </p:nvSpPr>
        <p:spPr>
          <a:xfrm>
            <a:off x="1976637" y="3016775"/>
            <a:ext cx="8934383" cy="6454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D22F5C-6885-4B26-BB3C-EFE953924D71}"/>
              </a:ext>
            </a:extLst>
          </p:cNvPr>
          <p:cNvSpPr txBox="1"/>
          <p:nvPr/>
        </p:nvSpPr>
        <p:spPr>
          <a:xfrm>
            <a:off x="5087562" y="1916232"/>
            <a:ext cx="29072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>
                    <a:lumMod val="90000"/>
                  </a:schemeClr>
                </a:solidFill>
              </a:rPr>
              <a:t>Intelligent Metadata Layer</a:t>
            </a:r>
            <a:endParaRPr lang="en-US" sz="2000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DF65EEB-95EF-4352-935A-EC9E38DFF225}"/>
              </a:ext>
            </a:extLst>
          </p:cNvPr>
          <p:cNvGrpSpPr/>
          <p:nvPr/>
        </p:nvGrpSpPr>
        <p:grpSpPr>
          <a:xfrm>
            <a:off x="1937375" y="3016775"/>
            <a:ext cx="8934383" cy="645476"/>
            <a:chOff x="1501853" y="4663148"/>
            <a:chExt cx="9188294" cy="59896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0B336B3-5785-4075-8610-EBF9241CF3BF}"/>
                </a:ext>
              </a:extLst>
            </p:cNvPr>
            <p:cNvSpPr/>
            <p:nvPr/>
          </p:nvSpPr>
          <p:spPr>
            <a:xfrm>
              <a:off x="1501853" y="4663148"/>
              <a:ext cx="9188294" cy="59896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AB0CA7-3D98-4571-BF03-9F7E89D8D957}"/>
                </a:ext>
              </a:extLst>
            </p:cNvPr>
            <p:cNvSpPr txBox="1"/>
            <p:nvPr/>
          </p:nvSpPr>
          <p:spPr>
            <a:xfrm>
              <a:off x="4148745" y="4771711"/>
              <a:ext cx="42477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>
                  <a:solidFill>
                    <a:schemeClr val="bg1"/>
                  </a:solidFill>
                </a:rPr>
                <a:t>Връзка с външни хранилища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7C712E-7AE6-49CF-AC13-A6632E88DE2D}"/>
              </a:ext>
            </a:extLst>
          </p:cNvPr>
          <p:cNvGrpSpPr/>
          <p:nvPr/>
        </p:nvGrpSpPr>
        <p:grpSpPr>
          <a:xfrm>
            <a:off x="1937376" y="1458633"/>
            <a:ext cx="8934383" cy="1435226"/>
            <a:chOff x="1462591" y="3057835"/>
            <a:chExt cx="9188294" cy="133181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14A789F-F9DB-492F-8F8B-74FB808AD464}"/>
                </a:ext>
              </a:extLst>
            </p:cNvPr>
            <p:cNvSpPr/>
            <p:nvPr/>
          </p:nvSpPr>
          <p:spPr>
            <a:xfrm>
              <a:off x="1462591" y="3057835"/>
              <a:ext cx="9188294" cy="133181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5EA873D-179B-4A7B-B471-ADEFC04B8F49}"/>
                </a:ext>
              </a:extLst>
            </p:cNvPr>
            <p:cNvSpPr/>
            <p:nvPr/>
          </p:nvSpPr>
          <p:spPr>
            <a:xfrm>
              <a:off x="2053308" y="3955491"/>
              <a:ext cx="2217232" cy="409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1600" b="1" dirty="0"/>
                <a:t>Основни </a:t>
              </a:r>
              <a:r>
                <a:rPr lang="en-US" sz="1600" b="1" dirty="0"/>
                <a:t>ECM </a:t>
              </a:r>
              <a:r>
                <a:rPr lang="bg-BG" sz="1600" b="1" dirty="0"/>
                <a:t>възможности</a:t>
              </a:r>
              <a:endParaRPr lang="en-US" sz="16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9E51B11-1B24-4598-B880-E3F496706C99}"/>
                </a:ext>
              </a:extLst>
            </p:cNvPr>
            <p:cNvSpPr/>
            <p:nvPr/>
          </p:nvSpPr>
          <p:spPr>
            <a:xfrm>
              <a:off x="4693374" y="3985401"/>
              <a:ext cx="2535562" cy="3458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1600" b="1" dirty="0"/>
                <a:t>Търсене във всички хранилища</a:t>
              </a:r>
              <a:endParaRPr lang="en-US" sz="1600" b="1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898185A-6C46-4AB1-A657-0791780D79DB}"/>
                </a:ext>
              </a:extLst>
            </p:cNvPr>
            <p:cNvSpPr/>
            <p:nvPr/>
          </p:nvSpPr>
          <p:spPr>
            <a:xfrm>
              <a:off x="7976464" y="3745154"/>
              <a:ext cx="2491212" cy="58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1600" b="1" dirty="0"/>
                <a:t>Автоматични метаданни и класификация</a:t>
              </a:r>
              <a:endParaRPr lang="en-US" sz="1600" b="1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7598889-81C1-4474-96E8-127B96130E25}"/>
                </a:ext>
              </a:extLst>
            </p:cNvPr>
            <p:cNvSpPr txBox="1"/>
            <p:nvPr/>
          </p:nvSpPr>
          <p:spPr>
            <a:xfrm>
              <a:off x="4601036" y="3058549"/>
              <a:ext cx="29899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Intelligent Metadata Layer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ACF4EED-23D4-4CE8-B432-A746F4348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4007" y="3516314"/>
              <a:ext cx="483985" cy="48398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80CFF04-DBE9-4988-A33F-99FEC4A4D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522" y="3493214"/>
              <a:ext cx="494336" cy="50387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FD962AC-75CD-42C4-8085-7D96EA524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0408" y="3255257"/>
              <a:ext cx="409388" cy="490465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E2D4227-D5B8-4F05-9DCF-6FAC37F9C15F}"/>
              </a:ext>
            </a:extLst>
          </p:cNvPr>
          <p:cNvGrpSpPr/>
          <p:nvPr/>
        </p:nvGrpSpPr>
        <p:grpSpPr>
          <a:xfrm>
            <a:off x="2039908" y="3608700"/>
            <a:ext cx="8466195" cy="1316408"/>
            <a:chOff x="1591304" y="5154722"/>
            <a:chExt cx="7183022" cy="1221553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FFAFE03-941A-4A40-BCC2-509623DC8AD6}"/>
                </a:ext>
              </a:extLst>
            </p:cNvPr>
            <p:cNvCxnSpPr/>
            <p:nvPr/>
          </p:nvCxnSpPr>
          <p:spPr>
            <a:xfrm>
              <a:off x="2353731" y="5154722"/>
              <a:ext cx="0" cy="510678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F8E7D3F-9F54-4907-83BB-B9475BB2F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7938" y="5751982"/>
              <a:ext cx="799349" cy="441171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5D730C5-AFE4-4E68-AF12-C849902BC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1841" y="5825111"/>
              <a:ext cx="592485" cy="551164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AA8BFF9F-7E63-4C24-94ED-E6493093C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1304" y="5839178"/>
              <a:ext cx="1694709" cy="33803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6482B4AD-F2AB-4E2A-A48D-D103E6C58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655" y="5754551"/>
              <a:ext cx="548089" cy="482224"/>
            </a:xfrm>
            <a:prstGeom prst="rect">
              <a:avLst/>
            </a:prstGeom>
          </p:spPr>
        </p:pic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5C3585F-6697-42EF-8FC8-49975CB0FA52}"/>
                </a:ext>
              </a:extLst>
            </p:cNvPr>
            <p:cNvCxnSpPr/>
            <p:nvPr/>
          </p:nvCxnSpPr>
          <p:spPr>
            <a:xfrm>
              <a:off x="3863628" y="5158602"/>
              <a:ext cx="0" cy="510678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99E0332-260E-4C41-AC1C-65B675165697}"/>
                </a:ext>
              </a:extLst>
            </p:cNvPr>
            <p:cNvCxnSpPr/>
            <p:nvPr/>
          </p:nvCxnSpPr>
          <p:spPr>
            <a:xfrm>
              <a:off x="5483992" y="5154722"/>
              <a:ext cx="0" cy="510678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8E15404-6F31-42B3-94B2-6BE3C0E4D07F}"/>
                </a:ext>
              </a:extLst>
            </p:cNvPr>
            <p:cNvCxnSpPr/>
            <p:nvPr/>
          </p:nvCxnSpPr>
          <p:spPr>
            <a:xfrm>
              <a:off x="7129068" y="5154722"/>
              <a:ext cx="0" cy="510678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1E7F573-A5A5-4932-A81A-900D62E3D4F9}"/>
                </a:ext>
              </a:extLst>
            </p:cNvPr>
            <p:cNvCxnSpPr/>
            <p:nvPr/>
          </p:nvCxnSpPr>
          <p:spPr>
            <a:xfrm>
              <a:off x="8415734" y="5204416"/>
              <a:ext cx="0" cy="510678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1F04E2D8-C833-48EE-A1A5-4C56F4FC7F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57736" y="4196747"/>
            <a:ext cx="1440625" cy="66339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F9BB7A2-0203-43B1-84A4-F3AA4F4701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2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90FB98C-1211-4B4C-994D-5FB2030E1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302" y="3674190"/>
            <a:ext cx="4791075" cy="3190875"/>
          </a:xfrm>
          <a:prstGeom prst="rect">
            <a:avLst/>
          </a:prstGeom>
        </p:spPr>
      </p:pic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A363B32-1EAE-49AE-B067-2094A4E27840}"/>
              </a:ext>
            </a:extLst>
          </p:cNvPr>
          <p:cNvSpPr txBox="1">
            <a:spLocks/>
          </p:cNvSpPr>
          <p:nvPr/>
        </p:nvSpPr>
        <p:spPr>
          <a:xfrm>
            <a:off x="1298078" y="1394450"/>
            <a:ext cx="9903286" cy="4078695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800" dirty="0"/>
              <a:t> 82% от европейските потребители казват, че биха се възползвали от новите си права – да видят, да ограничат или да поискат изтриването на техни лични данни.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800" dirty="0"/>
              <a:t> Готови ли сме да посрещнем тези искания от текущите си клиенти? От предишни клиенти? От служители?</a:t>
            </a:r>
            <a:endParaRPr lang="en-US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bg-BG" sz="1800" dirty="0"/>
          </a:p>
          <a:p>
            <a:pPr marL="0" indent="0">
              <a:buClr>
                <a:schemeClr val="tx1"/>
              </a:buClr>
              <a:buNone/>
            </a:pPr>
            <a:r>
              <a:rPr lang="bg-BG" sz="1800" dirty="0"/>
              <a:t>70% правно-организационна част</a:t>
            </a:r>
            <a:endParaRPr lang="en-US" sz="1800" dirty="0"/>
          </a:p>
          <a:p>
            <a:pPr marL="0" indent="0">
              <a:buClr>
                <a:schemeClr val="tx1"/>
              </a:buClr>
              <a:buNone/>
            </a:pPr>
            <a:r>
              <a:rPr lang="bg-BG" sz="1800" b="1" u="sng" dirty="0"/>
              <a:t>30% технологична част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bg-BG" sz="1800" dirty="0"/>
              <a:t>=&gt; идентификация на данните, които се нуждаят от защита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bg-BG" sz="1800" dirty="0"/>
              <a:t>=&gt; защита на тези данни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1800" dirty="0"/>
              <a:t>=</a:t>
            </a:r>
            <a:r>
              <a:rPr lang="bg-BG" sz="1800" dirty="0"/>
              <a:t>&gt; процедури по осигуряване на достъп до защитените данни</a:t>
            </a:r>
          </a:p>
          <a:p>
            <a:pPr marL="0" indent="0">
              <a:buClr>
                <a:schemeClr val="tx1"/>
              </a:buClr>
              <a:buNone/>
            </a:pPr>
            <a:endParaRPr lang="bg-BG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bg-BG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C23A3-42E4-4C82-9207-BDC7C3A00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1BDAA2C-E123-44FA-B2F7-84FFE2C75454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Подготовка за </a:t>
            </a:r>
            <a:r>
              <a:rPr lang="en-US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GDPR</a:t>
            </a:r>
            <a:endParaRPr lang="bg-BG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55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Работни процеси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FD7D37-4844-433B-8553-F482BF3596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727" y="1205745"/>
            <a:ext cx="5249049" cy="4666142"/>
          </a:xfrm>
          <a:prstGeom prst="rect">
            <a:avLst/>
          </a:prstGeom>
        </p:spPr>
      </p:pic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017F3DBB-3583-4D88-8BE2-63A10F071846}"/>
              </a:ext>
            </a:extLst>
          </p:cNvPr>
          <p:cNvSpPr txBox="1">
            <a:spLocks/>
          </p:cNvSpPr>
          <p:nvPr/>
        </p:nvSpPr>
        <p:spPr>
          <a:xfrm>
            <a:off x="782426" y="1316044"/>
            <a:ext cx="6022301" cy="4757209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Дефиниране на работни процеси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Създаване на неограничен брой стъпки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Създаване на връзки между всяка от стъпките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Назначаване на задачи на отговорни потребители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Изпращане на известия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Преминаване в следваща стъпка чрез изпълнение на възложената задача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Задаване на критерии за автоматично преминаване в следваща стъпка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Автоматична промяна на метаданни от работния процес 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bg-BG" sz="1200" dirty="0"/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bg-BG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96D13D-6D12-41E5-9DDD-93DDD7E23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98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Уведомления 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017F3DBB-3583-4D88-8BE2-63A10F071846}"/>
              </a:ext>
            </a:extLst>
          </p:cNvPr>
          <p:cNvSpPr txBox="1">
            <a:spLocks/>
          </p:cNvSpPr>
          <p:nvPr/>
        </p:nvSpPr>
        <p:spPr>
          <a:xfrm>
            <a:off x="782426" y="1316045"/>
            <a:ext cx="6573028" cy="455584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Дефиниране на автоматични уведомления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За действия на потребители с обекти и документи съдържащи лични данни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За наближаване и изтичане на срокове за използване на лични данни 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За възложени задачи </a:t>
            </a:r>
          </a:p>
          <a:p>
            <a:pPr lvl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600" dirty="0"/>
              <a:t>За предстоящи одити</a:t>
            </a: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bg-BG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47C336-3D73-4A82-8998-34FBC5A3C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454" y="1316045"/>
            <a:ext cx="4383018" cy="51449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FB2FE3-8365-4EFF-8175-6B28DBD14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08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Dashboard</a:t>
            </a:r>
            <a:r>
              <a:rPr lang="bg-BG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– Статистика документи</a:t>
            </a:r>
            <a:endParaRPr lang="en-US" sz="320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bg-BG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320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bg-BG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F9D319-222F-4169-82B1-16A1FA65F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77" b="3363"/>
          <a:stretch/>
        </p:blipFill>
        <p:spPr>
          <a:xfrm>
            <a:off x="1159771" y="1120432"/>
            <a:ext cx="10803519" cy="50586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80D618-BE38-4972-BA7E-4709AB46B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275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B57162-E867-411F-88CE-68B11351D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473" y="1117196"/>
            <a:ext cx="10820400" cy="511492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Справка  – документи по клас</a:t>
            </a:r>
            <a:endParaRPr lang="en-US" sz="320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bg-BG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320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bg-BG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12EA25-1EA9-4326-AF3D-7F4D231AB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5E7825B-0988-4D58-B7C6-EB1854168DD4}"/>
              </a:ext>
            </a:extLst>
          </p:cNvPr>
          <p:cNvSpPr txBox="1">
            <a:spLocks/>
          </p:cNvSpPr>
          <p:nvPr/>
        </p:nvSpPr>
        <p:spPr>
          <a:xfrm>
            <a:off x="7699513" y="2634018"/>
            <a:ext cx="3654468" cy="143144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30000" lnSpcReduction="2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en-US" dirty="0"/>
            </a:br>
            <a:r>
              <a:rPr lang="bg-BG">
                <a:solidFill>
                  <a:schemeClr val="accent4">
                    <a:lumMod val="75000"/>
                  </a:schemeClr>
                </a:solidFill>
              </a:rPr>
              <a:t>Благодаря Ви за вниманието !</a:t>
            </a:r>
            <a:br>
              <a:rPr lang="en-US">
                <a:solidFill>
                  <a:schemeClr val="accent4">
                    <a:lumMod val="75000"/>
                  </a:schemeClr>
                </a:solidFill>
              </a:rPr>
            </a:br>
            <a:r>
              <a:rPr lang="bg-BG">
                <a:solidFill>
                  <a:schemeClr val="accent4">
                    <a:lumMod val="75000"/>
                  </a:schemeClr>
                </a:solidFill>
              </a:rPr>
              <a:t>Стефан Петров</a:t>
            </a:r>
            <a:br>
              <a:rPr lang="en-US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M-Files </a:t>
            </a:r>
            <a:r>
              <a:rPr lang="bg-BG">
                <a:solidFill>
                  <a:schemeClr val="accent4">
                    <a:lumMod val="75000"/>
                  </a:schemeClr>
                </a:solidFill>
              </a:rPr>
              <a:t>консултант </a:t>
            </a:r>
            <a:br>
              <a:rPr lang="en-US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>
                <a:solidFill>
                  <a:schemeClr val="accent4">
                    <a:lumMod val="75000"/>
                  </a:schemeClr>
                </a:solidFill>
              </a:rPr>
              <a:t>FTS Bulgaria</a:t>
            </a:r>
            <a:br>
              <a:rPr lang="en-US">
                <a:solidFill>
                  <a:schemeClr val="accent4">
                    <a:lumMod val="75000"/>
                  </a:schemeClr>
                </a:solidFill>
              </a:rPr>
            </a:b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39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9D64C07-ADB6-4F65-B0D5-83AABEDC39CA}"/>
              </a:ext>
            </a:extLst>
          </p:cNvPr>
          <p:cNvGrpSpPr/>
          <p:nvPr/>
        </p:nvGrpSpPr>
        <p:grpSpPr>
          <a:xfrm>
            <a:off x="10536700" y="1574752"/>
            <a:ext cx="1210163" cy="4120776"/>
            <a:chOff x="7009919" y="685800"/>
            <a:chExt cx="1424354" cy="617220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7F25E73-F274-4FBF-88F6-1852A5102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9919" y="685800"/>
              <a:ext cx="1424354" cy="61722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2905F63-4230-4604-9FDA-F2E4C5A9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1429" y="1444614"/>
              <a:ext cx="601535" cy="183468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02E793C7-E7B8-4C21-ADFB-98BE754946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3518">
            <a:off x="3365100" y="1602047"/>
            <a:ext cx="756469" cy="504837"/>
          </a:xfrm>
          <a:prstGeom prst="rect">
            <a:avLst/>
          </a:prstGeom>
          <a:effectLst>
            <a:outerShdw blurRad="50800" dist="50800" dir="5400000" algn="ctr" rotWithShape="0">
              <a:schemeClr val="bg2"/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21354CF-F28C-4616-9CDB-9DFEE6B2819D}"/>
              </a:ext>
            </a:extLst>
          </p:cNvPr>
          <p:cNvSpPr txBox="1"/>
          <p:nvPr/>
        </p:nvSpPr>
        <p:spPr>
          <a:xfrm>
            <a:off x="1049905" y="3005550"/>
            <a:ext cx="26934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cap="all" dirty="0">
                <a:solidFill>
                  <a:srgbClr val="303030"/>
                </a:solidFill>
              </a:rPr>
              <a:t>UNIQUE SOFTWARE AVAILABLE IN</a:t>
            </a:r>
          </a:p>
          <a:p>
            <a:pPr algn="ctr"/>
            <a:r>
              <a:rPr lang="en-US" sz="3000" b="1" cap="all" dirty="0">
                <a:solidFill>
                  <a:srgbClr val="303030"/>
                </a:solidFill>
              </a:rPr>
              <a:t>32 LANGUAGES</a:t>
            </a:r>
            <a:endParaRPr lang="fi-FI" sz="3000" b="1" cap="all" dirty="0">
              <a:solidFill>
                <a:srgbClr val="30303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ACFDBEE-8345-4CAC-BACE-0672E68F77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920" y="5457056"/>
            <a:ext cx="1595231" cy="97606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DF8B2E6-500B-4A12-8753-7E40FD4CBFA4}"/>
              </a:ext>
            </a:extLst>
          </p:cNvPr>
          <p:cNvSpPr txBox="1"/>
          <p:nvPr/>
        </p:nvSpPr>
        <p:spPr>
          <a:xfrm>
            <a:off x="8009953" y="3313327"/>
            <a:ext cx="18566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cap="all" dirty="0">
                <a:solidFill>
                  <a:srgbClr val="303030"/>
                </a:solidFill>
              </a:rPr>
              <a:t>EMPLOYEES</a:t>
            </a:r>
            <a:endParaRPr lang="fi-FI" sz="2000" cap="all" dirty="0">
              <a:solidFill>
                <a:srgbClr val="303030"/>
              </a:solidFill>
            </a:endParaRPr>
          </a:p>
          <a:p>
            <a:pPr algn="ctr"/>
            <a:r>
              <a:rPr lang="en-US" sz="3000" b="1" dirty="0">
                <a:solidFill>
                  <a:srgbClr val="303030"/>
                </a:solidFill>
              </a:rPr>
              <a:t>400</a:t>
            </a:r>
            <a:endParaRPr lang="fi-FI" sz="3000" b="1" dirty="0">
              <a:solidFill>
                <a:srgbClr val="30303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CE7C33-DB1D-4540-9CF6-4495C76C9B7D}"/>
              </a:ext>
            </a:extLst>
          </p:cNvPr>
          <p:cNvSpPr txBox="1"/>
          <p:nvPr/>
        </p:nvSpPr>
        <p:spPr>
          <a:xfrm>
            <a:off x="1297775" y="5185885"/>
            <a:ext cx="22872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cap="all" dirty="0">
                <a:solidFill>
                  <a:srgbClr val="303030"/>
                </a:solidFill>
              </a:rPr>
              <a:t>INCREASE IN NET SALES IN 6 YEARS</a:t>
            </a:r>
          </a:p>
          <a:p>
            <a:pPr algn="ctr"/>
            <a:r>
              <a:rPr lang="en-US" sz="3000" b="1" cap="all" dirty="0">
                <a:solidFill>
                  <a:srgbClr val="303030"/>
                </a:solidFill>
              </a:rPr>
              <a:t>+1 000%</a:t>
            </a:r>
            <a:endParaRPr lang="fi-FI" sz="3000" b="1" cap="all" dirty="0">
              <a:solidFill>
                <a:srgbClr val="30303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0F886C-7929-4867-AE97-8E82972929DB}"/>
              </a:ext>
            </a:extLst>
          </p:cNvPr>
          <p:cNvSpPr txBox="1"/>
          <p:nvPr/>
        </p:nvSpPr>
        <p:spPr>
          <a:xfrm>
            <a:off x="8127273" y="4387893"/>
            <a:ext cx="18566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cap="all" dirty="0">
                <a:solidFill>
                  <a:srgbClr val="303030"/>
                </a:solidFill>
              </a:rPr>
              <a:t>PARTNERS</a:t>
            </a:r>
            <a:endParaRPr lang="fi-FI" sz="2000" cap="all" dirty="0">
              <a:solidFill>
                <a:srgbClr val="303030"/>
              </a:solidFill>
            </a:endParaRPr>
          </a:p>
          <a:p>
            <a:pPr algn="ctr"/>
            <a:r>
              <a:rPr lang="en-US" sz="3000" b="1" dirty="0">
                <a:solidFill>
                  <a:srgbClr val="303030"/>
                </a:solidFill>
              </a:rPr>
              <a:t>570+</a:t>
            </a:r>
            <a:endParaRPr lang="fi-FI" sz="3000" b="1" dirty="0">
              <a:solidFill>
                <a:srgbClr val="30303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7476D0-D042-408E-BE5C-B00EA582C25E}"/>
              </a:ext>
            </a:extLst>
          </p:cNvPr>
          <p:cNvSpPr txBox="1"/>
          <p:nvPr/>
        </p:nvSpPr>
        <p:spPr>
          <a:xfrm>
            <a:off x="4611360" y="4359757"/>
            <a:ext cx="27898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cap="all" dirty="0">
                <a:solidFill>
                  <a:srgbClr val="303030"/>
                </a:solidFill>
              </a:rPr>
              <a:t>CUSTOMERS WORLDWIDE</a:t>
            </a:r>
            <a:endParaRPr lang="fi-FI" sz="2000" cap="all" dirty="0">
              <a:solidFill>
                <a:srgbClr val="303030"/>
              </a:solidFill>
            </a:endParaRPr>
          </a:p>
          <a:p>
            <a:pPr algn="ctr"/>
            <a:r>
              <a:rPr lang="en-US" sz="3000" b="1" cap="all" dirty="0">
                <a:solidFill>
                  <a:srgbClr val="303030"/>
                </a:solidFill>
              </a:rPr>
              <a:t>+100 </a:t>
            </a:r>
            <a:r>
              <a:rPr lang="en-US" sz="2000" cap="all" dirty="0">
                <a:solidFill>
                  <a:srgbClr val="303030"/>
                </a:solidFill>
              </a:rPr>
              <a:t>countries</a:t>
            </a:r>
            <a:r>
              <a:rPr lang="en-US" sz="3000" b="1" cap="all" dirty="0">
                <a:solidFill>
                  <a:srgbClr val="303030"/>
                </a:solidFill>
              </a:rPr>
              <a:t>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6A992B7-49F2-4546-8F99-EA6B10A41A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36"/>
          <a:stretch/>
        </p:blipFill>
        <p:spPr>
          <a:xfrm>
            <a:off x="3702064" y="2081363"/>
            <a:ext cx="4177600" cy="26156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6950F23-743F-43FA-ACDA-7FFD1ED342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745" y="4268001"/>
            <a:ext cx="1585095" cy="89094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BA86EC-9B59-46F1-90B8-CE705E3AA42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250" y="2682673"/>
            <a:ext cx="569719" cy="125338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F90F5F7-0A13-470D-AC4A-B3C65E2126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146" y="5125897"/>
            <a:ext cx="1140898" cy="113926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9650BA8-7262-4A9E-B25F-3446E1EE3926}"/>
              </a:ext>
            </a:extLst>
          </p:cNvPr>
          <p:cNvSpPr txBox="1"/>
          <p:nvPr/>
        </p:nvSpPr>
        <p:spPr>
          <a:xfrm>
            <a:off x="4330076" y="1613314"/>
            <a:ext cx="3163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303030"/>
                </a:solidFill>
              </a:rPr>
              <a:t>M-FILES TECHNOLOGY INNOVATION </a:t>
            </a:r>
            <a:endParaRPr lang="fi-FI" sz="2000" dirty="0">
              <a:solidFill>
                <a:srgbClr val="303030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6EAB014-D826-45DC-A481-1481D2D0484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879" y="1940568"/>
            <a:ext cx="1353482" cy="108278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9492948-8AD4-4FB7-8047-2A99A54A3F5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81" y="2413306"/>
            <a:ext cx="681779" cy="15832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B1FC6A6-B0F6-4E4B-9A94-E387DE0BEBAA}"/>
              </a:ext>
            </a:extLst>
          </p:cNvPr>
          <p:cNvSpPr txBox="1"/>
          <p:nvPr/>
        </p:nvSpPr>
        <p:spPr>
          <a:xfrm>
            <a:off x="7493962" y="1627382"/>
            <a:ext cx="2254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cap="all" dirty="0">
                <a:solidFill>
                  <a:srgbClr val="303030"/>
                </a:solidFill>
              </a:rPr>
              <a:t>OFFICES:</a:t>
            </a:r>
          </a:p>
          <a:p>
            <a:pPr algn="ctr"/>
            <a:r>
              <a:rPr lang="en-US" sz="2000" cap="all" dirty="0" err="1">
                <a:solidFill>
                  <a:srgbClr val="303030"/>
                </a:solidFill>
              </a:rPr>
              <a:t>FINLAND, USA, UK,</a:t>
            </a:r>
          </a:p>
          <a:p>
            <a:pPr algn="ctr"/>
            <a:r>
              <a:rPr lang="en-US" sz="2000" cap="all" dirty="0">
                <a:solidFill>
                  <a:srgbClr val="303030"/>
                </a:solidFill>
              </a:rPr>
              <a:t>FRANCE AND GERMANY</a:t>
            </a:r>
            <a:endParaRPr lang="fi-FI" sz="2000" cap="all" dirty="0">
              <a:solidFill>
                <a:srgbClr val="30303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CE4C1D-4425-4F62-B2C2-31D58A871636}"/>
              </a:ext>
            </a:extLst>
          </p:cNvPr>
          <p:cNvSpPr/>
          <p:nvPr/>
        </p:nvSpPr>
        <p:spPr>
          <a:xfrm>
            <a:off x="2887740" y="123139"/>
            <a:ext cx="6709902" cy="133536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en-US" sz="3200" b="1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Changing the Way the World Manages Information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B551BB8-2F42-49B0-ABF5-3D7F520825C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53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Технологична част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7484149-D65F-4A9D-859A-0F8230809692}"/>
              </a:ext>
            </a:extLst>
          </p:cNvPr>
          <p:cNvSpPr txBox="1">
            <a:spLocks/>
          </p:cNvSpPr>
          <p:nvPr/>
        </p:nvSpPr>
        <p:spPr>
          <a:xfrm>
            <a:off x="791219" y="1309086"/>
            <a:ext cx="6992903" cy="5350331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800" dirty="0" err="1"/>
              <a:t>Създаване</a:t>
            </a:r>
            <a:r>
              <a:rPr lang="ru-RU" sz="1800" dirty="0"/>
              <a:t> на </a:t>
            </a:r>
            <a:r>
              <a:rPr lang="ru-RU" sz="1800" dirty="0" err="1"/>
              <a:t>актуални</a:t>
            </a:r>
            <a:r>
              <a:rPr lang="ru-RU" sz="1800" dirty="0"/>
              <a:t> </a:t>
            </a:r>
            <a:r>
              <a:rPr lang="ru-RU" sz="1800" dirty="0" err="1"/>
              <a:t>списъци</a:t>
            </a:r>
            <a:r>
              <a:rPr lang="ru-RU" sz="1800" dirty="0"/>
              <a:t> с </a:t>
            </a:r>
            <a:r>
              <a:rPr lang="ru-RU" sz="1800" dirty="0" err="1"/>
              <a:t>всички</a:t>
            </a:r>
            <a:r>
              <a:rPr lang="ru-RU" sz="1800" dirty="0"/>
              <a:t> </a:t>
            </a:r>
            <a:r>
              <a:rPr lang="ru-RU" sz="1800" dirty="0" err="1"/>
              <a:t>лични</a:t>
            </a:r>
            <a:r>
              <a:rPr lang="ru-RU" sz="1800" dirty="0"/>
              <a:t> </a:t>
            </a:r>
            <a:r>
              <a:rPr lang="ru-RU" sz="1800" dirty="0" err="1"/>
              <a:t>данни</a:t>
            </a:r>
            <a:r>
              <a:rPr lang="ru-RU" sz="1800" dirty="0"/>
              <a:t>, </a:t>
            </a:r>
            <a:r>
              <a:rPr lang="ru-RU" sz="1800" dirty="0" err="1"/>
              <a:t>които</a:t>
            </a:r>
            <a:r>
              <a:rPr lang="ru-RU" sz="1800" dirty="0"/>
              <a:t> </a:t>
            </a:r>
            <a:r>
              <a:rPr lang="ru-RU" sz="1800" dirty="0" err="1"/>
              <a:t>организацията</a:t>
            </a:r>
            <a:r>
              <a:rPr lang="ru-RU" sz="1800" dirty="0"/>
              <a:t> в момента </a:t>
            </a:r>
            <a:r>
              <a:rPr lang="ru-RU" sz="1800" dirty="0" err="1"/>
              <a:t>има</a:t>
            </a:r>
            <a:r>
              <a:rPr lang="ru-RU" sz="1800" dirty="0"/>
              <a:t>, </a:t>
            </a:r>
            <a:r>
              <a:rPr lang="ru-RU" sz="1800" dirty="0" err="1"/>
              <a:t>включително</a:t>
            </a:r>
            <a:r>
              <a:rPr lang="ru-RU" sz="1800" dirty="0"/>
              <a:t> </a:t>
            </a:r>
            <a:r>
              <a:rPr lang="ru-RU" sz="1800" dirty="0" err="1"/>
              <a:t>всички</a:t>
            </a:r>
            <a:r>
              <a:rPr lang="ru-RU" sz="1800" dirty="0"/>
              <a:t> </a:t>
            </a:r>
            <a:r>
              <a:rPr lang="ru-RU" sz="1800" dirty="0" err="1"/>
              <a:t>компютърни</a:t>
            </a:r>
            <a:r>
              <a:rPr lang="ru-RU" sz="1800" dirty="0"/>
              <a:t> </a:t>
            </a:r>
            <a:r>
              <a:rPr lang="ru-RU" sz="1800" dirty="0" err="1"/>
              <a:t>системи</a:t>
            </a:r>
            <a:r>
              <a:rPr lang="ru-RU" sz="1800" dirty="0"/>
              <a:t>, </a:t>
            </a:r>
            <a:r>
              <a:rPr lang="ru-RU" sz="1800" dirty="0" err="1"/>
              <a:t>регистри</a:t>
            </a:r>
            <a:r>
              <a:rPr lang="ru-RU" sz="1800" dirty="0"/>
              <a:t> за </a:t>
            </a:r>
            <a:r>
              <a:rPr lang="ru-RU" sz="1800" dirty="0" err="1"/>
              <a:t>данни</a:t>
            </a:r>
            <a:r>
              <a:rPr lang="ru-RU" sz="1800" dirty="0"/>
              <a:t>, </a:t>
            </a:r>
            <a:r>
              <a:rPr lang="ru-RU" sz="1800" dirty="0" err="1"/>
              <a:t>сборници</a:t>
            </a:r>
            <a:r>
              <a:rPr lang="ru-RU" sz="1800" dirty="0"/>
              <a:t> с </a:t>
            </a:r>
            <a:r>
              <a:rPr lang="ru-RU" sz="1800" dirty="0" err="1"/>
              <a:t>документи</a:t>
            </a:r>
            <a:r>
              <a:rPr lang="ru-RU" sz="1800" dirty="0"/>
              <a:t>, </a:t>
            </a:r>
            <a:r>
              <a:rPr lang="ru-RU" sz="1800" dirty="0" err="1"/>
              <a:t>бази</a:t>
            </a:r>
            <a:r>
              <a:rPr lang="ru-RU" sz="1800" dirty="0"/>
              <a:t> </a:t>
            </a:r>
            <a:r>
              <a:rPr lang="ru-RU" sz="1800" dirty="0" err="1"/>
              <a:t>данни</a:t>
            </a:r>
            <a:r>
              <a:rPr lang="ru-RU" sz="1800" dirty="0"/>
              <a:t> и </a:t>
            </a:r>
            <a:r>
              <a:rPr lang="ru-RU" sz="1800" dirty="0" err="1"/>
              <a:t>хартиени</a:t>
            </a:r>
            <a:r>
              <a:rPr lang="ru-RU" sz="1800" dirty="0"/>
              <a:t> </a:t>
            </a:r>
            <a:r>
              <a:rPr lang="ru-RU" sz="1800" dirty="0" err="1"/>
              <a:t>архиви</a:t>
            </a: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800" dirty="0" err="1"/>
              <a:t>Обхващане</a:t>
            </a:r>
            <a:r>
              <a:rPr lang="ru-RU" sz="1800" dirty="0"/>
              <a:t> на </a:t>
            </a:r>
            <a:r>
              <a:rPr lang="ru-RU" sz="1800" dirty="0" err="1"/>
              <a:t>процесите</a:t>
            </a:r>
            <a:r>
              <a:rPr lang="ru-RU" sz="1800" dirty="0"/>
              <a:t> и </a:t>
            </a:r>
            <a:r>
              <a:rPr lang="ru-RU" sz="1800" dirty="0" err="1"/>
              <a:t>ежедневните</a:t>
            </a:r>
            <a:r>
              <a:rPr lang="ru-RU" sz="1800" dirty="0"/>
              <a:t> </a:t>
            </a:r>
            <a:r>
              <a:rPr lang="ru-RU" sz="1800" dirty="0" err="1"/>
              <a:t>дейности</a:t>
            </a:r>
            <a:r>
              <a:rPr lang="ru-RU" sz="1800" dirty="0"/>
              <a:t>, при </a:t>
            </a:r>
            <a:r>
              <a:rPr lang="ru-RU" sz="1800" dirty="0" err="1"/>
              <a:t>които</a:t>
            </a:r>
            <a:r>
              <a:rPr lang="ru-RU" sz="1800" dirty="0"/>
              <a:t> </a:t>
            </a:r>
            <a:r>
              <a:rPr lang="ru-RU" sz="1800" dirty="0" err="1"/>
              <a:t>личните</a:t>
            </a:r>
            <a:r>
              <a:rPr lang="ru-RU" sz="1800" dirty="0"/>
              <a:t> </a:t>
            </a:r>
            <a:r>
              <a:rPr lang="ru-RU" sz="1800" dirty="0" err="1"/>
              <a:t>данни</a:t>
            </a:r>
            <a:r>
              <a:rPr lang="ru-RU" sz="1800" dirty="0"/>
              <a:t> се </a:t>
            </a:r>
            <a:r>
              <a:rPr lang="ru-RU" sz="1800" dirty="0" err="1"/>
              <a:t>събират</a:t>
            </a:r>
            <a:r>
              <a:rPr lang="ru-RU" sz="1800" dirty="0"/>
              <a:t> и </a:t>
            </a:r>
            <a:r>
              <a:rPr lang="ru-RU" sz="1800" dirty="0" err="1"/>
              <a:t>обработват</a:t>
            </a: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800" dirty="0" err="1"/>
              <a:t>Класифициране</a:t>
            </a:r>
            <a:r>
              <a:rPr lang="ru-RU" sz="1800" dirty="0"/>
              <a:t> на </a:t>
            </a:r>
            <a:r>
              <a:rPr lang="ru-RU" sz="1800" dirty="0" err="1"/>
              <a:t>всички</a:t>
            </a:r>
            <a:r>
              <a:rPr lang="ru-RU" sz="1800" dirty="0"/>
              <a:t> </a:t>
            </a:r>
            <a:r>
              <a:rPr lang="ru-RU" sz="1800" dirty="0" err="1"/>
              <a:t>потрбители</a:t>
            </a:r>
            <a:r>
              <a:rPr lang="ru-RU" sz="1800" dirty="0"/>
              <a:t>, </a:t>
            </a:r>
            <a:r>
              <a:rPr lang="ru-RU" sz="1800" dirty="0" err="1"/>
              <a:t>които</a:t>
            </a:r>
            <a:r>
              <a:rPr lang="ru-RU" sz="1800" dirty="0"/>
              <a:t> </a:t>
            </a:r>
            <a:r>
              <a:rPr lang="ru-RU" sz="1800" dirty="0" err="1"/>
              <a:t>участват</a:t>
            </a:r>
            <a:r>
              <a:rPr lang="ru-RU" sz="1800" dirty="0"/>
              <a:t> в </a:t>
            </a:r>
            <a:r>
              <a:rPr lang="ru-RU" sz="1800" dirty="0" err="1"/>
              <a:t>обработката</a:t>
            </a:r>
            <a:r>
              <a:rPr lang="ru-RU" sz="1800" dirty="0"/>
              <a:t> на </a:t>
            </a:r>
            <a:r>
              <a:rPr lang="ru-RU" sz="1800" dirty="0" err="1"/>
              <a:t>лични</a:t>
            </a:r>
            <a:r>
              <a:rPr lang="ru-RU" sz="1800" dirty="0"/>
              <a:t> </a:t>
            </a:r>
            <a:r>
              <a:rPr lang="ru-RU" sz="1800" dirty="0" err="1"/>
              <a:t>данни</a:t>
            </a: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800" dirty="0" err="1"/>
              <a:t>Съхранение</a:t>
            </a:r>
            <a:r>
              <a:rPr lang="ru-RU" sz="1800" dirty="0"/>
              <a:t> на </a:t>
            </a:r>
            <a:r>
              <a:rPr lang="ru-RU" sz="1800" dirty="0" err="1"/>
              <a:t>процедурите</a:t>
            </a:r>
            <a:r>
              <a:rPr lang="ru-RU" sz="1800" dirty="0"/>
              <a:t>, </a:t>
            </a:r>
            <a:r>
              <a:rPr lang="ru-RU" sz="1800" dirty="0" err="1"/>
              <a:t>политиките</a:t>
            </a:r>
            <a:r>
              <a:rPr lang="ru-RU" sz="1800" dirty="0"/>
              <a:t> и </a:t>
            </a:r>
            <a:r>
              <a:rPr lang="ru-RU" sz="1800" dirty="0" err="1"/>
              <a:t>инструкциите</a:t>
            </a:r>
            <a:r>
              <a:rPr lang="ru-RU" sz="1800" dirty="0"/>
              <a:t> за работа </a:t>
            </a:r>
            <a:r>
              <a:rPr lang="ru-RU" sz="1800" dirty="0" err="1"/>
              <a:t>относно</a:t>
            </a:r>
            <a:r>
              <a:rPr lang="ru-RU" sz="1800" dirty="0"/>
              <a:t> </a:t>
            </a:r>
            <a:r>
              <a:rPr lang="ru-RU" sz="1800" dirty="0" err="1"/>
              <a:t>обработката</a:t>
            </a:r>
            <a:r>
              <a:rPr lang="ru-RU" sz="1800" dirty="0"/>
              <a:t> на </a:t>
            </a:r>
            <a:r>
              <a:rPr lang="ru-RU" sz="1800" dirty="0" err="1"/>
              <a:t>лични</a:t>
            </a:r>
            <a:r>
              <a:rPr lang="ru-RU" sz="1800" dirty="0"/>
              <a:t> </a:t>
            </a:r>
            <a:r>
              <a:rPr lang="ru-RU" sz="1800" dirty="0" err="1"/>
              <a:t>данни</a:t>
            </a: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ru-RU" sz="18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800" dirty="0"/>
              <a:t>Реализация на </a:t>
            </a:r>
            <a:r>
              <a:rPr lang="ru-RU" sz="1800" dirty="0" err="1"/>
              <a:t>процесите</a:t>
            </a:r>
            <a:r>
              <a:rPr lang="ru-RU" sz="1800" dirty="0"/>
              <a:t> за обработка и защита на </a:t>
            </a:r>
            <a:r>
              <a:rPr lang="ru-RU" sz="1800" dirty="0" err="1"/>
              <a:t>лични</a:t>
            </a:r>
            <a:r>
              <a:rPr lang="ru-RU" sz="1800" dirty="0"/>
              <a:t> </a:t>
            </a:r>
            <a:r>
              <a:rPr lang="ru-RU" sz="1800" dirty="0" err="1"/>
              <a:t>данни</a:t>
            </a:r>
            <a:endParaRPr lang="bg-BG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535258-EE39-4973-83B4-FA7C4CCA6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22" y="1309087"/>
            <a:ext cx="4215696" cy="48700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3FD7F4-CA08-4AC0-A982-690ECD953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99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0DE0E9-B757-49D0-8053-8A07FFE8403E}"/>
              </a:ext>
            </a:extLst>
          </p:cNvPr>
          <p:cNvSpPr/>
          <p:nvPr/>
        </p:nvSpPr>
        <p:spPr>
          <a:xfrm>
            <a:off x="7742085" y="2008746"/>
            <a:ext cx="4415958" cy="359274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 </a:t>
            </a:r>
            <a:r>
              <a:rPr lang="ru-RU" sz="3200" dirty="0" err="1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какво</a:t>
            </a:r>
            <a:r>
              <a:rPr lang="ru-RU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200" dirty="0" err="1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ще</a:t>
            </a:r>
            <a:r>
              <a:rPr lang="ru-RU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ни </a:t>
            </a:r>
            <a:r>
              <a:rPr lang="ru-RU" sz="3200" dirty="0" err="1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помогне</a:t>
            </a:r>
            <a:r>
              <a:rPr lang="ru-RU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M-</a:t>
            </a:r>
            <a:r>
              <a:rPr lang="ru-RU" sz="3200" dirty="0" err="1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Files</a:t>
            </a:r>
            <a:r>
              <a:rPr lang="ru-RU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?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7484149-D65F-4A9D-859A-0F8230809692}"/>
              </a:ext>
            </a:extLst>
          </p:cNvPr>
          <p:cNvSpPr txBox="1">
            <a:spLocks/>
          </p:cNvSpPr>
          <p:nvPr/>
        </p:nvSpPr>
        <p:spPr>
          <a:xfrm>
            <a:off x="791219" y="1228807"/>
            <a:ext cx="6992903" cy="509693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600" dirty="0"/>
              <a:t>Архитектура </a:t>
            </a:r>
            <a:r>
              <a:rPr lang="ru-RU" sz="1600" dirty="0" err="1"/>
              <a:t>базирана</a:t>
            </a:r>
            <a:r>
              <a:rPr lang="ru-RU" sz="1600" dirty="0"/>
              <a:t> на </a:t>
            </a:r>
            <a:r>
              <a:rPr lang="ru-RU" sz="1600" dirty="0" err="1"/>
              <a:t>метаданни</a:t>
            </a:r>
            <a:r>
              <a:rPr lang="ru-RU" sz="1600" dirty="0"/>
              <a:t> и свободно </a:t>
            </a:r>
            <a:r>
              <a:rPr lang="ru-RU" sz="1600" dirty="0" err="1"/>
              <a:t>дефинируеми</a:t>
            </a:r>
            <a:r>
              <a:rPr lang="ru-RU" sz="1600" dirty="0"/>
              <a:t> </a:t>
            </a:r>
            <a:r>
              <a:rPr lang="ru-RU" sz="1600" dirty="0" err="1"/>
              <a:t>обекти</a:t>
            </a:r>
            <a:r>
              <a:rPr lang="ru-RU" sz="1600" dirty="0"/>
              <a:t>, </a:t>
            </a:r>
            <a:r>
              <a:rPr lang="ru-RU" sz="1600" dirty="0" err="1"/>
              <a:t>спомагащи</a:t>
            </a:r>
            <a:r>
              <a:rPr lang="ru-RU" sz="1600" dirty="0"/>
              <a:t> за </a:t>
            </a:r>
            <a:r>
              <a:rPr lang="ru-RU" sz="1600" dirty="0" err="1"/>
              <a:t>обработката</a:t>
            </a:r>
            <a:r>
              <a:rPr lang="ru-RU" sz="1600" dirty="0"/>
              <a:t> на </a:t>
            </a:r>
            <a:r>
              <a:rPr lang="ru-RU" sz="1600" dirty="0" err="1"/>
              <a:t>личните</a:t>
            </a:r>
            <a:r>
              <a:rPr lang="ru-RU" sz="1600" dirty="0"/>
              <a:t> </a:t>
            </a:r>
            <a:r>
              <a:rPr lang="ru-RU" sz="1600" dirty="0" err="1"/>
              <a:t>данни</a:t>
            </a:r>
            <a:endParaRPr lang="ru-RU" sz="1600" dirty="0"/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600" dirty="0" err="1"/>
              <a:t>Гъвкаво</a:t>
            </a:r>
            <a:r>
              <a:rPr lang="ru-RU" sz="1600" dirty="0"/>
              <a:t> </a:t>
            </a:r>
            <a:r>
              <a:rPr lang="ru-RU" sz="1600" dirty="0" err="1"/>
              <a:t>администриране</a:t>
            </a:r>
            <a:r>
              <a:rPr lang="ru-RU" sz="1600" dirty="0"/>
              <a:t> на </a:t>
            </a:r>
            <a:r>
              <a:rPr lang="ru-RU" sz="1600" dirty="0" err="1"/>
              <a:t>достъпа</a:t>
            </a:r>
            <a:r>
              <a:rPr lang="ru-RU" sz="1600" dirty="0"/>
              <a:t> по </a:t>
            </a:r>
            <a:r>
              <a:rPr lang="ru-RU" sz="1600" dirty="0" err="1"/>
              <a:t>различни</a:t>
            </a:r>
            <a:r>
              <a:rPr lang="ru-RU" sz="1600" dirty="0"/>
              <a:t> </a:t>
            </a:r>
            <a:r>
              <a:rPr lang="ru-RU" sz="1600" dirty="0" err="1"/>
              <a:t>атрибути</a:t>
            </a:r>
            <a:r>
              <a:rPr lang="ru-RU" sz="1600" dirty="0"/>
              <a:t> и </a:t>
            </a:r>
            <a:r>
              <a:rPr lang="ru-RU" sz="1600" dirty="0" err="1"/>
              <a:t>потребителски</a:t>
            </a:r>
            <a:r>
              <a:rPr lang="ru-RU" sz="1600" dirty="0"/>
              <a:t> дефиниции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600" dirty="0" err="1"/>
              <a:t>Бързо</a:t>
            </a:r>
            <a:r>
              <a:rPr lang="ru-RU" sz="1600" dirty="0"/>
              <a:t> </a:t>
            </a:r>
            <a:r>
              <a:rPr lang="ru-RU" sz="1600" dirty="0" err="1"/>
              <a:t>намиране</a:t>
            </a:r>
            <a:r>
              <a:rPr lang="ru-RU" sz="1600" dirty="0"/>
              <a:t> и </a:t>
            </a:r>
            <a:r>
              <a:rPr lang="ru-RU" sz="1600" dirty="0" err="1"/>
              <a:t>групиране</a:t>
            </a:r>
            <a:r>
              <a:rPr lang="ru-RU" sz="1600" dirty="0"/>
              <a:t> на информация чрез </a:t>
            </a:r>
            <a:r>
              <a:rPr lang="ru-RU" sz="1600" dirty="0" err="1"/>
              <a:t>динамични</a:t>
            </a:r>
            <a:r>
              <a:rPr lang="ru-RU" sz="1600" dirty="0"/>
              <a:t> </a:t>
            </a:r>
            <a:r>
              <a:rPr lang="ru-RU" sz="1600" dirty="0" err="1"/>
              <a:t>изгледи</a:t>
            </a:r>
            <a:endParaRPr lang="ru-RU" sz="1600" dirty="0"/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600" dirty="0" err="1"/>
              <a:t>Възможност</a:t>
            </a:r>
            <a:r>
              <a:rPr lang="ru-RU" sz="1600" dirty="0"/>
              <a:t> за </a:t>
            </a:r>
            <a:r>
              <a:rPr lang="ru-RU" sz="1600" dirty="0" err="1"/>
              <a:t>дефиниране</a:t>
            </a:r>
            <a:r>
              <a:rPr lang="ru-RU" sz="1600" dirty="0"/>
              <a:t> на </a:t>
            </a:r>
            <a:r>
              <a:rPr lang="ru-RU" sz="1600" dirty="0" err="1"/>
              <a:t>шаблонни</a:t>
            </a:r>
            <a:r>
              <a:rPr lang="ru-RU" sz="1600" dirty="0"/>
              <a:t> </a:t>
            </a:r>
            <a:r>
              <a:rPr lang="ru-RU" sz="1600" dirty="0" err="1"/>
              <a:t>документи</a:t>
            </a:r>
            <a:endParaRPr lang="ru-RU" sz="1600" dirty="0"/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ysClr val="windowText" lastClr="000000"/>
                </a:solidFill>
              </a:rPr>
              <a:t>Възможност за интегриране с всякакъв тип системи съхраняващи </a:t>
            </a:r>
            <a:r>
              <a:rPr lang="bg-BG" sz="1600" dirty="0" err="1">
                <a:solidFill>
                  <a:sysClr val="windowText" lastClr="000000"/>
                </a:solidFill>
              </a:rPr>
              <a:t>личнни</a:t>
            </a:r>
            <a:r>
              <a:rPr lang="bg-BG" sz="1600" dirty="0">
                <a:solidFill>
                  <a:sysClr val="windowText" lastClr="000000"/>
                </a:solidFill>
              </a:rPr>
              <a:t> данни (</a:t>
            </a:r>
            <a:r>
              <a:rPr lang="en-US" sz="1600" dirty="0">
                <a:solidFill>
                  <a:sysClr val="windowText" lastClr="000000"/>
                </a:solidFill>
              </a:rPr>
              <a:t>ERP, CRM, HR </a:t>
            </a:r>
            <a:r>
              <a:rPr lang="bg-BG" sz="1600" dirty="0">
                <a:solidFill>
                  <a:sysClr val="windowText" lastClr="000000"/>
                </a:solidFill>
              </a:rPr>
              <a:t>и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bg-BG" sz="1600" dirty="0">
                <a:solidFill>
                  <a:sysClr val="windowText" lastClr="000000"/>
                </a:solidFill>
              </a:rPr>
              <a:t>др.)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600" dirty="0" err="1"/>
              <a:t>Автоматизирани</a:t>
            </a:r>
            <a:r>
              <a:rPr lang="ru-RU" sz="1600" dirty="0"/>
              <a:t> работни </a:t>
            </a:r>
            <a:r>
              <a:rPr lang="ru-RU" sz="1600" dirty="0" err="1"/>
              <a:t>процеси</a:t>
            </a:r>
            <a:r>
              <a:rPr lang="ru-RU" sz="1600" dirty="0"/>
              <a:t> за обработка на </a:t>
            </a:r>
            <a:r>
              <a:rPr lang="ru-RU" sz="1600" dirty="0" err="1"/>
              <a:t>документи</a:t>
            </a:r>
            <a:r>
              <a:rPr lang="ru-RU" sz="1600" dirty="0"/>
              <a:t> и задачи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ysClr val="windowText" lastClr="000000"/>
                </a:solidFill>
              </a:rPr>
              <a:t>Използване на задачи и възлагане на различни дейности за изпълнение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ysClr val="windowText" lastClr="000000"/>
                </a:solidFill>
              </a:rPr>
              <a:t>Използване на автоматични уведомления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0242CD3-3DAA-4330-8FCE-3E010403CA27}"/>
              </a:ext>
            </a:extLst>
          </p:cNvPr>
          <p:cNvSpPr txBox="1">
            <a:spLocks/>
          </p:cNvSpPr>
          <p:nvPr/>
        </p:nvSpPr>
        <p:spPr>
          <a:xfrm>
            <a:off x="8233991" y="2074399"/>
            <a:ext cx="3050594" cy="454584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b="1" kern="1200" cap="none" baseline="0">
                <a:solidFill>
                  <a:srgbClr val="064F8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/>
              <a:t>All The Benefits of M-Files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137E1E-E2FE-439A-9424-89C7347A6B99}"/>
              </a:ext>
            </a:extLst>
          </p:cNvPr>
          <p:cNvSpPr txBox="1"/>
          <p:nvPr/>
        </p:nvSpPr>
        <p:spPr>
          <a:xfrm>
            <a:off x="8235699" y="4054656"/>
            <a:ext cx="10502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3"/>
                </a:solidFill>
                <a:cs typeface="Arial" panose="020B0604020202020204" pitchFamily="34" charset="0"/>
              </a:rPr>
              <a:t>Connect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All of Your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Information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A43E05-B041-4B14-A24E-E02350097532}"/>
              </a:ext>
            </a:extLst>
          </p:cNvPr>
          <p:cNvSpPr txBox="1"/>
          <p:nvPr/>
        </p:nvSpPr>
        <p:spPr>
          <a:xfrm>
            <a:off x="7742085" y="2867266"/>
            <a:ext cx="1542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cs typeface="Arial" panose="020B0604020202020204" pitchFamily="34" charset="0"/>
              </a:rPr>
              <a:t>Easy, Intuitive </a:t>
            </a:r>
            <a:r>
              <a:rPr lang="en-US" sz="1400" b="1" dirty="0">
                <a:solidFill>
                  <a:schemeClr val="accent3"/>
                </a:solidFill>
                <a:cs typeface="Arial" panose="020B0604020202020204" pitchFamily="34" charset="0"/>
              </a:rPr>
              <a:t>Metadata-</a:t>
            </a:r>
            <a:r>
              <a:rPr lang="en-US" sz="1400" dirty="0">
                <a:cs typeface="Arial" panose="020B0604020202020204" pitchFamily="34" charset="0"/>
              </a:rPr>
              <a:t>Driven Architecture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A75F71-684F-4C70-AA52-6C528965850F}"/>
              </a:ext>
            </a:extLst>
          </p:cNvPr>
          <p:cNvSpPr txBox="1"/>
          <p:nvPr/>
        </p:nvSpPr>
        <p:spPr>
          <a:xfrm>
            <a:off x="10590168" y="4048402"/>
            <a:ext cx="15154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cs typeface="Arial" panose="020B0604020202020204" pitchFamily="34" charset="0"/>
              </a:rPr>
              <a:t>Securely</a:t>
            </a:r>
            <a:r>
              <a:rPr lang="en-US" sz="1400" dirty="0">
                <a:cs typeface="Arial" panose="020B0604020202020204" pitchFamily="34" charset="0"/>
              </a:rPr>
              <a:t> Access</a:t>
            </a:r>
          </a:p>
          <a:p>
            <a:r>
              <a:rPr lang="en-US" sz="1400" dirty="0">
                <a:cs typeface="Arial" panose="020B0604020202020204" pitchFamily="34" charset="0"/>
              </a:rPr>
              <a:t>Anything from</a:t>
            </a:r>
          </a:p>
          <a:p>
            <a:r>
              <a:rPr lang="en-US" sz="1400" dirty="0">
                <a:cs typeface="Arial" panose="020B0604020202020204" pitchFamily="34" charset="0"/>
              </a:rPr>
              <a:t>Anywhere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DD7108-EC72-4166-8DE0-540ED37935E7}"/>
              </a:ext>
            </a:extLst>
          </p:cNvPr>
          <p:cNvSpPr txBox="1"/>
          <p:nvPr/>
        </p:nvSpPr>
        <p:spPr>
          <a:xfrm>
            <a:off x="10590168" y="2867266"/>
            <a:ext cx="15678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cs typeface="Arial" panose="020B0604020202020204" pitchFamily="34" charset="0"/>
              </a:rPr>
              <a:t>A Truly</a:t>
            </a:r>
          </a:p>
          <a:p>
            <a:r>
              <a:rPr lang="en-US" sz="1400" b="1" dirty="0">
                <a:solidFill>
                  <a:schemeClr val="accent3"/>
                </a:solidFill>
                <a:cs typeface="Arial" panose="020B0604020202020204" pitchFamily="34" charset="0"/>
              </a:rPr>
              <a:t>Simple</a:t>
            </a:r>
          </a:p>
          <a:p>
            <a:r>
              <a:rPr lang="en-US" sz="1400" dirty="0">
                <a:cs typeface="Arial" panose="020B0604020202020204" pitchFamily="34" charset="0"/>
              </a:rPr>
              <a:t>Interface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ADE4D9-ACD0-4CD6-9355-EF15B93C99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284" y="4105775"/>
            <a:ext cx="317338" cy="6239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1A30EF-2BFF-40B6-A336-554E74BC9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121" y="2864931"/>
            <a:ext cx="752949" cy="7529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613BB11-8600-4098-BE82-9958934D46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802" y="4150694"/>
            <a:ext cx="253261" cy="3224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E294AE5-B40E-4578-B30A-7DCAD9E6EA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802" y="4300694"/>
            <a:ext cx="253261" cy="3224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A44DD83-5346-4823-8EA7-1417A58B85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802" y="4450694"/>
            <a:ext cx="253261" cy="3224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B33C85-FA8B-4F38-8478-10C07FA99E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731" y="2996814"/>
            <a:ext cx="496567" cy="506153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3319220-4FFC-4761-B9F7-97D559315F52}"/>
              </a:ext>
            </a:extLst>
          </p:cNvPr>
          <p:cNvCxnSpPr/>
          <p:nvPr/>
        </p:nvCxnSpPr>
        <p:spPr>
          <a:xfrm>
            <a:off x="9895276" y="2620988"/>
            <a:ext cx="0" cy="2479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6FF349-8AB3-44EC-A9E7-E54914B7DA06}"/>
              </a:ext>
            </a:extLst>
          </p:cNvPr>
          <p:cNvCxnSpPr/>
          <p:nvPr/>
        </p:nvCxnSpPr>
        <p:spPr>
          <a:xfrm>
            <a:off x="8233991" y="3823099"/>
            <a:ext cx="3259011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4EF04D2-E90D-4128-B479-00F1CBF915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787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val 47">
            <a:extLst>
              <a:ext uri="{FF2B5EF4-FFF2-40B4-BE49-F238E27FC236}">
                <a16:creationId xmlns:a16="http://schemas.microsoft.com/office/drawing/2014/main" id="{233A7F32-2D70-44F2-8F6D-A9A07F3D81F9}"/>
              </a:ext>
            </a:extLst>
          </p:cNvPr>
          <p:cNvSpPr/>
          <p:nvPr/>
        </p:nvSpPr>
        <p:spPr>
          <a:xfrm>
            <a:off x="4531768" y="1448462"/>
            <a:ext cx="3932451" cy="3864599"/>
          </a:xfrm>
          <a:prstGeom prst="ellipse">
            <a:avLst/>
          </a:prstGeom>
          <a:gradFill flip="none" rotWithShape="1">
            <a:gsLst>
              <a:gs pos="4000">
                <a:srgbClr val="FFC000"/>
              </a:gs>
              <a:gs pos="100000">
                <a:srgbClr val="FFC000">
                  <a:shade val="100000"/>
                  <a:satMod val="115000"/>
                  <a:lumMod val="14000"/>
                  <a:lumOff val="86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Структура на данните в една организация</a:t>
            </a:r>
            <a:endParaRPr lang="en-US" dirty="0"/>
          </a:p>
        </p:txBody>
      </p:sp>
      <p:pic>
        <p:nvPicPr>
          <p:cNvPr id="72" name="Picture 4">
            <a:extLst>
              <a:ext uri="{FF2B5EF4-FFF2-40B4-BE49-F238E27FC236}">
                <a16:creationId xmlns:a16="http://schemas.microsoft.com/office/drawing/2014/main" id="{2B83C773-EF56-4464-A8E1-FD20ADEF6C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rgbClr val="4F81B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845" y="1928307"/>
            <a:ext cx="5430982" cy="4929693"/>
          </a:xfrm>
          <a:prstGeom prst="rect">
            <a:avLst/>
          </a:prstGeom>
        </p:spPr>
      </p:pic>
      <p:pic>
        <p:nvPicPr>
          <p:cNvPr id="73" name="Picture 4">
            <a:extLst>
              <a:ext uri="{FF2B5EF4-FFF2-40B4-BE49-F238E27FC236}">
                <a16:creationId xmlns:a16="http://schemas.microsoft.com/office/drawing/2014/main" id="{83441CEA-7903-4733-99C3-0BCDE5F142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2827" y="1928307"/>
            <a:ext cx="5357111" cy="4929693"/>
          </a:xfrm>
          <a:prstGeom prst="rect">
            <a:avLst/>
          </a:prstGeom>
        </p:spPr>
      </p:pic>
      <p:sp>
        <p:nvSpPr>
          <p:cNvPr id="75" name="Content Placeholder 2">
            <a:extLst>
              <a:ext uri="{FF2B5EF4-FFF2-40B4-BE49-F238E27FC236}">
                <a16:creationId xmlns:a16="http://schemas.microsoft.com/office/drawing/2014/main" id="{4803257B-6D71-41A6-89E8-A55EBA580D1D}"/>
              </a:ext>
            </a:extLst>
          </p:cNvPr>
          <p:cNvSpPr txBox="1">
            <a:spLocks/>
          </p:cNvSpPr>
          <p:nvPr/>
        </p:nvSpPr>
        <p:spPr>
          <a:xfrm>
            <a:off x="1456049" y="2889302"/>
            <a:ext cx="2000215" cy="4914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spcBef>
                <a:spcPts val="1333"/>
              </a:spcBef>
              <a:buNone/>
              <a:defRPr/>
            </a:pPr>
            <a:r>
              <a:rPr lang="bg-BG" sz="1600" b="1" dirty="0">
                <a:solidFill>
                  <a:prstClr val="white"/>
                </a:solidFill>
                <a:latin typeface="Calibri"/>
              </a:rPr>
              <a:t>Неструктурирана</a:t>
            </a:r>
            <a:endParaRPr lang="en-US" sz="16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id="{A2F2C8A6-75D0-4C64-8748-77BD644E9DC3}"/>
              </a:ext>
            </a:extLst>
          </p:cNvPr>
          <p:cNvSpPr txBox="1">
            <a:spLocks/>
          </p:cNvSpPr>
          <p:nvPr/>
        </p:nvSpPr>
        <p:spPr>
          <a:xfrm>
            <a:off x="9351488" y="2889301"/>
            <a:ext cx="2000215" cy="4914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spcBef>
                <a:spcPts val="1333"/>
              </a:spcBef>
              <a:buNone/>
              <a:defRPr/>
            </a:pPr>
            <a:r>
              <a:rPr lang="bg-BG" sz="1600" b="1" dirty="0">
                <a:solidFill>
                  <a:prstClr val="white"/>
                </a:solidFill>
                <a:latin typeface="Calibri"/>
              </a:rPr>
              <a:t>Структурирана</a:t>
            </a:r>
            <a:endParaRPr lang="en-US" sz="16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8" name="Content Placeholder 2">
            <a:extLst>
              <a:ext uri="{FF2B5EF4-FFF2-40B4-BE49-F238E27FC236}">
                <a16:creationId xmlns:a16="http://schemas.microsoft.com/office/drawing/2014/main" id="{1682055E-D3CF-4501-93E8-478CBC7DBF7A}"/>
              </a:ext>
            </a:extLst>
          </p:cNvPr>
          <p:cNvSpPr txBox="1">
            <a:spLocks/>
          </p:cNvSpPr>
          <p:nvPr/>
        </p:nvSpPr>
        <p:spPr>
          <a:xfrm>
            <a:off x="4947587" y="1832087"/>
            <a:ext cx="3050480" cy="4257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spcBef>
                <a:spcPts val="1333"/>
              </a:spcBef>
              <a:buNone/>
              <a:defRPr/>
            </a:pPr>
            <a:r>
              <a:rPr lang="bg-BG" sz="2133" b="1" dirty="0">
                <a:solidFill>
                  <a:srgbClr val="EEECE1">
                    <a:lumMod val="50000"/>
                  </a:srgbClr>
                </a:solidFill>
                <a:latin typeface="Calibri"/>
              </a:rPr>
              <a:t>Основна бизнес</a:t>
            </a:r>
            <a:endParaRPr lang="en-US" sz="2133" b="1" dirty="0">
              <a:solidFill>
                <a:srgbClr val="EEECE1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626B4EF6-2A66-44F9-94DF-46ACCF618780}"/>
              </a:ext>
            </a:extLst>
          </p:cNvPr>
          <p:cNvSpPr txBox="1">
            <a:spLocks/>
          </p:cNvSpPr>
          <p:nvPr/>
        </p:nvSpPr>
        <p:spPr>
          <a:xfrm>
            <a:off x="4947587" y="2143575"/>
            <a:ext cx="3050480" cy="4257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spcBef>
                <a:spcPts val="1333"/>
              </a:spcBef>
              <a:buNone/>
              <a:defRPr/>
            </a:pPr>
            <a:r>
              <a:rPr lang="bg-BG" sz="2133" b="1" dirty="0">
                <a:solidFill>
                  <a:srgbClr val="EEECE1">
                    <a:lumMod val="50000"/>
                  </a:srgbClr>
                </a:solidFill>
                <a:latin typeface="Calibri"/>
              </a:rPr>
              <a:t>информация</a:t>
            </a:r>
            <a:endParaRPr lang="en-US" sz="2133" b="1" dirty="0">
              <a:solidFill>
                <a:srgbClr val="EEECE1">
                  <a:lumMod val="50000"/>
                </a:srgbClr>
              </a:solidFill>
              <a:latin typeface="Calibri"/>
            </a:endParaRPr>
          </a:p>
        </p:txBody>
      </p:sp>
      <p:pic>
        <p:nvPicPr>
          <p:cNvPr id="80" name="Picture 27">
            <a:extLst>
              <a:ext uri="{FF2B5EF4-FFF2-40B4-BE49-F238E27FC236}">
                <a16:creationId xmlns:a16="http://schemas.microsoft.com/office/drawing/2014/main" id="{CDF54A91-685B-40F0-8777-4434D96419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110" y="2431287"/>
            <a:ext cx="482011" cy="751629"/>
          </a:xfrm>
          <a:prstGeom prst="rect">
            <a:avLst/>
          </a:prstGeom>
        </p:spPr>
      </p:pic>
      <p:pic>
        <p:nvPicPr>
          <p:cNvPr id="81" name="Picture 29">
            <a:extLst>
              <a:ext uri="{FF2B5EF4-FFF2-40B4-BE49-F238E27FC236}">
                <a16:creationId xmlns:a16="http://schemas.microsoft.com/office/drawing/2014/main" id="{1E6EF74E-82A3-48DB-8583-F6C2D82294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1659" y="2459194"/>
            <a:ext cx="327405" cy="713055"/>
          </a:xfrm>
          <a:prstGeom prst="rect">
            <a:avLst/>
          </a:prstGeom>
        </p:spPr>
      </p:pic>
      <p:pic>
        <p:nvPicPr>
          <p:cNvPr id="83" name="Picture 30">
            <a:extLst>
              <a:ext uri="{FF2B5EF4-FFF2-40B4-BE49-F238E27FC236}">
                <a16:creationId xmlns:a16="http://schemas.microsoft.com/office/drawing/2014/main" id="{295FBF98-A1BA-40AD-9121-EB146A66C94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6047" y="2569283"/>
            <a:ext cx="695344" cy="501945"/>
          </a:xfrm>
          <a:prstGeom prst="rect">
            <a:avLst/>
          </a:prstGeom>
        </p:spPr>
      </p:pic>
      <p:pic>
        <p:nvPicPr>
          <p:cNvPr id="85" name="Picture 42">
            <a:extLst>
              <a:ext uri="{FF2B5EF4-FFF2-40B4-BE49-F238E27FC236}">
                <a16:creationId xmlns:a16="http://schemas.microsoft.com/office/drawing/2014/main" id="{160A9AB9-096B-47B2-AD35-7E8923A56F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407" y="5134127"/>
            <a:ext cx="444616" cy="610891"/>
          </a:xfrm>
          <a:prstGeom prst="rect">
            <a:avLst/>
          </a:prstGeom>
        </p:spPr>
      </p:pic>
      <p:pic>
        <p:nvPicPr>
          <p:cNvPr id="86" name="Picture 43">
            <a:extLst>
              <a:ext uri="{FF2B5EF4-FFF2-40B4-BE49-F238E27FC236}">
                <a16:creationId xmlns:a16="http://schemas.microsoft.com/office/drawing/2014/main" id="{31748CA8-AACD-4CDB-8A5C-16771B7A7B4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7153" y="5134127"/>
            <a:ext cx="444616" cy="610891"/>
          </a:xfrm>
          <a:prstGeom prst="rect">
            <a:avLst/>
          </a:prstGeom>
        </p:spPr>
      </p:pic>
      <p:pic>
        <p:nvPicPr>
          <p:cNvPr id="87" name="Picture 44">
            <a:extLst>
              <a:ext uri="{FF2B5EF4-FFF2-40B4-BE49-F238E27FC236}">
                <a16:creationId xmlns:a16="http://schemas.microsoft.com/office/drawing/2014/main" id="{EB33B9AC-0E80-4DCC-B79D-02777E4C33D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308" y="5134125"/>
            <a:ext cx="432585" cy="610892"/>
          </a:xfrm>
          <a:prstGeom prst="rect">
            <a:avLst/>
          </a:prstGeom>
        </p:spPr>
      </p:pic>
      <p:pic>
        <p:nvPicPr>
          <p:cNvPr id="88" name="Picture 45">
            <a:extLst>
              <a:ext uri="{FF2B5EF4-FFF2-40B4-BE49-F238E27FC236}">
                <a16:creationId xmlns:a16="http://schemas.microsoft.com/office/drawing/2014/main" id="{8540FA58-1A34-4010-B821-AC48221473C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099" y="5134127"/>
            <a:ext cx="432498" cy="610891"/>
          </a:xfrm>
          <a:prstGeom prst="rect">
            <a:avLst/>
          </a:prstGeom>
        </p:spPr>
      </p:pic>
      <p:pic>
        <p:nvPicPr>
          <p:cNvPr id="89" name="Picture 46">
            <a:extLst>
              <a:ext uri="{FF2B5EF4-FFF2-40B4-BE49-F238E27FC236}">
                <a16:creationId xmlns:a16="http://schemas.microsoft.com/office/drawing/2014/main" id="{F9B3717F-5815-4E26-BE2A-9424082666F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0921" y="5134127"/>
            <a:ext cx="444616" cy="610891"/>
          </a:xfrm>
          <a:prstGeom prst="rect">
            <a:avLst/>
          </a:prstGeom>
        </p:spPr>
      </p:pic>
      <p:pic>
        <p:nvPicPr>
          <p:cNvPr id="90" name="Picture 24">
            <a:extLst>
              <a:ext uri="{FF2B5EF4-FFF2-40B4-BE49-F238E27FC236}">
                <a16:creationId xmlns:a16="http://schemas.microsoft.com/office/drawing/2014/main" id="{BB0719DD-E715-452E-B706-D17C368B260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9197" y="5553905"/>
            <a:ext cx="757379" cy="596981"/>
          </a:xfrm>
          <a:prstGeom prst="rect">
            <a:avLst/>
          </a:prstGeom>
        </p:spPr>
      </p:pic>
      <p:grpSp>
        <p:nvGrpSpPr>
          <p:cNvPr id="91" name="Group 37">
            <a:extLst>
              <a:ext uri="{FF2B5EF4-FFF2-40B4-BE49-F238E27FC236}">
                <a16:creationId xmlns:a16="http://schemas.microsoft.com/office/drawing/2014/main" id="{C1CF26AB-C609-43F4-A5D9-EA84BD2AF7DF}"/>
              </a:ext>
            </a:extLst>
          </p:cNvPr>
          <p:cNvGrpSpPr/>
          <p:nvPr/>
        </p:nvGrpSpPr>
        <p:grpSpPr>
          <a:xfrm>
            <a:off x="10629660" y="5098802"/>
            <a:ext cx="1065779" cy="980761"/>
            <a:chOff x="1283587" y="4965757"/>
            <a:chExt cx="951166" cy="919782"/>
          </a:xfrm>
        </p:grpSpPr>
        <p:pic>
          <p:nvPicPr>
            <p:cNvPr id="92" name="Picture 36">
              <a:extLst>
                <a:ext uri="{FF2B5EF4-FFF2-40B4-BE49-F238E27FC236}">
                  <a16:creationId xmlns:a16="http://schemas.microsoft.com/office/drawing/2014/main" id="{B0E3DF39-6D20-402A-8E0E-5864BFEC6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0981" y="4965757"/>
              <a:ext cx="515436" cy="515870"/>
            </a:xfrm>
            <a:prstGeom prst="rect">
              <a:avLst/>
            </a:prstGeom>
          </p:spPr>
        </p:pic>
        <p:pic>
          <p:nvPicPr>
            <p:cNvPr id="93" name="Picture 34">
              <a:extLst>
                <a:ext uri="{FF2B5EF4-FFF2-40B4-BE49-F238E27FC236}">
                  <a16:creationId xmlns:a16="http://schemas.microsoft.com/office/drawing/2014/main" id="{D603C083-7876-4B2A-A615-10D081170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8883" y="5369668"/>
              <a:ext cx="515870" cy="515870"/>
            </a:xfrm>
            <a:prstGeom prst="rect">
              <a:avLst/>
            </a:prstGeom>
          </p:spPr>
        </p:pic>
        <p:pic>
          <p:nvPicPr>
            <p:cNvPr id="94" name="Picture 35">
              <a:extLst>
                <a:ext uri="{FF2B5EF4-FFF2-40B4-BE49-F238E27FC236}">
                  <a16:creationId xmlns:a16="http://schemas.microsoft.com/office/drawing/2014/main" id="{2E4009AA-A1C6-4C57-803F-15529F59A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3587" y="5369669"/>
              <a:ext cx="515870" cy="515870"/>
            </a:xfrm>
            <a:prstGeom prst="rect">
              <a:avLst/>
            </a:prstGeom>
          </p:spPr>
        </p:pic>
      </p:grpSp>
      <p:sp>
        <p:nvSpPr>
          <p:cNvPr id="96" name="Content Placeholder 2">
            <a:extLst>
              <a:ext uri="{FF2B5EF4-FFF2-40B4-BE49-F238E27FC236}">
                <a16:creationId xmlns:a16="http://schemas.microsoft.com/office/drawing/2014/main" id="{60C10810-2AB5-4950-99EA-CA8ABE9EF5C6}"/>
              </a:ext>
            </a:extLst>
          </p:cNvPr>
          <p:cNvSpPr txBox="1">
            <a:spLocks/>
          </p:cNvSpPr>
          <p:nvPr/>
        </p:nvSpPr>
        <p:spPr>
          <a:xfrm>
            <a:off x="8987744" y="6150886"/>
            <a:ext cx="1363851" cy="4793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spcBef>
                <a:spcPts val="1333"/>
              </a:spcBef>
              <a:buNone/>
              <a:defRPr/>
            </a:pPr>
            <a:r>
              <a:rPr lang="en-US" sz="2133" b="1" dirty="0">
                <a:solidFill>
                  <a:prstClr val="white"/>
                </a:solidFill>
                <a:latin typeface="Calibri"/>
              </a:rPr>
              <a:t>ERP</a:t>
            </a:r>
          </a:p>
        </p:txBody>
      </p:sp>
      <p:sp>
        <p:nvSpPr>
          <p:cNvPr id="97" name="Content Placeholder 2">
            <a:extLst>
              <a:ext uri="{FF2B5EF4-FFF2-40B4-BE49-F238E27FC236}">
                <a16:creationId xmlns:a16="http://schemas.microsoft.com/office/drawing/2014/main" id="{1FB1DF17-7027-4DF1-9B71-F8B8C99654C6}"/>
              </a:ext>
            </a:extLst>
          </p:cNvPr>
          <p:cNvSpPr txBox="1">
            <a:spLocks/>
          </p:cNvSpPr>
          <p:nvPr/>
        </p:nvSpPr>
        <p:spPr>
          <a:xfrm>
            <a:off x="10480625" y="6138938"/>
            <a:ext cx="1363851" cy="4793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spcBef>
                <a:spcPts val="1333"/>
              </a:spcBef>
              <a:buNone/>
              <a:defRPr/>
            </a:pPr>
            <a:r>
              <a:rPr lang="en-US" sz="2133" b="1" dirty="0">
                <a:solidFill>
                  <a:prstClr val="white"/>
                </a:solidFill>
                <a:latin typeface="Calibri"/>
              </a:rPr>
              <a:t>CRM</a:t>
            </a:r>
          </a:p>
        </p:txBody>
      </p:sp>
      <p:sp>
        <p:nvSpPr>
          <p:cNvPr id="98" name="Content Placeholder 2">
            <a:extLst>
              <a:ext uri="{FF2B5EF4-FFF2-40B4-BE49-F238E27FC236}">
                <a16:creationId xmlns:a16="http://schemas.microsoft.com/office/drawing/2014/main" id="{45B6BC1A-EE3F-42FA-B8C6-511EA31BE10F}"/>
              </a:ext>
            </a:extLst>
          </p:cNvPr>
          <p:cNvSpPr txBox="1">
            <a:spLocks/>
          </p:cNvSpPr>
          <p:nvPr/>
        </p:nvSpPr>
        <p:spPr>
          <a:xfrm>
            <a:off x="1094155" y="5887749"/>
            <a:ext cx="2724001" cy="3836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spcBef>
                <a:spcPts val="1333"/>
              </a:spcBef>
              <a:buNone/>
              <a:defRPr/>
            </a:pPr>
            <a:r>
              <a:rPr lang="bg-BG" sz="2133" b="1" dirty="0">
                <a:solidFill>
                  <a:prstClr val="white"/>
                </a:solidFill>
                <a:latin typeface="Calibri"/>
              </a:rPr>
              <a:t>Документи</a:t>
            </a:r>
            <a:r>
              <a:rPr lang="en-US" sz="2133" b="1" dirty="0">
                <a:solidFill>
                  <a:prstClr val="white"/>
                </a:solidFill>
                <a:latin typeface="Calibri"/>
              </a:rPr>
              <a:t>, </a:t>
            </a:r>
            <a:r>
              <a:rPr lang="bg-BG" sz="2133" b="1" dirty="0">
                <a:solidFill>
                  <a:prstClr val="white"/>
                </a:solidFill>
                <a:latin typeface="Calibri"/>
              </a:rPr>
              <a:t>снимки </a:t>
            </a:r>
            <a:r>
              <a:rPr lang="en-US" sz="2133" b="1" dirty="0">
                <a:solidFill>
                  <a:prstClr val="white"/>
                </a:solidFill>
                <a:latin typeface="Calibri"/>
              </a:rPr>
              <a:t>&amp; </a:t>
            </a:r>
            <a:r>
              <a:rPr lang="bg-BG" sz="2133" b="1" dirty="0">
                <a:solidFill>
                  <a:prstClr val="white"/>
                </a:solidFill>
                <a:latin typeface="Calibri"/>
              </a:rPr>
              <a:t>видеа</a:t>
            </a:r>
            <a:endParaRPr lang="en-US" sz="2133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A9D3DEED-5837-431C-AA76-73CE47817C1C}"/>
              </a:ext>
            </a:extLst>
          </p:cNvPr>
          <p:cNvSpPr txBox="1"/>
          <p:nvPr/>
        </p:nvSpPr>
        <p:spPr>
          <a:xfrm>
            <a:off x="3808554" y="5968169"/>
            <a:ext cx="5299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M-</a:t>
            </a:r>
            <a:r>
              <a:rPr lang="ru-RU" sz="1400" dirty="0" err="1"/>
              <a:t>Files</a:t>
            </a:r>
            <a:r>
              <a:rPr lang="ru-RU" sz="1400" dirty="0"/>
              <a:t> </a:t>
            </a:r>
            <a:r>
              <a:rPr lang="ru-RU" sz="1400" dirty="0" err="1"/>
              <a:t>предлага</a:t>
            </a:r>
            <a:r>
              <a:rPr lang="ru-RU" sz="1400" dirty="0"/>
              <a:t> мощна технология за </a:t>
            </a:r>
            <a:r>
              <a:rPr lang="ru-RU" sz="1400" dirty="0" err="1"/>
              <a:t>ефективно</a:t>
            </a:r>
            <a:r>
              <a:rPr lang="ru-RU" sz="1400" dirty="0"/>
              <a:t>, </a:t>
            </a:r>
            <a:r>
              <a:rPr lang="ru-RU" sz="1400" dirty="0" err="1"/>
              <a:t>гъвкаво</a:t>
            </a:r>
            <a:r>
              <a:rPr lang="ru-RU" sz="1400" dirty="0"/>
              <a:t> и адаптивно управление на </a:t>
            </a:r>
            <a:r>
              <a:rPr lang="ru-RU" sz="1400" dirty="0" err="1"/>
              <a:t>всякакъв</a:t>
            </a:r>
            <a:r>
              <a:rPr lang="ru-RU" sz="1400" dirty="0"/>
              <a:t> тип </a:t>
            </a:r>
            <a:r>
              <a:rPr lang="ru-RU" sz="1400" dirty="0" err="1"/>
              <a:t>данни</a:t>
            </a:r>
            <a:r>
              <a:rPr lang="ru-RU" sz="1400" dirty="0"/>
              <a:t>.</a:t>
            </a:r>
            <a:endParaRPr lang="en-US" sz="1400" dirty="0"/>
          </a:p>
        </p:txBody>
      </p:sp>
      <p:pic>
        <p:nvPicPr>
          <p:cNvPr id="100" name="Picture 49">
            <a:extLst>
              <a:ext uri="{FF2B5EF4-FFF2-40B4-BE49-F238E27FC236}">
                <a16:creationId xmlns:a16="http://schemas.microsoft.com/office/drawing/2014/main" id="{7E6BD941-CFE9-46FD-83BB-258E4D6C1BC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100000"/>
                    </a14:imgEffect>
                    <a14:imgEffect>
                      <a14:brightnessContrast bright="-81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268" y="5260748"/>
            <a:ext cx="1722495" cy="52536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3A0A198-908E-4305-AA90-5EB84D51229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78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601683" y="219198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Дефиниране на обекти</a:t>
            </a:r>
            <a:r>
              <a:rPr lang="en-US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sz="320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 метаданни</a:t>
            </a:r>
            <a:endParaRPr lang="bg-BG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bg-BG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7484149-D65F-4A9D-859A-0F8230809692}"/>
              </a:ext>
            </a:extLst>
          </p:cNvPr>
          <p:cNvSpPr txBox="1">
            <a:spLocks/>
          </p:cNvSpPr>
          <p:nvPr/>
        </p:nvSpPr>
        <p:spPr>
          <a:xfrm>
            <a:off x="791219" y="1761068"/>
            <a:ext cx="6992903" cy="45720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1600" dirty="0"/>
              <a:t>Физически лица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Класифицирани в различни групи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 dirty="0"/>
              <a:t>Клиенти и доставчици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Физически лица за контакт 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Лични данни на лицата свързани с контрагенти на компанията </a:t>
            </a:r>
            <a:endParaRPr lang="en-US" sz="120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/>
              <a:t>Системи и хранилища на данни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Системи, в които се съхранява лични данни 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Хранилища и сървъри, на които се съхраняват лични данни</a:t>
            </a:r>
            <a:endParaRPr lang="en-US" sz="120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/>
              <a:t>Типове лични данни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Списъци описващи всички типове лични данни, които се събират и съхраняват</a:t>
            </a:r>
            <a:endParaRPr lang="en-US" sz="120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bg-BG" sz="1600"/>
              <a:t>Нива на сигурност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bg-BG" sz="1200" dirty="0"/>
              <a:t>Списъци с нивото на чувствителност на данните</a:t>
            </a:r>
            <a:endParaRPr lang="bg-BG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4E37DD-2FCC-4F04-8F45-B49E6FBC08B1}"/>
              </a:ext>
            </a:extLst>
          </p:cNvPr>
          <p:cNvSpPr txBox="1"/>
          <p:nvPr/>
        </p:nvSpPr>
        <p:spPr>
          <a:xfrm>
            <a:off x="7007255" y="1781477"/>
            <a:ext cx="4686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Физически лица – носители на лични данни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26FC2C-71DE-4597-8D66-2EDF6FC2E839}"/>
              </a:ext>
            </a:extLst>
          </p:cNvPr>
          <p:cNvSpPr txBox="1"/>
          <p:nvPr/>
        </p:nvSpPr>
        <p:spPr>
          <a:xfrm>
            <a:off x="7576301" y="2492975"/>
            <a:ext cx="2633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Клиенти и доставчици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58A6BA-5AC8-463C-936B-6DE707E56A8B}"/>
              </a:ext>
            </a:extLst>
          </p:cNvPr>
          <p:cNvSpPr txBox="1"/>
          <p:nvPr/>
        </p:nvSpPr>
        <p:spPr>
          <a:xfrm>
            <a:off x="7576300" y="3058778"/>
            <a:ext cx="2633101" cy="374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Външни физически лица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DBA4E0-4081-42D3-A3B5-0E0A80F3B3DC}"/>
              </a:ext>
            </a:extLst>
          </p:cNvPr>
          <p:cNvSpPr txBox="1"/>
          <p:nvPr/>
        </p:nvSpPr>
        <p:spPr>
          <a:xfrm>
            <a:off x="8713187" y="4313737"/>
            <a:ext cx="2980910" cy="374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Системи 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CD3C1D-BAF3-4856-AEDA-3A5ACA858C99}"/>
              </a:ext>
            </a:extLst>
          </p:cNvPr>
          <p:cNvSpPr txBox="1"/>
          <p:nvPr/>
        </p:nvSpPr>
        <p:spPr>
          <a:xfrm>
            <a:off x="8717140" y="4936020"/>
            <a:ext cx="2039811" cy="374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Хранилища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C6A2130-6CFF-41A5-B8FB-FC7E12A751FB}"/>
              </a:ext>
            </a:extLst>
          </p:cNvPr>
          <p:cNvGrpSpPr/>
          <p:nvPr/>
        </p:nvGrpSpPr>
        <p:grpSpPr>
          <a:xfrm>
            <a:off x="6393153" y="1761068"/>
            <a:ext cx="2226675" cy="3561158"/>
            <a:chOff x="7259002" y="2294578"/>
            <a:chExt cx="2226675" cy="356115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3A30653-1E38-46A3-85DE-BE193810B105}"/>
                </a:ext>
              </a:extLst>
            </p:cNvPr>
            <p:cNvCxnSpPr/>
            <p:nvPr/>
          </p:nvCxnSpPr>
          <p:spPr>
            <a:xfrm>
              <a:off x="7524750" y="2689225"/>
              <a:ext cx="0" cy="1072036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466B6A1-865E-47E4-9041-8E8D09546246}"/>
                </a:ext>
              </a:extLst>
            </p:cNvPr>
            <p:cNvCxnSpPr/>
            <p:nvPr/>
          </p:nvCxnSpPr>
          <p:spPr>
            <a:xfrm>
              <a:off x="8067675" y="3973066"/>
              <a:ext cx="0" cy="482565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28F5037-DFD3-4086-B2D1-51187DD9F96D}"/>
                </a:ext>
              </a:extLst>
            </p:cNvPr>
            <p:cNvCxnSpPr/>
            <p:nvPr/>
          </p:nvCxnSpPr>
          <p:spPr>
            <a:xfrm>
              <a:off x="8629650" y="4623828"/>
              <a:ext cx="0" cy="986397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450BC42-F957-4CEF-9812-7789A577A3DC}"/>
                </a:ext>
              </a:extLst>
            </p:cNvPr>
            <p:cNvCxnSpPr/>
            <p:nvPr/>
          </p:nvCxnSpPr>
          <p:spPr>
            <a:xfrm>
              <a:off x="7524750" y="3758410"/>
              <a:ext cx="348354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380E57C-D71F-4494-B07A-E960D96585D6}"/>
                </a:ext>
              </a:extLst>
            </p:cNvPr>
            <p:cNvCxnSpPr/>
            <p:nvPr/>
          </p:nvCxnSpPr>
          <p:spPr>
            <a:xfrm>
              <a:off x="7515405" y="3177804"/>
              <a:ext cx="348354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3BF0680-1C17-49A7-A69F-B89B850CACD9}"/>
                </a:ext>
              </a:extLst>
            </p:cNvPr>
            <p:cNvCxnSpPr/>
            <p:nvPr/>
          </p:nvCxnSpPr>
          <p:spPr>
            <a:xfrm>
              <a:off x="8067675" y="4455631"/>
              <a:ext cx="348354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F24CAFF-61CE-4140-A6D7-01DB79FC66D7}"/>
                </a:ext>
              </a:extLst>
            </p:cNvPr>
            <p:cNvCxnSpPr/>
            <p:nvPr/>
          </p:nvCxnSpPr>
          <p:spPr>
            <a:xfrm>
              <a:off x="8629650" y="5038960"/>
              <a:ext cx="348354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CB4F6F7-18B5-4499-80AC-7D1425EDBC8F}"/>
                </a:ext>
              </a:extLst>
            </p:cNvPr>
            <p:cNvCxnSpPr/>
            <p:nvPr/>
          </p:nvCxnSpPr>
          <p:spPr>
            <a:xfrm>
              <a:off x="8641345" y="5610225"/>
              <a:ext cx="348354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E95FE52-F7CB-4263-96CF-AE827EC78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002" y="2294578"/>
              <a:ext cx="555671" cy="48889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4650E8F5-2AE5-4D8E-8033-6B26346D5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4673" y="2903025"/>
              <a:ext cx="555671" cy="48889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997DE7D-BC89-47E6-B44C-BEE706F88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4673" y="3518979"/>
              <a:ext cx="555671" cy="48889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7A74FB3-BF42-4D6F-8B7A-83E09DDA5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0344" y="4134933"/>
              <a:ext cx="555671" cy="488895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816BC08-A887-4E07-A797-7D90C76F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0006" y="4750887"/>
              <a:ext cx="555671" cy="48889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713023EE-0C2E-43BD-8B0B-6DBE55954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0006" y="5366841"/>
              <a:ext cx="555671" cy="488895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735DF0C-CFC0-4BCD-B4D0-5FF85A061113}"/>
              </a:ext>
            </a:extLst>
          </p:cNvPr>
          <p:cNvSpPr txBox="1"/>
          <p:nvPr/>
        </p:nvSpPr>
        <p:spPr>
          <a:xfrm>
            <a:off x="8123850" y="3696915"/>
            <a:ext cx="2633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Типове лични данни</a:t>
            </a:r>
            <a:endParaRPr lang="en-US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F721A81-D5B5-46F2-94A8-BFC4D936D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12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C913CC-06A4-41A8-B786-97ADC4B6E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654" y="1264808"/>
            <a:ext cx="10307782" cy="347203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Физически лица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7827C3-CA79-4398-9F6C-D0E8B5183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64" y="1819564"/>
            <a:ext cx="7999871" cy="41543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BDA8E-BB94-4E87-BC35-A35584AB0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3716" y="2353107"/>
            <a:ext cx="4304004" cy="45309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C6707E-5E05-4EF5-B1B6-4189D8B723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1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16092A-37F7-424A-8D89-1D2BA2DC6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690" y="1118754"/>
            <a:ext cx="9617220" cy="3657592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922198-2A16-4AA2-87AD-819F86F6F2FD}"/>
              </a:ext>
            </a:extLst>
          </p:cNvPr>
          <p:cNvSpPr txBox="1">
            <a:spLocks/>
          </p:cNvSpPr>
          <p:nvPr/>
        </p:nvSpPr>
        <p:spPr>
          <a:xfrm>
            <a:off x="2709644" y="216944"/>
            <a:ext cx="9482356" cy="61185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Доставчици и к</a:t>
            </a:r>
            <a:r>
              <a:rPr lang="bg-BG" sz="3200" dirty="0">
                <a:ln w="3175" cmpd="sng">
                  <a:noFill/>
                </a:ln>
                <a:solidFill>
                  <a:schemeClr val="accent4">
                    <a:lumMod val="75000"/>
                  </a:schemeClr>
                </a:solidFill>
              </a:rPr>
              <a:t>лиенти</a:t>
            </a:r>
            <a:endParaRPr lang="bg-BG" sz="3200" dirty="0">
              <a:ln w="3175" cmpd="sng">
                <a:noFill/>
              </a:ln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6AC4A2-C96C-481A-86E6-5E9795071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717" y="2441610"/>
            <a:ext cx="10220822" cy="4133793"/>
          </a:xfrm>
          <a:prstGeom prst="rect">
            <a:avLst/>
          </a:prstGeom>
        </p:spPr>
      </p:pic>
      <p:sp>
        <p:nvSpPr>
          <p:cNvPr id="10" name="Arrow: Notched Right 9">
            <a:extLst>
              <a:ext uri="{FF2B5EF4-FFF2-40B4-BE49-F238E27FC236}">
                <a16:creationId xmlns:a16="http://schemas.microsoft.com/office/drawing/2014/main" id="{B40350BB-320C-4D41-BC43-05344BE4390B}"/>
              </a:ext>
            </a:extLst>
          </p:cNvPr>
          <p:cNvSpPr/>
          <p:nvPr/>
        </p:nvSpPr>
        <p:spPr>
          <a:xfrm>
            <a:off x="2181138" y="3431097"/>
            <a:ext cx="755009" cy="21811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BA9BCB-DC72-49ED-B9B6-96F964B47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6759" y="80640"/>
            <a:ext cx="1797280" cy="7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94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1549</TotalTime>
  <Words>1071</Words>
  <Application>Microsoft Office PowerPoint</Application>
  <PresentationFormat>Widescreen</PresentationFormat>
  <Paragraphs>182</Paragraphs>
  <Slides>23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Corbel</vt:lpstr>
      <vt:lpstr>Wingdings</vt:lpstr>
      <vt:lpstr>Parallax</vt:lpstr>
      <vt:lpstr>Предизвикателството GDPR и как M-Files може да ни е полезна за него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Yordanka Hristova</dc:creator>
  <cp:lastModifiedBy>Stefan Petrov</cp:lastModifiedBy>
  <cp:revision>169</cp:revision>
  <dcterms:created xsi:type="dcterms:W3CDTF">2018-02-05T12:08:50Z</dcterms:created>
  <dcterms:modified xsi:type="dcterms:W3CDTF">2018-04-18T06:41:17Z</dcterms:modified>
</cp:coreProperties>
</file>