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8" r:id="rId2"/>
    <p:sldId id="274" r:id="rId3"/>
    <p:sldId id="271" r:id="rId4"/>
    <p:sldId id="273" r:id="rId5"/>
    <p:sldId id="272" r:id="rId6"/>
    <p:sldId id="276" r:id="rId7"/>
    <p:sldId id="280" r:id="rId8"/>
    <p:sldId id="278" r:id="rId9"/>
    <p:sldId id="263" r:id="rId10"/>
    <p:sldId id="281" r:id="rId11"/>
    <p:sldId id="266" r:id="rId12"/>
    <p:sldId id="270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461"/>
    <a:srgbClr val="3D3D3E"/>
    <a:srgbClr val="00AC9A"/>
    <a:srgbClr val="3E200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6" autoAdjust="0"/>
    <p:restoredTop sz="86443" autoAdjust="0"/>
  </p:normalViewPr>
  <p:slideViewPr>
    <p:cSldViewPr snapToGrid="0">
      <p:cViewPr varScale="1">
        <p:scale>
          <a:sx n="75" d="100"/>
          <a:sy n="75" d="100"/>
        </p:scale>
        <p:origin x="79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103D43A-AD2B-4DFF-8B1B-A579797589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72A9D3-0931-43C2-BE7F-856A117725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EFAA5-6B9D-451A-871F-983736A32DE7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576DCF-4933-406B-AA68-8AAE4D74BB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E92D72-A942-4B5D-B876-2BCB3F569A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C68EF-EB42-44A1-8730-BCC404F00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65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F40B7CC-37C9-4EE9-BA90-C57D5F1EE319}"/>
              </a:ext>
            </a:extLst>
          </p:cNvPr>
          <p:cNvSpPr/>
          <p:nvPr userDrawn="1"/>
        </p:nvSpPr>
        <p:spPr>
          <a:xfrm>
            <a:off x="0" y="2065201"/>
            <a:ext cx="12192000" cy="2820307"/>
          </a:xfrm>
          <a:prstGeom prst="rect">
            <a:avLst/>
          </a:prstGeom>
          <a:solidFill>
            <a:srgbClr val="003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0F1AA7-FDB2-479E-A543-188D93188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065200"/>
            <a:ext cx="11353800" cy="1211399"/>
          </a:xfrm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bg1"/>
                </a:solidFill>
                <a:latin typeface="Poiret One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F279F5-695A-4278-AD3A-50FDD5C80E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868615"/>
            <a:ext cx="11353800" cy="1016894"/>
          </a:xfrm>
        </p:spPr>
        <p:txBody>
          <a:bodyPr>
            <a:normAutofit/>
          </a:bodyPr>
          <a:lstStyle>
            <a:lvl1pPr marL="0" indent="0" algn="r">
              <a:buNone/>
              <a:defRPr sz="3200" b="1">
                <a:solidFill>
                  <a:schemeClr val="bg1"/>
                </a:solidFill>
                <a:latin typeface="Poiret One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55F71-F38B-49B7-AA06-DA78C05CA6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9743" y="6356350"/>
            <a:ext cx="2231571" cy="365125"/>
          </a:xfrm>
        </p:spPr>
        <p:txBody>
          <a:bodyPr/>
          <a:lstStyle>
            <a:lvl1pPr>
              <a:defRPr>
                <a:latin typeface="Gadugi" panose="020B0502040204020203" pitchFamily="34" charset="0"/>
              </a:defRPr>
            </a:lvl1pPr>
          </a:lstStyle>
          <a:p>
            <a:fld id="{30C942BA-FCC6-4A63-B4A4-4E218F4ADB6F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135DAF-3971-4755-AB1A-48C87D118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47257" y="6356350"/>
            <a:ext cx="4676503" cy="365125"/>
          </a:xfrm>
        </p:spPr>
        <p:txBody>
          <a:bodyPr/>
          <a:lstStyle>
            <a:lvl1pPr>
              <a:defRPr>
                <a:latin typeface="Gadug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D65B7-3528-4F0A-B5C2-4AF79041A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85017" y="6356349"/>
            <a:ext cx="1739538" cy="365125"/>
          </a:xfrm>
        </p:spPr>
        <p:txBody>
          <a:bodyPr/>
          <a:lstStyle>
            <a:lvl1pPr>
              <a:defRPr>
                <a:latin typeface="Gadugi" panose="020B0502040204020203" pitchFamily="34" charset="0"/>
              </a:defRPr>
            </a:lvl1pPr>
          </a:lstStyle>
          <a:p>
            <a:fld id="{A46D5F0F-A535-4898-889F-0386105FF51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554D38-443C-4F37-902D-96F092D53B78}"/>
              </a:ext>
            </a:extLst>
          </p:cNvPr>
          <p:cNvCxnSpPr>
            <a:cxnSpLocks/>
          </p:cNvCxnSpPr>
          <p:nvPr userDrawn="1"/>
        </p:nvCxnSpPr>
        <p:spPr>
          <a:xfrm>
            <a:off x="0" y="1920239"/>
            <a:ext cx="12192000" cy="0"/>
          </a:xfrm>
          <a:prstGeom prst="line">
            <a:avLst/>
          </a:prstGeom>
          <a:ln w="57150">
            <a:solidFill>
              <a:srgbClr val="0034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6A84B15-FDFC-402C-8147-5BF2936F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9" b="26049"/>
          <a:stretch/>
        </p:blipFill>
        <p:spPr>
          <a:xfrm>
            <a:off x="9644743" y="6271122"/>
            <a:ext cx="2555203" cy="53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2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DCA4-9206-44D4-BAEF-F4D2CC940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0F315E-8A3B-4556-908D-5832307915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C032A-32EE-4BA6-B094-917A1AFA8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133D0-9A1C-46E4-85C3-F445F21F3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20139-FE5D-4DBB-8ECC-59702A71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17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0DB44B-0359-4C31-A63F-3796165D24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FB20E3-FC8F-4216-AD23-1FE53EE93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2BC3F-B9FA-4454-9000-17AE4F4F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FB8BD-79B3-45C1-833B-5CBEEBAFE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332FA-4FAD-49A5-84CA-8DB862474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32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C4104-D3A3-4DA3-A18E-8FF3AE69B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02" y="365124"/>
            <a:ext cx="10875498" cy="998357"/>
          </a:xfrm>
        </p:spPr>
        <p:txBody>
          <a:bodyPr/>
          <a:lstStyle>
            <a:lvl1pPr>
              <a:defRPr b="1">
                <a:solidFill>
                  <a:srgbClr val="003461"/>
                </a:solidFill>
                <a:latin typeface="Poiret One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98D1D-768C-400D-9631-41BD3200F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31545"/>
          </a:xfrm>
        </p:spPr>
        <p:txBody>
          <a:bodyPr>
            <a:normAutofit/>
          </a:bodyPr>
          <a:lstStyle>
            <a:lvl1pPr>
              <a:buClr>
                <a:srgbClr val="003461"/>
              </a:buClr>
              <a:defRPr sz="2400">
                <a:solidFill>
                  <a:srgbClr val="3D3D3E"/>
                </a:solidFill>
                <a:latin typeface="Arial Narrow" panose="020B0606020202030204" pitchFamily="34" charset="0"/>
              </a:defRPr>
            </a:lvl1pPr>
            <a:lvl2pPr>
              <a:buClr>
                <a:srgbClr val="003461"/>
              </a:buClr>
              <a:defRPr sz="2400">
                <a:solidFill>
                  <a:srgbClr val="3D3D3E"/>
                </a:solidFill>
                <a:latin typeface="Arial Narrow" panose="020B0606020202030204" pitchFamily="34" charset="0"/>
              </a:defRPr>
            </a:lvl2pPr>
            <a:lvl3pPr>
              <a:buClr>
                <a:srgbClr val="003461"/>
              </a:buClr>
              <a:defRPr sz="2000">
                <a:solidFill>
                  <a:srgbClr val="3D3D3E"/>
                </a:solidFill>
                <a:latin typeface="Arial Narrow" panose="020B0606020202030204" pitchFamily="34" charset="0"/>
              </a:defRPr>
            </a:lvl3pPr>
            <a:lvl4pPr>
              <a:buClr>
                <a:srgbClr val="003461"/>
              </a:buClr>
              <a:defRPr sz="1800">
                <a:solidFill>
                  <a:srgbClr val="3D3D3E"/>
                </a:solidFill>
                <a:latin typeface="Arial Narrow" panose="020B0606020202030204" pitchFamily="34" charset="0"/>
              </a:defRPr>
            </a:lvl4pPr>
            <a:lvl5pPr>
              <a:buClr>
                <a:srgbClr val="003461"/>
              </a:buClr>
              <a:defRPr sz="1800">
                <a:solidFill>
                  <a:srgbClr val="3D3D3E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865D672-AA60-4ACA-828A-F8FC8B782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79714" y="6356350"/>
            <a:ext cx="1371600" cy="365125"/>
          </a:xfrm>
        </p:spPr>
        <p:txBody>
          <a:bodyPr/>
          <a:lstStyle>
            <a:lvl1pPr>
              <a:defRPr>
                <a:latin typeface="Gadugi" panose="020B0502040204020203" pitchFamily="34" charset="0"/>
              </a:defRPr>
            </a:lvl1pPr>
          </a:lstStyle>
          <a:p>
            <a:fld id="{30C942BA-FCC6-4A63-B4A4-4E218F4ADB6F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3337EC3-2478-4C12-B2E3-F958ADA32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47257" y="6356350"/>
            <a:ext cx="5355772" cy="365125"/>
          </a:xfrm>
        </p:spPr>
        <p:txBody>
          <a:bodyPr/>
          <a:lstStyle>
            <a:lvl1pPr>
              <a:defRPr>
                <a:latin typeface="Gadug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8963BF-E00A-492C-9692-4A631E418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45236" y="6356349"/>
            <a:ext cx="1364523" cy="365125"/>
          </a:xfrm>
        </p:spPr>
        <p:txBody>
          <a:bodyPr/>
          <a:lstStyle>
            <a:lvl1pPr>
              <a:defRPr>
                <a:latin typeface="Gadugi" panose="020B0502040204020203" pitchFamily="34" charset="0"/>
              </a:defRPr>
            </a:lvl1pPr>
          </a:lstStyle>
          <a:p>
            <a:fld id="{A46D5F0F-A535-4898-889F-0386105FF5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7F9F6F-BB96-4134-A187-CB5BD66FEB93}"/>
              </a:ext>
            </a:extLst>
          </p:cNvPr>
          <p:cNvSpPr/>
          <p:nvPr userDrawn="1"/>
        </p:nvSpPr>
        <p:spPr>
          <a:xfrm>
            <a:off x="0" y="365124"/>
            <a:ext cx="309489" cy="998357"/>
          </a:xfrm>
          <a:prstGeom prst="rect">
            <a:avLst/>
          </a:prstGeom>
          <a:solidFill>
            <a:srgbClr val="003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131923F-1C37-4470-9DFD-C6C3FAC8B0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9" b="26049"/>
          <a:stretch/>
        </p:blipFill>
        <p:spPr>
          <a:xfrm>
            <a:off x="9644743" y="6271122"/>
            <a:ext cx="2555203" cy="53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7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DE079-64F9-4611-B806-90E312397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CD319-677E-4788-893A-DB71789EB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B82E8A-3C4D-457C-B5AC-7AF84F2D8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2ECB9-8A58-49A6-8F51-86CAD55AB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668679-EBF1-40A9-AB09-54164145F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82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8BF8F-6A54-4A73-A766-023DF7192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6EBF2-673C-4B4C-8A78-C46050E068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DFBFF7-7C81-408E-B79A-BBE3EEAF8E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91202-2FAD-482C-B7F1-D1F7AC147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A9B7C-FA5F-4CB7-A6B8-B0E827F66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523ED-27BB-46D7-9B9B-F773C61BA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8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F7B84-DA31-4601-9F6D-634FAF917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B38EE5-1167-4568-BFAC-EC806A56B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A73393-9D21-470C-9F8C-C858B9CD4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47BB92-AF53-41B7-8A45-7BE41A647B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D1741A-DC0D-4197-ACB2-04A41B3DB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236B3B-45A4-463F-AC1D-D1364EFC0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55F20A-8B4A-418F-BC27-BED59EFBA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99661E-F5D3-45D0-BD1B-E1506BC85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A9C56-2051-4ABC-82D1-64CE9582C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B8360D-8FC8-4191-8A3C-68CD4CC9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1C9CB-21D8-4362-99FC-2E46A4405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B4903B-5FA9-44FD-8825-4E0D9E378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1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FC21BF-30B3-4EBC-8A3C-4EE441C59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646C7-875D-49C6-842D-91340E851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30C22-458B-4072-AF61-1C64381B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771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8062F-73C5-4382-A840-BB914B730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CCDE2-0F92-40A2-BEFB-969F7CEF7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0BEF9-A202-48BC-A160-BDF4000E8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F177DE-C448-480A-B6D9-1ED7A182B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9C3E8D-5B06-4019-B3ED-8F9DE95F5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863B9-4AEE-4CC1-92B8-F0CE73BCB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00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024A0-4D0E-440D-B734-86CB8A3E8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EABFC4-7451-4ABA-AD98-D3CF3BBA25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A39F84-13B3-44A9-9FF5-FE6D2C954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DAD7BB-1A5E-4F3B-BA9D-FAC6CE77D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C69A63-47BB-4872-8CFB-4E5D5781D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78D220-3347-42A6-B9D0-0FF60443F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5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A8ACA3-245D-4784-8639-E45487F1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80EAA-B66F-48F4-A993-C0FEFB1C2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9BC88-835D-4207-BB7E-515429CC0C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942BA-FCC6-4A63-B4A4-4E218F4ADB6F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6BB0E-C670-4E18-8399-591FCA54E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18C36-1E40-481E-BDC6-9AD6C5C95B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5F0F-A535-4898-889F-0386105FF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0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00C97-652C-42CC-B9E8-0FC78D43DA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bg-BG" dirty="0"/>
              <a:t>Контрол на достъпа до данните </a:t>
            </a:r>
            <a:br>
              <a:rPr lang="bg-BG" dirty="0"/>
            </a:br>
            <a:r>
              <a:rPr lang="bg-BG" dirty="0"/>
              <a:t>и одитна следа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6AD56FC-B253-4246-88FD-400CF2C00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bg-BG" dirty="0"/>
              <a:t>Божидар Божанов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131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3B721-EBAB-4A50-A873-79D5A8D95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Потенциален проблем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95182-C895-4EBF-9DB6-14180A8FE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87332"/>
            <a:ext cx="10515600" cy="12833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3200" dirty="0"/>
              <a:t>Системният администратор, съответно управителят имат възможност да подменят одитната следа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844107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B45D8-4605-4D16-83AD-3157A371D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FC460AE-1AE5-4A1D-B97D-204C56CEED02}"/>
              </a:ext>
            </a:extLst>
          </p:cNvPr>
          <p:cNvSpPr/>
          <p:nvPr/>
        </p:nvSpPr>
        <p:spPr>
          <a:xfrm rot="10800000">
            <a:off x="4811565" y="2531166"/>
            <a:ext cx="2533650" cy="222906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C7DEE0-B851-4826-B0DD-A5AA10812ED8}"/>
              </a:ext>
            </a:extLst>
          </p:cNvPr>
          <p:cNvSpPr/>
          <p:nvPr/>
        </p:nvSpPr>
        <p:spPr>
          <a:xfrm>
            <a:off x="898012" y="3207026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Криптографски методи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D75722-6654-4D0A-B4C7-4120A3F32DA8}"/>
              </a:ext>
            </a:extLst>
          </p:cNvPr>
          <p:cNvSpPr/>
          <p:nvPr/>
        </p:nvSpPr>
        <p:spPr>
          <a:xfrm>
            <a:off x="3621334" y="3207025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rgbClr val="3D3D3E"/>
                </a:solidFill>
                <a:latin typeface="Arial Narrow" panose="020B0606020202030204" pitchFamily="34" charset="0"/>
              </a:rPr>
              <a:t>Непроменим</a:t>
            </a:r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 </a:t>
            </a:r>
            <a:r>
              <a:rPr lang="en-US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blockchain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05C029-6710-432F-BD10-25E4C90F5DFC}"/>
              </a:ext>
            </a:extLst>
          </p:cNvPr>
          <p:cNvSpPr/>
          <p:nvPr/>
        </p:nvSpPr>
        <p:spPr>
          <a:xfrm>
            <a:off x="6344656" y="3207025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Лесен за интеграция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8D5FE-F09D-4474-845F-C35250F5A154}"/>
              </a:ext>
            </a:extLst>
          </p:cNvPr>
          <p:cNvSpPr/>
          <p:nvPr/>
        </p:nvSpPr>
        <p:spPr>
          <a:xfrm>
            <a:off x="9067978" y="3207024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Правна сигурност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3316010-2D20-47B3-BA30-ED3C0A9A8C66}"/>
              </a:ext>
            </a:extLst>
          </p:cNvPr>
          <p:cNvCxnSpPr/>
          <p:nvPr/>
        </p:nvCxnSpPr>
        <p:spPr>
          <a:xfrm>
            <a:off x="898012" y="2994992"/>
            <a:ext cx="104557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9C00E9B-6129-412C-80A8-DD5F3E05382B}"/>
              </a:ext>
            </a:extLst>
          </p:cNvPr>
          <p:cNvCxnSpPr/>
          <p:nvPr/>
        </p:nvCxnSpPr>
        <p:spPr>
          <a:xfrm>
            <a:off x="898012" y="4247323"/>
            <a:ext cx="104557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D07A132-2528-4244-8FF1-1BB007BC98E9}"/>
              </a:ext>
            </a:extLst>
          </p:cNvPr>
          <p:cNvSpPr/>
          <p:nvPr/>
        </p:nvSpPr>
        <p:spPr>
          <a:xfrm rot="10800000">
            <a:off x="4859081" y="4490112"/>
            <a:ext cx="2533650" cy="222906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Key">
            <a:extLst>
              <a:ext uri="{FF2B5EF4-FFF2-40B4-BE49-F238E27FC236}">
                <a16:creationId xmlns:a16="http://schemas.microsoft.com/office/drawing/2014/main" id="{64A9277E-5A0F-429C-B594-0C57AEB21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63913" y="5632584"/>
            <a:ext cx="914400" cy="9144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317D672-57F2-46C0-AF5D-2AC195BCDA1B}"/>
              </a:ext>
            </a:extLst>
          </p:cNvPr>
          <p:cNvSpPr/>
          <p:nvPr/>
        </p:nvSpPr>
        <p:spPr>
          <a:xfrm>
            <a:off x="4859080" y="4955807"/>
            <a:ext cx="2724066" cy="781878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По-висока сигурност и съответсвие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A16FDEB-A587-4F19-840B-9BA50557A4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9" b="26049"/>
          <a:stretch/>
        </p:blipFill>
        <p:spPr>
          <a:xfrm>
            <a:off x="4131253" y="1648031"/>
            <a:ext cx="3894273" cy="81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94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6EFCE-FC70-4CF4-AA3F-9C3C99CD6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55A02-9EF9-4B7D-BD89-3C306F7CB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3352799"/>
            <a:ext cx="4807226" cy="2796209"/>
          </a:xfrm>
        </p:spPr>
        <p:txBody>
          <a:bodyPr/>
          <a:lstStyle/>
          <a:p>
            <a:r>
              <a:rPr lang="bg-BG" dirty="0"/>
              <a:t>Повече информация на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3461"/>
                </a:solidFill>
                <a:latin typeface="Poiret One" panose="02000000000000000000" pitchFamily="2" charset="0"/>
              </a:rPr>
              <a:t>logsentinel.com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003461"/>
                </a:solidFill>
                <a:latin typeface="Poiret One" panose="02000000000000000000" pitchFamily="2" charset="0"/>
              </a:rPr>
              <a:t>contact@logsentinel.com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63EEDF-D1FC-4A70-BA96-E90D2B069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023" y="1424338"/>
            <a:ext cx="7386430" cy="385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3538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00C97-652C-42CC-B9E8-0FC78D43DA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bg-BG" dirty="0"/>
              <a:t>За контакти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6AD56FC-B253-4246-88FD-400CF2C00F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868615"/>
            <a:ext cx="11353800" cy="1016894"/>
          </a:xfrm>
        </p:spPr>
        <p:txBody>
          <a:bodyPr>
            <a:normAutofit lnSpcReduction="10000"/>
          </a:bodyPr>
          <a:lstStyle/>
          <a:p>
            <a:pPr algn="l"/>
            <a:r>
              <a:rPr lang="bg-BG" dirty="0"/>
              <a:t>Божидар Божанов</a:t>
            </a:r>
            <a:r>
              <a:rPr lang="en-US" dirty="0"/>
              <a:t>: bozhidar.bozhanov@logsentinel.com</a:t>
            </a:r>
          </a:p>
          <a:p>
            <a:pPr algn="l"/>
            <a:r>
              <a:rPr lang="bg-BG" dirty="0"/>
              <a:t>Антон Герунов</a:t>
            </a:r>
            <a:r>
              <a:rPr lang="en-US" dirty="0"/>
              <a:t>: anton.gerunov@logsentinel.com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989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AFF3B-DE95-4D43-966E-95FAC7D72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Дефиниции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5875F0-E40F-4612-85BF-A77E61855D94}"/>
              </a:ext>
            </a:extLst>
          </p:cNvPr>
          <p:cNvSpPr/>
          <p:nvPr/>
        </p:nvSpPr>
        <p:spPr>
          <a:xfrm>
            <a:off x="862614" y="1932995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Контрол на достъпа до данни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EE98C9-F91C-4DAA-BCC3-C91660154C5C}"/>
              </a:ext>
            </a:extLst>
          </p:cNvPr>
          <p:cNvSpPr/>
          <p:nvPr/>
        </p:nvSpPr>
        <p:spPr>
          <a:xfrm>
            <a:off x="862614" y="3352470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Одитна следа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A5DBB149-C8A3-41D2-A950-500C2F1D20AA}"/>
              </a:ext>
            </a:extLst>
          </p:cNvPr>
          <p:cNvSpPr/>
          <p:nvPr/>
        </p:nvSpPr>
        <p:spPr>
          <a:xfrm rot="5400000">
            <a:off x="3161189" y="2164361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4CC436DE-7276-4B02-BECE-F3AE77B66D26}"/>
              </a:ext>
            </a:extLst>
          </p:cNvPr>
          <p:cNvSpPr/>
          <p:nvPr/>
        </p:nvSpPr>
        <p:spPr>
          <a:xfrm rot="5400000">
            <a:off x="3161190" y="3583835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CFC8EB-F413-47B5-BF08-F04D7A6ACA31}"/>
              </a:ext>
            </a:extLst>
          </p:cNvPr>
          <p:cNvSpPr/>
          <p:nvPr/>
        </p:nvSpPr>
        <p:spPr>
          <a:xfrm>
            <a:off x="3991819" y="1932994"/>
            <a:ext cx="7179764" cy="11282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Само предварително оторизирани лица имат достъп до данните (в рамките на информационните системи)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Достъп до функционалности – търсене, преглед, изтриване</a:t>
            </a:r>
            <a:endParaRPr lang="en-US" sz="2200" dirty="0">
              <a:solidFill>
                <a:srgbClr val="3E200F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C1EEF4-4FFA-44AA-A705-BAF17754AC03}"/>
              </a:ext>
            </a:extLst>
          </p:cNvPr>
          <p:cNvSpPr/>
          <p:nvPr/>
        </p:nvSpPr>
        <p:spPr>
          <a:xfrm>
            <a:off x="3991819" y="3352469"/>
            <a:ext cx="7179764" cy="2672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Всяко действие (търсене, преглед, изтриване, редакция) трябва да оставя следа в системите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Следата трябва да може да се преглежда от оторизирани лица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Контролът на достъпа осигурява възможност за идентифициране на лицата, извършващи действията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Изисква се съгласно редица стандарти</a:t>
            </a:r>
            <a:r>
              <a:rPr lang="en-US" sz="2200">
                <a:solidFill>
                  <a:srgbClr val="3E200F"/>
                </a:solidFill>
                <a:latin typeface="Arial Narrow" panose="020B0606020202030204" pitchFamily="34" charset="0"/>
              </a:rPr>
              <a:t>: ISO 27001, PCI-DSS</a:t>
            </a:r>
            <a:endParaRPr lang="en-US" sz="2200" dirty="0">
              <a:solidFill>
                <a:srgbClr val="3E200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125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B8932-B7CC-4741-AF2C-4E34AB12F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Принципи</a:t>
            </a:r>
            <a:r>
              <a:rPr lang="en-US" dirty="0"/>
              <a:t> </a:t>
            </a:r>
            <a:r>
              <a:rPr lang="bg-BG" dirty="0"/>
              <a:t>на Регламента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3710B7-365D-43EF-B226-AD3A45EB817F}"/>
              </a:ext>
            </a:extLst>
          </p:cNvPr>
          <p:cNvSpPr/>
          <p:nvPr/>
        </p:nvSpPr>
        <p:spPr>
          <a:xfrm>
            <a:off x="862614" y="1932995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Цялостност и поверителност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78FFFA-326B-468D-B3B1-0830CD816377}"/>
              </a:ext>
            </a:extLst>
          </p:cNvPr>
          <p:cNvSpPr/>
          <p:nvPr/>
        </p:nvSpPr>
        <p:spPr>
          <a:xfrm>
            <a:off x="862614" y="3352470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Отчетност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83C20F-6D59-421F-A5E0-7D2C5FF4AEC9}"/>
              </a:ext>
            </a:extLst>
          </p:cNvPr>
          <p:cNvSpPr/>
          <p:nvPr/>
        </p:nvSpPr>
        <p:spPr>
          <a:xfrm>
            <a:off x="862614" y="4771945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150" b="1" dirty="0">
                <a:solidFill>
                  <a:schemeClr val="bg1"/>
                </a:solidFill>
                <a:latin typeface="Arial Narrow" panose="020B0606020202030204" pitchFamily="34" charset="0"/>
              </a:rPr>
              <a:t>Защита на данните по дизайн</a:t>
            </a:r>
            <a:endParaRPr lang="en-US" sz="215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C40D6DEE-922A-4F85-B683-7109E73FA22D}"/>
              </a:ext>
            </a:extLst>
          </p:cNvPr>
          <p:cNvSpPr/>
          <p:nvPr/>
        </p:nvSpPr>
        <p:spPr>
          <a:xfrm rot="5400000">
            <a:off x="3161189" y="2164361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F0493342-9E4E-4193-9786-60A3D0DEFCBA}"/>
              </a:ext>
            </a:extLst>
          </p:cNvPr>
          <p:cNvSpPr/>
          <p:nvPr/>
        </p:nvSpPr>
        <p:spPr>
          <a:xfrm rot="5400000">
            <a:off x="3161190" y="3583835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27758F9-3728-4E20-974A-124F23A5A954}"/>
              </a:ext>
            </a:extLst>
          </p:cNvPr>
          <p:cNvSpPr/>
          <p:nvPr/>
        </p:nvSpPr>
        <p:spPr>
          <a:xfrm rot="5400000">
            <a:off x="3161190" y="5003311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4C27A9-C00A-40F9-B074-5DD556404305}"/>
              </a:ext>
            </a:extLst>
          </p:cNvPr>
          <p:cNvSpPr/>
          <p:nvPr/>
        </p:nvSpPr>
        <p:spPr>
          <a:xfrm>
            <a:off x="3991819" y="1932994"/>
            <a:ext cx="7179764" cy="11282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...включително защита срещу неразрешено или незаконосъобразно обработване ... („цялостност и поверителност“)</a:t>
            </a:r>
            <a:endParaRPr lang="en-US" sz="2200" dirty="0">
              <a:solidFill>
                <a:srgbClr val="3E200F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0341DB-DBB5-442E-A77D-A57F713A86B4}"/>
              </a:ext>
            </a:extLst>
          </p:cNvPr>
          <p:cNvSpPr/>
          <p:nvPr/>
        </p:nvSpPr>
        <p:spPr>
          <a:xfrm>
            <a:off x="3991819" y="3352469"/>
            <a:ext cx="7179764" cy="11282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Администраторът носи отговорност и е в състояние да докаже спазването на параграф 1 („отчетност“).</a:t>
            </a:r>
            <a:endParaRPr lang="en-US" sz="2200" dirty="0">
              <a:solidFill>
                <a:srgbClr val="3E200F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261A53-68D3-433C-BF02-D8DBCB3124EA}"/>
              </a:ext>
            </a:extLst>
          </p:cNvPr>
          <p:cNvSpPr/>
          <p:nvPr/>
        </p:nvSpPr>
        <p:spPr>
          <a:xfrm>
            <a:off x="3991819" y="4771944"/>
            <a:ext cx="7179764" cy="14090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„Администраторът въвежда </a:t>
            </a:r>
            <a:r>
              <a:rPr lang="en-US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[..] </a:t>
            </a:r>
            <a:r>
              <a:rPr lang="bg-BG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мерки</a:t>
            </a:r>
            <a:r>
              <a:rPr lang="en-US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, [..] </a:t>
            </a:r>
            <a:r>
              <a:rPr lang="ru-RU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които са разработени с оглед на ефективното прилагане на принципите за защита на данните</a:t>
            </a:r>
            <a:r>
              <a:rPr lang="en-US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026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CEF4C-DF5C-4E20-A76A-AD826F443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Текстове от </a:t>
            </a:r>
            <a:r>
              <a:rPr lang="en-US" dirty="0"/>
              <a:t>GDPR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42F0B-B7C5-4C38-865D-AF3AB1FBD3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3E200F"/>
                </a:solidFill>
              </a:rPr>
              <a:t>интегриране на необходимите гаранции в процеса на обработване (чл. 25)</a:t>
            </a:r>
          </a:p>
          <a:p>
            <a:r>
              <a:rPr lang="bg-BG" dirty="0">
                <a:solidFill>
                  <a:srgbClr val="3E200F"/>
                </a:solidFill>
              </a:rPr>
              <a:t>„неразрешено разкриване или достъп“ (чл. 32)</a:t>
            </a:r>
            <a:endParaRPr lang="en-US" dirty="0">
              <a:solidFill>
                <a:srgbClr val="3E200F"/>
              </a:solidFill>
            </a:endParaRPr>
          </a:p>
          <a:p>
            <a:r>
              <a:rPr lang="en-US" dirty="0">
                <a:solidFill>
                  <a:srgbClr val="3E200F"/>
                </a:solidFill>
              </a:rPr>
              <a:t>“</a:t>
            </a:r>
            <a:r>
              <a:rPr lang="bg-BG" dirty="0"/>
              <a:t>неправомерно унищожаване, загуба, промяна</a:t>
            </a:r>
            <a:r>
              <a:rPr lang="en-US" dirty="0"/>
              <a:t>” (</a:t>
            </a:r>
            <a:r>
              <a:rPr lang="bg-BG" dirty="0"/>
              <a:t>чл. 32)</a:t>
            </a:r>
            <a:endParaRPr lang="bg-BG" dirty="0">
              <a:solidFill>
                <a:srgbClr val="3E200F"/>
              </a:solidFill>
            </a:endParaRPr>
          </a:p>
          <a:p>
            <a:r>
              <a:rPr lang="bg-BG" dirty="0">
                <a:solidFill>
                  <a:srgbClr val="3E200F"/>
                </a:solidFill>
              </a:rPr>
              <a:t>„</a:t>
            </a:r>
            <a:r>
              <a:rPr lang="ru-RU" dirty="0">
                <a:solidFill>
                  <a:srgbClr val="3E200F"/>
                </a:solidFill>
              </a:rPr>
              <a:t>всяко физическо лице, действащо под ръководството на администратора или на обработващия лични данни, което има достъп до лични данни, да обработва тези данни само по указание на администратора</a:t>
            </a:r>
            <a:r>
              <a:rPr lang="en-US" dirty="0">
                <a:solidFill>
                  <a:srgbClr val="3E200F"/>
                </a:solidFill>
              </a:rPr>
              <a:t>”</a:t>
            </a:r>
            <a:r>
              <a:rPr lang="bg-BG" dirty="0">
                <a:solidFill>
                  <a:srgbClr val="3E200F"/>
                </a:solidFill>
              </a:rPr>
              <a:t> (чл. 32)</a:t>
            </a:r>
          </a:p>
          <a:p>
            <a:r>
              <a:rPr lang="bg-BG" dirty="0">
                <a:solidFill>
                  <a:srgbClr val="3E200F"/>
                </a:solidFill>
              </a:rPr>
              <a:t>„</a:t>
            </a:r>
            <a:r>
              <a:rPr lang="ru-RU" dirty="0"/>
              <a:t>мерките, които правят личните данни неразбираеми за всяко лице, което няма разрешение за достъп до тях</a:t>
            </a:r>
            <a:r>
              <a:rPr lang="en-US" dirty="0"/>
              <a:t>” (</a:t>
            </a:r>
            <a:r>
              <a:rPr lang="bg-BG" dirty="0"/>
              <a:t>чл. 34)</a:t>
            </a:r>
            <a:endParaRPr lang="bg-BG" dirty="0">
              <a:solidFill>
                <a:srgbClr val="3E200F"/>
              </a:solidFill>
            </a:endParaRPr>
          </a:p>
          <a:p>
            <a:endParaRPr lang="ru-RU" dirty="0">
              <a:solidFill>
                <a:srgbClr val="3E200F"/>
              </a:solidFill>
            </a:endParaRPr>
          </a:p>
          <a:p>
            <a:endParaRPr lang="ru-RU" dirty="0">
              <a:solidFill>
                <a:srgbClr val="3E200F"/>
              </a:solidFill>
            </a:endParaRPr>
          </a:p>
          <a:p>
            <a:endParaRPr lang="ru-RU" dirty="0">
              <a:solidFill>
                <a:srgbClr val="3E200F"/>
              </a:solidFill>
            </a:endParaRPr>
          </a:p>
          <a:p>
            <a:endParaRPr lang="ru-RU" dirty="0">
              <a:solidFill>
                <a:srgbClr val="3E200F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7986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B45D8-4605-4D16-83AD-3157A371D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Контрол на достъпа на няколко нива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C7DEE0-B851-4826-B0DD-A5AA10812ED8}"/>
              </a:ext>
            </a:extLst>
          </p:cNvPr>
          <p:cNvSpPr/>
          <p:nvPr/>
        </p:nvSpPr>
        <p:spPr>
          <a:xfrm>
            <a:off x="898012" y="3207026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Приложно ниво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D75722-6654-4D0A-B4C7-4120A3F32DA8}"/>
              </a:ext>
            </a:extLst>
          </p:cNvPr>
          <p:cNvSpPr/>
          <p:nvPr/>
        </p:nvSpPr>
        <p:spPr>
          <a:xfrm>
            <a:off x="3621334" y="3207025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Операционна система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05C029-6710-432F-BD10-25E4C90F5DFC}"/>
              </a:ext>
            </a:extLst>
          </p:cNvPr>
          <p:cNvSpPr/>
          <p:nvPr/>
        </p:nvSpPr>
        <p:spPr>
          <a:xfrm>
            <a:off x="6344656" y="3207025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База данни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8D5FE-F09D-4474-845F-C35250F5A154}"/>
              </a:ext>
            </a:extLst>
          </p:cNvPr>
          <p:cNvSpPr/>
          <p:nvPr/>
        </p:nvSpPr>
        <p:spPr>
          <a:xfrm>
            <a:off x="9067978" y="3207024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Файлова система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3316010-2D20-47B3-BA30-ED3C0A9A8C66}"/>
              </a:ext>
            </a:extLst>
          </p:cNvPr>
          <p:cNvCxnSpPr/>
          <p:nvPr/>
        </p:nvCxnSpPr>
        <p:spPr>
          <a:xfrm>
            <a:off x="898012" y="2994992"/>
            <a:ext cx="104557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9C00E9B-6129-412C-80A8-DD5F3E05382B}"/>
              </a:ext>
            </a:extLst>
          </p:cNvPr>
          <p:cNvCxnSpPr/>
          <p:nvPr/>
        </p:nvCxnSpPr>
        <p:spPr>
          <a:xfrm>
            <a:off x="898012" y="4247323"/>
            <a:ext cx="104557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D07A132-2528-4244-8FF1-1BB007BC98E9}"/>
              </a:ext>
            </a:extLst>
          </p:cNvPr>
          <p:cNvSpPr/>
          <p:nvPr/>
        </p:nvSpPr>
        <p:spPr>
          <a:xfrm rot="10800000">
            <a:off x="4859081" y="4490112"/>
            <a:ext cx="2533650" cy="222906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17D672-57F2-46C0-AF5D-2AC195BCDA1B}"/>
              </a:ext>
            </a:extLst>
          </p:cNvPr>
          <p:cNvSpPr/>
          <p:nvPr/>
        </p:nvSpPr>
        <p:spPr>
          <a:xfrm>
            <a:off x="4859080" y="4955807"/>
            <a:ext cx="2724066" cy="781878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Процедури за контрол на достъпа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590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44448-CA1A-492A-8EEF-E0E70D24F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Подходи към реализиране на одитна следа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A6802-0EAF-4E46-9222-C0854C536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/>
              <a:t>Запис на действията в приложния слой</a:t>
            </a:r>
          </a:p>
          <a:p>
            <a:pPr lvl="1"/>
            <a:r>
              <a:rPr lang="bg-BG" dirty="0"/>
              <a:t>Използване на стандартни логове (текстови файлове)</a:t>
            </a:r>
            <a:endParaRPr lang="en-US" dirty="0"/>
          </a:p>
          <a:p>
            <a:pPr lvl="1"/>
            <a:r>
              <a:rPr lang="bg-BG" dirty="0"/>
              <a:t>Съхраняване в базата данни</a:t>
            </a:r>
            <a:endParaRPr lang="en-US" dirty="0"/>
          </a:p>
          <a:p>
            <a:pPr lvl="1"/>
            <a:r>
              <a:rPr lang="bg-BG" dirty="0"/>
              <a:t>Използване на външна услуга</a:t>
            </a:r>
          </a:p>
          <a:p>
            <a:r>
              <a:rPr lang="bg-BG" dirty="0"/>
              <a:t>Запис на действията в базата данни</a:t>
            </a:r>
          </a:p>
          <a:p>
            <a:pPr lvl="1"/>
            <a:r>
              <a:rPr lang="bg-BG" dirty="0"/>
              <a:t>Използване на лог на базата данни</a:t>
            </a:r>
          </a:p>
          <a:p>
            <a:pPr lvl="1"/>
            <a:r>
              <a:rPr lang="bg-BG" dirty="0"/>
              <a:t>Използване на </a:t>
            </a:r>
            <a:r>
              <a:rPr lang="en-US" dirty="0"/>
              <a:t>proxy</a:t>
            </a:r>
          </a:p>
          <a:p>
            <a:pPr lvl="1"/>
            <a:r>
              <a:rPr lang="bg-BG" dirty="0"/>
              <a:t>Използване на външна услуга</a:t>
            </a:r>
          </a:p>
          <a:p>
            <a:r>
              <a:rPr lang="bg-BG" dirty="0"/>
              <a:t>Запис на действията в операционната система – вградени механизми</a:t>
            </a:r>
            <a:endParaRPr lang="en-US" dirty="0"/>
          </a:p>
          <a:p>
            <a:r>
              <a:rPr lang="bg-BG" dirty="0"/>
              <a:t>Други: Одитна следа в </a:t>
            </a:r>
            <a:r>
              <a:rPr lang="en-US" dirty="0"/>
              <a:t>SaaS, Excel macros, </a:t>
            </a:r>
            <a:r>
              <a:rPr lang="bg-BG" dirty="0"/>
              <a:t>ръчен „дневник“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91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705A7-E91B-4218-A1E1-BB25BBDE0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Демонстриране на съответсвие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D8CB7C-2C2F-4F4A-8C92-88F2869F79B8}"/>
              </a:ext>
            </a:extLst>
          </p:cNvPr>
          <p:cNvSpPr/>
          <p:nvPr/>
        </p:nvSpPr>
        <p:spPr>
          <a:xfrm>
            <a:off x="801654" y="2552755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Контрол на достъпа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BA09BE-9EE3-4FF9-A4CB-7F5687BF84B8}"/>
              </a:ext>
            </a:extLst>
          </p:cNvPr>
          <p:cNvSpPr/>
          <p:nvPr/>
        </p:nvSpPr>
        <p:spPr>
          <a:xfrm>
            <a:off x="801654" y="3972230"/>
            <a:ext cx="2317907" cy="849961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Одитна следа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BD47138D-59EF-45AC-8024-FC5DBC40E4FD}"/>
              </a:ext>
            </a:extLst>
          </p:cNvPr>
          <p:cNvSpPr/>
          <p:nvPr/>
        </p:nvSpPr>
        <p:spPr>
          <a:xfrm rot="5400000">
            <a:off x="3100229" y="2784121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8C7D8A1B-5800-41A4-B14F-022C41CBC2F6}"/>
              </a:ext>
            </a:extLst>
          </p:cNvPr>
          <p:cNvSpPr/>
          <p:nvPr/>
        </p:nvSpPr>
        <p:spPr>
          <a:xfrm rot="5400000">
            <a:off x="3100230" y="4203595"/>
            <a:ext cx="849961" cy="387229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C8788D-7DB1-4082-8C7C-644263AB194C}"/>
              </a:ext>
            </a:extLst>
          </p:cNvPr>
          <p:cNvSpPr/>
          <p:nvPr/>
        </p:nvSpPr>
        <p:spPr>
          <a:xfrm>
            <a:off x="3930859" y="2552754"/>
            <a:ext cx="7179764" cy="22694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Доказателство, че данните не са обработвани неправомерно (извън предварително дефинираните цели)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200" dirty="0">
                <a:solidFill>
                  <a:srgbClr val="3E200F"/>
                </a:solidFill>
                <a:latin typeface="Arial Narrow" panose="020B0606020202030204" pitchFamily="34" charset="0"/>
              </a:rPr>
              <a:t>Бариера пред злоупотреби</a:t>
            </a:r>
            <a:endParaRPr lang="en-US" sz="2200" dirty="0">
              <a:solidFill>
                <a:srgbClr val="3E200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748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B45D8-4605-4D16-83AD-3157A371D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Одитна следа за целите на Регламента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C7DEE0-B851-4826-B0DD-A5AA10812ED8}"/>
              </a:ext>
            </a:extLst>
          </p:cNvPr>
          <p:cNvSpPr/>
          <p:nvPr/>
        </p:nvSpPr>
        <p:spPr>
          <a:xfrm>
            <a:off x="898012" y="3207026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Заявка за изтриване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D75722-6654-4D0A-B4C7-4120A3F32DA8}"/>
              </a:ext>
            </a:extLst>
          </p:cNvPr>
          <p:cNvSpPr/>
          <p:nvPr/>
        </p:nvSpPr>
        <p:spPr>
          <a:xfrm>
            <a:off x="3621334" y="3207025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Заявка за експорт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05C029-6710-432F-BD10-25E4C90F5DFC}"/>
              </a:ext>
            </a:extLst>
          </p:cNvPr>
          <p:cNvSpPr/>
          <p:nvPr/>
        </p:nvSpPr>
        <p:spPr>
          <a:xfrm>
            <a:off x="6344656" y="3207025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Заявка за коригиране</a:t>
            </a:r>
            <a:endParaRPr lang="en-US" sz="22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8D5FE-F09D-4474-845F-C35250F5A154}"/>
              </a:ext>
            </a:extLst>
          </p:cNvPr>
          <p:cNvSpPr/>
          <p:nvPr/>
        </p:nvSpPr>
        <p:spPr>
          <a:xfrm>
            <a:off x="9067978" y="3207024"/>
            <a:ext cx="2285822" cy="821633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dirty="0">
                <a:solidFill>
                  <a:srgbClr val="3D3D3E"/>
                </a:solidFill>
                <a:latin typeface="Arial Narrow" panose="020B0606020202030204" pitchFamily="34" charset="0"/>
              </a:rPr>
              <a:t>Съгласия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3316010-2D20-47B3-BA30-ED3C0A9A8C66}"/>
              </a:ext>
            </a:extLst>
          </p:cNvPr>
          <p:cNvCxnSpPr/>
          <p:nvPr/>
        </p:nvCxnSpPr>
        <p:spPr>
          <a:xfrm>
            <a:off x="898012" y="2994992"/>
            <a:ext cx="104557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9C00E9B-6129-412C-80A8-DD5F3E05382B}"/>
              </a:ext>
            </a:extLst>
          </p:cNvPr>
          <p:cNvCxnSpPr/>
          <p:nvPr/>
        </p:nvCxnSpPr>
        <p:spPr>
          <a:xfrm>
            <a:off x="898012" y="4247323"/>
            <a:ext cx="104557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D07A132-2528-4244-8FF1-1BB007BC98E9}"/>
              </a:ext>
            </a:extLst>
          </p:cNvPr>
          <p:cNvSpPr/>
          <p:nvPr/>
        </p:nvSpPr>
        <p:spPr>
          <a:xfrm rot="10800000">
            <a:off x="4859081" y="4490112"/>
            <a:ext cx="2533650" cy="222906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17D672-57F2-46C0-AF5D-2AC195BCDA1B}"/>
              </a:ext>
            </a:extLst>
          </p:cNvPr>
          <p:cNvSpPr/>
          <p:nvPr/>
        </p:nvSpPr>
        <p:spPr>
          <a:xfrm>
            <a:off x="4859080" y="4955807"/>
            <a:ext cx="2724066" cy="781878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Одитна следа</a:t>
            </a:r>
            <a:endParaRPr lang="en-US" sz="2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25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C567-14A4-4B5E-84FA-43651A8CD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02" y="365124"/>
            <a:ext cx="10875498" cy="998357"/>
          </a:xfrm>
        </p:spPr>
        <p:txBody>
          <a:bodyPr>
            <a:normAutofit fontScale="90000"/>
          </a:bodyPr>
          <a:lstStyle/>
          <a:p>
            <a:r>
              <a:rPr lang="bg-BG" dirty="0"/>
              <a:t>По-широк поглед върху сигурността на данните</a:t>
            </a:r>
            <a:endParaRPr lang="en-US" dirty="0"/>
          </a:p>
        </p:txBody>
      </p:sp>
      <p:pic>
        <p:nvPicPr>
          <p:cNvPr id="7" name="Graphic 6" descr="Unlock">
            <a:extLst>
              <a:ext uri="{FF2B5EF4-FFF2-40B4-BE49-F238E27FC236}">
                <a16:creationId xmlns:a16="http://schemas.microsoft.com/office/drawing/2014/main" id="{2B62012C-A37B-441A-B0DF-02AABF424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8174" y="3011561"/>
            <a:ext cx="786102" cy="786102"/>
          </a:xfrm>
          <a:prstGeom prst="rect">
            <a:avLst/>
          </a:prstGeom>
        </p:spPr>
      </p:pic>
      <p:pic>
        <p:nvPicPr>
          <p:cNvPr id="9" name="Graphic 8" descr="Key">
            <a:extLst>
              <a:ext uri="{FF2B5EF4-FFF2-40B4-BE49-F238E27FC236}">
                <a16:creationId xmlns:a16="http://schemas.microsoft.com/office/drawing/2014/main" id="{576C7E03-1FCB-40A9-95C2-8D3FE70BD8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35280" y="4282287"/>
            <a:ext cx="914400" cy="914400"/>
          </a:xfrm>
          <a:prstGeom prst="rect">
            <a:avLst/>
          </a:prstGeom>
        </p:spPr>
      </p:pic>
      <p:pic>
        <p:nvPicPr>
          <p:cNvPr id="11" name="Graphic 10" descr="Robber">
            <a:extLst>
              <a:ext uri="{FF2B5EF4-FFF2-40B4-BE49-F238E27FC236}">
                <a16:creationId xmlns:a16="http://schemas.microsoft.com/office/drawing/2014/main" id="{F800C9C5-71D3-4EBA-8E8D-50D360CDC7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67712" y="4201858"/>
            <a:ext cx="781878" cy="7818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4ADFF5E-F4E8-42E5-BD90-9E6675A51AF7}"/>
              </a:ext>
            </a:extLst>
          </p:cNvPr>
          <p:cNvSpPr/>
          <p:nvPr/>
        </p:nvSpPr>
        <p:spPr>
          <a:xfrm>
            <a:off x="2683743" y="1829712"/>
            <a:ext cx="3523855" cy="781878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3D3D3E"/>
                </a:solidFill>
                <a:latin typeface="Arial Narrow" panose="020B0606020202030204" pitchFamily="34" charset="0"/>
              </a:rPr>
              <a:t>Запазване на интегритета на данните</a:t>
            </a:r>
            <a:endParaRPr lang="en-US" sz="24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FEA9-673D-403F-93FE-507CFAC08606}"/>
              </a:ext>
            </a:extLst>
          </p:cNvPr>
          <p:cNvSpPr/>
          <p:nvPr/>
        </p:nvSpPr>
        <p:spPr>
          <a:xfrm>
            <a:off x="2680760" y="3015785"/>
            <a:ext cx="3523855" cy="781878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3D3D3E"/>
                </a:solidFill>
                <a:latin typeface="Arial Narrow" panose="020B0606020202030204" pitchFamily="34" charset="0"/>
              </a:rPr>
              <a:t>Контрол на достъпа и модификациите</a:t>
            </a:r>
            <a:endParaRPr lang="en-US" sz="24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BE5A66D-4729-4578-9BB6-DB8253382D4C}"/>
              </a:ext>
            </a:extLst>
          </p:cNvPr>
          <p:cNvSpPr/>
          <p:nvPr/>
        </p:nvSpPr>
        <p:spPr>
          <a:xfrm>
            <a:off x="2680759" y="4201858"/>
            <a:ext cx="3523855" cy="781878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3D3D3E"/>
                </a:solidFill>
                <a:latin typeface="Arial Narrow" panose="020B0606020202030204" pitchFamily="34" charset="0"/>
              </a:rPr>
              <a:t>Предотвратяване на злонамерена модификация</a:t>
            </a:r>
            <a:endParaRPr lang="en-US" sz="24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44074-B8A7-41F7-8059-4C27BBA60800}"/>
              </a:ext>
            </a:extLst>
          </p:cNvPr>
          <p:cNvSpPr/>
          <p:nvPr/>
        </p:nvSpPr>
        <p:spPr>
          <a:xfrm>
            <a:off x="2680759" y="5387931"/>
            <a:ext cx="3523855" cy="781878"/>
          </a:xfrm>
          <a:prstGeom prst="rect">
            <a:avLst/>
          </a:prstGeom>
          <a:ln>
            <a:solidFill>
              <a:srgbClr val="3D3D3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3D3D3E"/>
                </a:solidFill>
                <a:latin typeface="Arial Narrow" panose="020B0606020202030204" pitchFamily="34" charset="0"/>
              </a:rPr>
              <a:t>Съответсвие</a:t>
            </a:r>
            <a:endParaRPr lang="en-US" sz="2400" dirty="0">
              <a:solidFill>
                <a:srgbClr val="3D3D3E"/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Graphic 17" descr="Bullseye">
            <a:extLst>
              <a:ext uri="{FF2B5EF4-FFF2-40B4-BE49-F238E27FC236}">
                <a16:creationId xmlns:a16="http://schemas.microsoft.com/office/drawing/2014/main" id="{1AD7E145-B6F5-4089-B466-DC9D638EE5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67712" y="1829712"/>
            <a:ext cx="781878" cy="781878"/>
          </a:xfrm>
          <a:prstGeom prst="rect">
            <a:avLst/>
          </a:prstGeom>
        </p:spPr>
      </p:pic>
      <p:pic>
        <p:nvPicPr>
          <p:cNvPr id="20" name="Graphic 19" descr="Gavel">
            <a:extLst>
              <a:ext uri="{FF2B5EF4-FFF2-40B4-BE49-F238E27FC236}">
                <a16:creationId xmlns:a16="http://schemas.microsoft.com/office/drawing/2014/main" id="{DDBF6CA0-A589-44D3-ABE6-D5E7254B72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67712" y="5387931"/>
            <a:ext cx="781878" cy="781878"/>
          </a:xfrm>
          <a:prstGeom prst="rect">
            <a:avLst/>
          </a:prstGeom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75B8C22D-BCF5-47D5-9B96-270EAEC8848D}"/>
              </a:ext>
            </a:extLst>
          </p:cNvPr>
          <p:cNvSpPr/>
          <p:nvPr/>
        </p:nvSpPr>
        <p:spPr>
          <a:xfrm rot="5400000">
            <a:off x="4466475" y="3848256"/>
            <a:ext cx="4340098" cy="303010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572A974-6729-4767-B57F-80521EBBC58D}"/>
              </a:ext>
            </a:extLst>
          </p:cNvPr>
          <p:cNvSpPr/>
          <p:nvPr/>
        </p:nvSpPr>
        <p:spPr>
          <a:xfrm>
            <a:off x="7330447" y="3605510"/>
            <a:ext cx="2724066" cy="781878"/>
          </a:xfrm>
          <a:prstGeom prst="rect">
            <a:avLst/>
          </a:prstGeom>
          <a:solidFill>
            <a:srgbClr val="0034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Сигурна одитна следа</a:t>
            </a:r>
            <a:endParaRPr lang="en-US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275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rgbClr val="3D3D3E"/>
      </a:dk1>
      <a:lt1>
        <a:srgbClr val="F8F8F8"/>
      </a:lt1>
      <a:dk2>
        <a:srgbClr val="000000"/>
      </a:dk2>
      <a:lt2>
        <a:srgbClr val="F8F8F8"/>
      </a:lt2>
      <a:accent1>
        <a:srgbClr val="003461"/>
      </a:accent1>
      <a:accent2>
        <a:srgbClr val="3D3D3E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3461"/>
      </a:hlink>
      <a:folHlink>
        <a:srgbClr val="00346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C7E2D7C-0058-47D3-98ED-0217054B9995}" vid="{69E2DE3B-B68A-4E6E-A055-86B73334C4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915</TotalTime>
  <Words>470</Words>
  <Application>Microsoft Office PowerPoint</Application>
  <PresentationFormat>Widescreen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Gadugi</vt:lpstr>
      <vt:lpstr>Poiret One</vt:lpstr>
      <vt:lpstr>Office Theme</vt:lpstr>
      <vt:lpstr>Контрол на достъпа до данните  и одитна следа</vt:lpstr>
      <vt:lpstr>Дефиниции</vt:lpstr>
      <vt:lpstr>Принципи на Регламента</vt:lpstr>
      <vt:lpstr>Текстове от GDPR</vt:lpstr>
      <vt:lpstr>Контрол на достъпа на няколко нива</vt:lpstr>
      <vt:lpstr>Подходи към реализиране на одитна следа</vt:lpstr>
      <vt:lpstr>Демонстриране на съответсвие</vt:lpstr>
      <vt:lpstr>Одитна следа за целите на Регламента</vt:lpstr>
      <vt:lpstr>По-широк поглед върху сигурността на данните</vt:lpstr>
      <vt:lpstr>Потенциален проблем</vt:lpstr>
      <vt:lpstr>PowerPoint Presentation</vt:lpstr>
      <vt:lpstr>PowerPoint Presentation</vt:lpstr>
      <vt:lpstr>За контакти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</dc:creator>
  <cp:lastModifiedBy>Bozhidar Bozhanov</cp:lastModifiedBy>
  <cp:revision>51</cp:revision>
  <dcterms:created xsi:type="dcterms:W3CDTF">2017-10-29T13:40:20Z</dcterms:created>
  <dcterms:modified xsi:type="dcterms:W3CDTF">2018-04-18T08:48:42Z</dcterms:modified>
</cp:coreProperties>
</file>