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077450" cy="756285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02" autoAdjust="0"/>
  </p:normalViewPr>
  <p:slideViewPr>
    <p:cSldViewPr>
      <p:cViewPr varScale="1">
        <p:scale>
          <a:sx n="86" d="100"/>
          <a:sy n="86" d="100"/>
        </p:scale>
        <p:origin x="-432" y="-84"/>
      </p:cViewPr>
      <p:guideLst>
        <p:guide orient="horz" pos="2382"/>
        <p:guide pos="3174"/>
      </p:guideLst>
    </p:cSldViewPr>
  </p:slideViewPr>
  <p:outlineViewPr>
    <p:cViewPr>
      <p:scale>
        <a:sx n="33" d="100"/>
        <a:sy n="33" d="100"/>
      </p:scale>
      <p:origin x="42" y="829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bg-BG" sz="14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bg-BG" sz="14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bg-BG" sz="14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F1C98F11-0E53-4ABB-8A58-7297D15EBAA0}" type="slidenum">
              <a:t>‹#›</a:t>
            </a:fld>
            <a:endParaRPr lang="bg-BG" sz="14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5019877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599" y="764280"/>
            <a:ext cx="5028480" cy="377136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77239" y="4777560"/>
            <a:ext cx="6217560" cy="4525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bg-BG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bg-BG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bg-BG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bg-BG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bg-BG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bg-BG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bg-BG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bg-BG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0F31A106-1698-4F1F-BBD8-DD94A4C16906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57435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bg-BG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bg-BG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73188" y="763588"/>
            <a:ext cx="5026025" cy="37719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9500"/>
            <a:ext cx="8566150" cy="1620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1300" y="4286250"/>
            <a:ext cx="7054850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91BACA8-6001-4F7E-ACF9-0FBFE4E46C35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1589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5B00835-EAAC-4FEE-953B-391BA18F226B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0433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58531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58531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8F2583D-316D-4DDC-A4E8-8CC360E82665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1752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099BFCE-E18B-414D-A314-B197A64AA5D5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9750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338" y="4859338"/>
            <a:ext cx="8566150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5338" y="3205163"/>
            <a:ext cx="8566150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3003F37-6490-4FAB-A7EA-EB26AAD22CCB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9187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70063"/>
            <a:ext cx="4457700" cy="438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338" y="1770063"/>
            <a:ext cx="4459287" cy="438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7319130-D416-4ECD-878E-370F99D90533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3040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03213"/>
            <a:ext cx="907097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1692275"/>
            <a:ext cx="4452937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238" y="2398713"/>
            <a:ext cx="4452937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9688" y="1692275"/>
            <a:ext cx="4454525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9688" y="2398713"/>
            <a:ext cx="4454525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AC70738-E21E-4A7B-9534-53E0B6D875A9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35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7A9D9B5-8A7A-4BBD-A725-8E401BD98FE6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1324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90E49F9-59A0-452A-B776-17E9E69DCEE4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3620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3316287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0175" y="301625"/>
            <a:ext cx="5634038" cy="64547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238" y="1582738"/>
            <a:ext cx="3316287" cy="51736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F83BAE7-B8C7-4052-B322-0A0B2945BE58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9923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4850" y="5294313"/>
            <a:ext cx="6046788" cy="6238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4850" y="676275"/>
            <a:ext cx="6046788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4850" y="5918200"/>
            <a:ext cx="6046788" cy="889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ADC8319-8DF5-4842-8326-0568F653F95D}" type="slidenum"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9703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04A87"/>
            </a:gs>
            <a:gs pos="100000">
              <a:srgbClr val="729FCF"/>
            </a:gs>
          </a:gsLst>
          <a:lin ang="45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bg-BG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503640" y="1769400"/>
            <a:ext cx="9068760" cy="4385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640" y="6888960"/>
            <a:ext cx="234756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bg-BG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bg-BG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5920" y="6888960"/>
            <a:ext cx="319392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ctr" rtl="0" hangingPunct="0">
              <a:buNone/>
              <a:tabLst/>
              <a:defRPr lang="bg-BG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bg-BG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4840" y="6888960"/>
            <a:ext cx="234756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bg-BG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9D90A823-7DF0-4BA8-8CD5-3767CB0FA911}" type="slidenum"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hangingPunct="0">
        <a:tabLst/>
        <a:defRPr lang="bg-BG" sz="44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</a:defRPr>
      </a:lvl1pPr>
    </p:titleStyle>
    <p:bodyStyle>
      <a:lvl1pPr marL="0" marR="0" indent="0" rtl="0" hangingPunct="0">
        <a:spcBef>
          <a:spcPts val="1414"/>
        </a:spcBef>
        <a:spcAft>
          <a:spcPts val="0"/>
        </a:spcAft>
        <a:tabLst/>
        <a:defRPr lang="bg-BG" sz="32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jp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640" y="248760"/>
            <a:ext cx="9068760" cy="136764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 dirty="0">
                <a:latin typeface="+mn-lt"/>
                <a:cs typeface="Times New Roman" pitchFamily="18" charset="0"/>
              </a:rPr>
              <a:t>ОБЩ  РЕГЛАМЕНТ </a:t>
            </a:r>
            <a:br>
              <a:rPr lang="bg-BG" sz="3200" dirty="0">
                <a:latin typeface="+mn-lt"/>
                <a:cs typeface="Times New Roman" pitchFamily="18" charset="0"/>
              </a:rPr>
            </a:br>
            <a:r>
              <a:rPr lang="bg-BG" sz="3200" dirty="0">
                <a:latin typeface="+mn-lt"/>
                <a:cs typeface="Times New Roman" pitchFamily="18" charset="0"/>
              </a:rPr>
              <a:t>ЗА ЗАЩИТА НА ЛИЧНИТЕ ДАННИ </a:t>
            </a:r>
            <a:br>
              <a:rPr lang="bg-BG" sz="3200" dirty="0">
                <a:latin typeface="+mn-lt"/>
                <a:cs typeface="Times New Roman" pitchFamily="18" charset="0"/>
              </a:rPr>
            </a:br>
            <a:r>
              <a:rPr lang="bg-BG" sz="3200" dirty="0">
                <a:latin typeface="+mn-lt"/>
                <a:cs typeface="Times New Roman" pitchFamily="18" charset="0"/>
              </a:rPr>
              <a:t>2016/679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4294967295"/>
          </p:nvPr>
        </p:nvSpPr>
        <p:spPr>
          <a:xfrm>
            <a:off x="503640" y="1769400"/>
            <a:ext cx="9068760" cy="2802600"/>
          </a:xfrm>
        </p:spPr>
        <p:txBody>
          <a:bodyPr anchor="ctr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lvl="0" indent="0" algn="ctr">
              <a:buNone/>
            </a:pPr>
            <a:r>
              <a:rPr lang="bg-BG" b="1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ТЕХНИЧЕСКИТЕ МЕРКИ</a:t>
            </a:r>
          </a:p>
          <a:p>
            <a:pPr marL="0" lvl="0" indent="0" algn="ctr">
              <a:buNone/>
            </a:pPr>
            <a:r>
              <a:rPr lang="bg-BG" b="1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ЗА СИГУРНОСТ НА ЛИЧНИТЕ ДАННИ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4663440"/>
            <a:ext cx="4023360" cy="2162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buNone/>
              <a:tabLst/>
            </a:pPr>
            <a:endParaRPr lang="bg-BG" sz="3200" b="1" i="0" u="none" strike="noStrike" kern="1200" cap="none">
              <a:ln>
                <a:noFill/>
              </a:ln>
              <a:solidFill>
                <a:srgbClr val="FFFFFF"/>
              </a:solidFill>
              <a:highlight>
                <a:scrgbClr r="0" g="0" b="0">
                  <a:alpha val="0"/>
                </a:scrgbClr>
              </a:highlight>
              <a:latin typeface="Ubuntu" pitchFamily="2"/>
              <a:ea typeface="Noto Sans CJK SC Regular" pitchFamily="2"/>
              <a:cs typeface="FreeSans" pitchFamily="2"/>
            </a:endParaRPr>
          </a:p>
          <a:p>
            <a:pPr marL="0" marR="0" lvl="0" indent="0" algn="ctr" rtl="0" hangingPunct="0">
              <a:buNone/>
              <a:tabLst/>
            </a:pPr>
            <a:endParaRPr lang="bg-BG" sz="3200" b="1" i="0" u="none" strike="noStrike" kern="1200" cap="none">
              <a:ln>
                <a:noFill/>
              </a:ln>
              <a:solidFill>
                <a:srgbClr val="FFFFFF"/>
              </a:solidFill>
              <a:highlight>
                <a:scrgbClr r="0" g="0" b="0">
                  <a:alpha val="0"/>
                </a:scrgbClr>
              </a:highlight>
              <a:latin typeface="Ubuntu" pitchFamily="2"/>
              <a:ea typeface="Noto Sans CJK SC Regular" pitchFamily="2"/>
              <a:cs typeface="FreeSans" pitchFamily="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474720" y="4663440"/>
            <a:ext cx="2872440" cy="1280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57200" y="301320"/>
            <a:ext cx="9144000" cy="79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>
                <a:solidFill>
                  <a:srgbClr val="FFFFFF"/>
                </a:solidFill>
                <a:latin typeface="+mn-lt"/>
                <a:cs typeface="Times New Roman" pitchFamily="18" charset="0"/>
              </a:rPr>
              <a:t>security by design</a:t>
            </a:r>
          </a:p>
        </p:txBody>
      </p:sp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4726079" y="2468880"/>
            <a:ext cx="4417920" cy="506628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bg-BG">
              <a:latin typeface="+mn-lt"/>
              <a:cs typeface="Times New Roman" pitchFamily="18" charset="0"/>
            </a:endParaRP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4462661" y="1549177"/>
            <a:ext cx="5303520" cy="5029200"/>
          </a:xfrm>
        </p:spPr>
        <p:txBody>
          <a:bodyPr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>
              <a:buNone/>
            </a:pPr>
            <a:endParaRPr lang="bg-BG" sz="2600" dirty="0">
              <a:solidFill>
                <a:srgbClr val="FFFFFF"/>
              </a:solidFill>
              <a:latin typeface="+mn-lt"/>
              <a:cs typeface="Times New Roman" pitchFamily="18" charset="0"/>
            </a:endParaRP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избор на нова система / решение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нова функционалност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разширение на ИТ инфраструктурата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разработката на софтуер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WiFi само за гости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др.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73760" y="3402000"/>
            <a:ext cx="3458160" cy="19929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74320" y="7132320"/>
            <a:ext cx="3840479" cy="3657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bg-BG" sz="1800" b="0" i="0" u="none" strike="noStrike" kern="1200" cap="none">
                <a:ln>
                  <a:noFill/>
                </a:ln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Web site: https://nebosystems.eu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3200400" y="301320"/>
            <a:ext cx="6372000" cy="79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>
                <a:solidFill>
                  <a:srgbClr val="FFFFFF"/>
                </a:solidFill>
                <a:latin typeface="+mn-lt"/>
                <a:cs typeface="Times New Roman" pitchFamily="18" charset="0"/>
              </a:rPr>
              <a:t>партньорства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640" y="1769400"/>
            <a:ext cx="9068760" cy="2619720"/>
          </a:xfrm>
        </p:spPr>
        <p:txBody>
          <a:bodyPr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 algn="just">
              <a:buNone/>
            </a:pPr>
            <a:endParaRPr lang="bg-BG">
              <a:solidFill>
                <a:srgbClr val="FFFFFF"/>
              </a:solidFill>
              <a:latin typeface="+mn-lt"/>
              <a:cs typeface="Times New Roman" pitchFamily="18" charset="0"/>
            </a:endParaRPr>
          </a:p>
          <a:p>
            <a:pPr lvl="0" algn="just">
              <a:buNone/>
            </a:pPr>
            <a:endParaRPr lang="bg-BG">
              <a:solidFill>
                <a:srgbClr val="FFFFFF"/>
              </a:solidFill>
              <a:latin typeface="+mn-lt"/>
              <a:cs typeface="Times New Roman" pitchFamily="18" charset="0"/>
            </a:endParaRPr>
          </a:p>
          <a:p>
            <a:pPr lvl="0">
              <a:buNone/>
            </a:pPr>
            <a:endParaRPr lang="bg-BG" sz="2800">
              <a:solidFill>
                <a:srgbClr val="FFFFFF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40080" y="274320"/>
            <a:ext cx="2194560" cy="97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1087920" y="1693193"/>
            <a:ext cx="2661120" cy="922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5739480" y="1609672"/>
            <a:ext cx="2989080" cy="1005840"/>
          </a:xfrm>
          <a:prstGeom prst="rect">
            <a:avLst/>
          </a:prstGeom>
          <a:noFill/>
          <a:ln>
            <a:noFill/>
          </a:ln>
          <a:effectLst>
            <a:outerShdw dist="17819" dir="2700000" algn="tl">
              <a:srgbClr val="FFFFFF"/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5658660" y="3857456"/>
            <a:ext cx="3150720" cy="1312560"/>
          </a:xfrm>
          <a:prstGeom prst="rect">
            <a:avLst/>
          </a:prstGeom>
          <a:noFill/>
          <a:ln>
            <a:noFill/>
          </a:ln>
          <a:effectLst>
            <a:outerShdw dist="17819" dir="2700000" algn="tl">
              <a:srgbClr val="FFFFFF"/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lum/>
            <a:alphaModFix/>
          </a:blip>
          <a:srcRect/>
          <a:stretch>
            <a:fillRect/>
          </a:stretch>
        </p:blipFill>
        <p:spPr>
          <a:xfrm>
            <a:off x="5928840" y="5365601"/>
            <a:ext cx="2610360" cy="571320"/>
          </a:xfrm>
          <a:prstGeom prst="rect">
            <a:avLst/>
          </a:prstGeom>
          <a:noFill/>
          <a:ln>
            <a:noFill/>
          </a:ln>
          <a:effectLst>
            <a:outerShdw dist="17819" dir="2700000" algn="tl">
              <a:srgbClr val="FFFFFF"/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lum/>
            <a:alphaModFix/>
          </a:blip>
          <a:srcRect/>
          <a:stretch>
            <a:fillRect/>
          </a:stretch>
        </p:blipFill>
        <p:spPr>
          <a:xfrm>
            <a:off x="1266135" y="3781425"/>
            <a:ext cx="2258640" cy="1157400"/>
          </a:xfrm>
          <a:prstGeom prst="rect">
            <a:avLst/>
          </a:prstGeom>
          <a:noFill/>
          <a:ln>
            <a:noFill/>
          </a:ln>
          <a:effectLst>
            <a:outerShdw dist="17819" dir="2700000" algn="tl">
              <a:srgbClr val="FFFFFF"/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lum/>
            <a:alphaModFix/>
          </a:blip>
          <a:srcRect/>
          <a:stretch>
            <a:fillRect/>
          </a:stretch>
        </p:blipFill>
        <p:spPr>
          <a:xfrm>
            <a:off x="1124042" y="5402603"/>
            <a:ext cx="2610360" cy="571320"/>
          </a:xfrm>
          <a:prstGeom prst="rect">
            <a:avLst/>
          </a:prstGeom>
          <a:noFill/>
          <a:ln>
            <a:noFill/>
          </a:ln>
          <a:effectLst>
            <a:outerShdw dist="17819" dir="2700000" algn="tl">
              <a:srgbClr val="FFFFFF"/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lum/>
            <a:alphaModFix/>
          </a:blip>
          <a:srcRect/>
          <a:stretch>
            <a:fillRect/>
          </a:stretch>
        </p:blipFill>
        <p:spPr>
          <a:xfrm>
            <a:off x="5753802" y="6328549"/>
            <a:ext cx="3147839" cy="1090800"/>
          </a:xfrm>
          <a:prstGeom prst="rect">
            <a:avLst/>
          </a:prstGeom>
          <a:noFill/>
          <a:ln>
            <a:noFill/>
          </a:ln>
          <a:effectLst>
            <a:outerShdw dist="17819" dir="2700000" algn="tl">
              <a:srgbClr val="FFFFFF"/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lum/>
            <a:alphaModFix/>
          </a:blip>
          <a:srcRect/>
          <a:stretch>
            <a:fillRect/>
          </a:stretch>
        </p:blipFill>
        <p:spPr>
          <a:xfrm>
            <a:off x="1094385" y="6597969"/>
            <a:ext cx="2718521" cy="55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66" y="3061958"/>
            <a:ext cx="2456603" cy="3955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802" y="2941821"/>
            <a:ext cx="2821986" cy="8230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48640" y="301320"/>
            <a:ext cx="9052560" cy="79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>
                <a:solidFill>
                  <a:srgbClr val="FFFFFF"/>
                </a:solidFill>
                <a:latin typeface="+mn-lt"/>
                <a:cs typeface="Times New Roman" pitchFamily="18" charset="0"/>
              </a:rPr>
              <a:t>контакти</a:t>
            </a:r>
          </a:p>
        </p:txBody>
      </p:sp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4726079" y="2468880"/>
            <a:ext cx="4417920" cy="506628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bg-BG" dirty="0">
              <a:latin typeface="+mn-lt"/>
              <a:cs typeface="Times New Roman" pitchFamily="18" charset="0"/>
            </a:endParaRP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274320" y="2286000"/>
            <a:ext cx="9418320" cy="4297680"/>
          </a:xfrm>
        </p:spPr>
        <p:txBody>
          <a:bodyPr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>
              <a:buNone/>
            </a:pPr>
            <a:endParaRPr lang="bg-BG" sz="2600">
              <a:solidFill>
                <a:srgbClr val="FFFFFF"/>
              </a:solidFill>
              <a:latin typeface="+mn-lt"/>
              <a:cs typeface="Times New Roman" pitchFamily="18" charset="0"/>
            </a:endParaRPr>
          </a:p>
          <a:p>
            <a:pPr lvl="0" algn="ctr">
              <a:buNone/>
            </a:pPr>
            <a:r>
              <a:rPr lang="bg-BG" sz="3600">
                <a:solidFill>
                  <a:srgbClr val="FFFFFF"/>
                </a:solidFill>
                <a:latin typeface="+mn-lt"/>
                <a:cs typeface="Times New Roman" pitchFamily="18" charset="0"/>
              </a:rPr>
              <a:t>Бойчо Бойчев</a:t>
            </a:r>
          </a:p>
          <a:p>
            <a:pPr lvl="0" algn="ctr">
              <a:buNone/>
            </a:pPr>
            <a:r>
              <a:rPr lang="bg-BG" sz="3600">
                <a:solidFill>
                  <a:srgbClr val="FFFFFF"/>
                </a:solidFill>
                <a:latin typeface="+mn-lt"/>
                <a:cs typeface="Times New Roman" pitchFamily="18" charset="0"/>
              </a:rPr>
              <a:t>0887 335 939</a:t>
            </a:r>
          </a:p>
          <a:p>
            <a:pPr lvl="0" algn="ctr">
              <a:buNone/>
            </a:pPr>
            <a:r>
              <a:rPr lang="bg-BG" sz="3600">
                <a:solidFill>
                  <a:srgbClr val="FFFFFF"/>
                </a:solidFill>
                <a:latin typeface="+mn-lt"/>
                <a:cs typeface="Times New Roman" pitchFamily="18" charset="0"/>
              </a:rPr>
              <a:t>boytcho@nebosystems.eu</a:t>
            </a:r>
          </a:p>
          <a:p>
            <a:pPr lvl="0">
              <a:buNone/>
            </a:pPr>
            <a:endParaRPr lang="bg-BG" sz="2600">
              <a:solidFill>
                <a:srgbClr val="FFFFFF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40080" y="301320"/>
            <a:ext cx="8932320" cy="79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за мен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640" y="1769400"/>
            <a:ext cx="9068760" cy="2619720"/>
          </a:xfrm>
        </p:spPr>
        <p:txBody>
          <a:bodyPr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 algn="just"/>
            <a:r>
              <a:rPr lang="bg-BG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Управител на НЕБОСИСТЕМС ЕООД</a:t>
            </a:r>
          </a:p>
          <a:p>
            <a:pPr lvl="0" algn="just"/>
            <a:r>
              <a:rPr lang="bg-BG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20 години опит в ИТ сферата</a:t>
            </a:r>
          </a:p>
          <a:p>
            <a:pPr lvl="0" algn="l"/>
            <a:r>
              <a:rPr lang="bg-BG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EC-Council Certified Ethical Hacker – Юни 2016</a:t>
            </a:r>
          </a:p>
          <a:p>
            <a:pPr lvl="0" algn="just"/>
            <a:endParaRPr lang="bg-BG" dirty="0">
              <a:solidFill>
                <a:srgbClr val="FFFFFF"/>
              </a:solidFill>
              <a:latin typeface="+mn-lt"/>
              <a:cs typeface="Times New Roman" pitchFamily="18" charset="0"/>
            </a:endParaRPr>
          </a:p>
          <a:p>
            <a:pPr lvl="0"/>
            <a:endParaRPr lang="bg-BG" sz="2800" dirty="0">
              <a:solidFill>
                <a:srgbClr val="FFFFFF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" name="Title 3"/>
          <p:cNvSpPr txBox="1">
            <a:spLocks noGrp="1"/>
          </p:cNvSpPr>
          <p:nvPr>
            <p:ph type="title" idx="4294967295"/>
          </p:nvPr>
        </p:nvSpPr>
        <p:spPr>
          <a:xfrm>
            <a:off x="548640" y="4572000"/>
            <a:ext cx="8778240" cy="2279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Заедно с моя екип помагаме на фирмите, от всички сектори на икономиката, като им даваме възможност да използват различни иновативни технологии и индустриални стандарти в ежедневната си работа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57200" y="301320"/>
            <a:ext cx="9115200" cy="79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план за действие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2221" y="1405161"/>
            <a:ext cx="9068760" cy="4385520"/>
          </a:xfrm>
        </p:spPr>
        <p:txBody>
          <a:bodyPr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съставяне на екип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анализ на текущо състояние на ИТ инфраструктура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о</a:t>
            </a:r>
            <a:r>
              <a:rPr lang="bg-BG" sz="2600" dirty="0" smtClean="0">
                <a:solidFill>
                  <a:srgbClr val="FFFFFF"/>
                </a:solidFill>
                <a:latin typeface="+mn-lt"/>
                <a:cs typeface="Times New Roman" pitchFamily="18" charset="0"/>
              </a:rPr>
              <a:t>ценка на въздействие и оценка </a:t>
            </a:r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на риска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избор на подходящи практики, софтуерни / хардуерни инструменти и решения за намаляването на идентифицирания риск, като: криптиране; псевдонимизация; анонимизация; DLP решения и др.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изготвяне на документация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непрекъснат мониторинг и откриване на заплахи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сигурност в основата на бъдещи внедрявания и разработки (security by design)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4320" y="7132320"/>
            <a:ext cx="3840479" cy="3657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bg-BG" sz="1800" b="0" i="0" u="none" strike="noStrike" kern="1200" cap="none">
                <a:ln>
                  <a:noFill/>
                </a:ln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Web site: https://nebosystems.eu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48640" y="301320"/>
            <a:ext cx="9023760" cy="79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>
                <a:solidFill>
                  <a:srgbClr val="FFFFFF"/>
                </a:solidFill>
                <a:latin typeface="+mn-lt"/>
                <a:cs typeface="Times New Roman" pitchFamily="18" charset="0"/>
              </a:rPr>
              <a:t>съставяне на екип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74320" y="2834640"/>
            <a:ext cx="4451760" cy="2438640"/>
          </a:xfrm>
        </p:spPr>
      </p:pic>
      <p:sp>
        <p:nvSpPr>
          <p:cNvPr id="4" name="Title 3"/>
          <p:cNvSpPr txBox="1">
            <a:spLocks noGrp="1"/>
          </p:cNvSpPr>
          <p:nvPr>
            <p:ph type="title" idx="4294967295"/>
          </p:nvPr>
        </p:nvSpPr>
        <p:spPr>
          <a:xfrm>
            <a:off x="4726079" y="2468880"/>
            <a:ext cx="4417920" cy="506628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bg-BG">
              <a:latin typeface="+mn-lt"/>
              <a:cs typeface="Times New Roman" pitchFamily="18" charset="0"/>
            </a:endParaRP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4294967295"/>
          </p:nvPr>
        </p:nvSpPr>
        <p:spPr>
          <a:xfrm>
            <a:off x="5212080" y="2743199"/>
            <a:ext cx="4360680" cy="3657600"/>
          </a:xfrm>
        </p:spPr>
        <p:txBody>
          <a:bodyPr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/>
            <a:r>
              <a:rPr lang="bg-BG" sz="2600">
                <a:solidFill>
                  <a:srgbClr val="FFFFFF"/>
                </a:solidFill>
                <a:latin typeface="+mn-lt"/>
                <a:cs typeface="Times New Roman" pitchFamily="18" charset="0"/>
              </a:rPr>
              <a:t>длъжностно лице по защита на данните</a:t>
            </a:r>
          </a:p>
          <a:p>
            <a:pPr lvl="0"/>
            <a:r>
              <a:rPr lang="bg-BG" sz="2600">
                <a:solidFill>
                  <a:srgbClr val="FFFFFF"/>
                </a:solidFill>
                <a:latin typeface="+mn-lt"/>
                <a:cs typeface="Times New Roman" pitchFamily="18" charset="0"/>
              </a:rPr>
              <a:t>юрист</a:t>
            </a:r>
          </a:p>
          <a:p>
            <a:pPr lvl="0"/>
            <a:r>
              <a:rPr lang="bg-BG" sz="2600">
                <a:solidFill>
                  <a:srgbClr val="FFFFFF"/>
                </a:solidFill>
                <a:latin typeface="+mn-lt"/>
                <a:cs typeface="Times New Roman" pitchFamily="18" charset="0"/>
              </a:rPr>
              <a:t>експерт по сигурността на информацията</a:t>
            </a:r>
          </a:p>
          <a:p>
            <a:pPr lvl="0"/>
            <a:r>
              <a:rPr lang="bg-BG" sz="2600">
                <a:solidFill>
                  <a:srgbClr val="FFFFFF"/>
                </a:solidFill>
                <a:latin typeface="+mn-lt"/>
                <a:cs typeface="Times New Roman" pitchFamily="18" charset="0"/>
              </a:rPr>
              <a:t>ръководители отдели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320" y="7132320"/>
            <a:ext cx="3840479" cy="3657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bg-BG" sz="1800" b="0" i="0" u="none" strike="noStrike" kern="1200" cap="none">
                <a:ln>
                  <a:noFill/>
                </a:ln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Web site: https://nebosystems.eu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48640" y="301320"/>
            <a:ext cx="9023760" cy="79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>
                <a:solidFill>
                  <a:srgbClr val="FFFFFF"/>
                </a:solidFill>
                <a:latin typeface="+mn-lt"/>
                <a:cs typeface="Times New Roman" pitchFamily="18" charset="0"/>
              </a:rPr>
              <a:t>анализ на текущо състояние</a:t>
            </a:r>
          </a:p>
        </p:txBody>
      </p:sp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4726079" y="2468880"/>
            <a:ext cx="4417920" cy="506628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bg-BG">
              <a:latin typeface="+mn-lt"/>
              <a:cs typeface="Times New Roman" pitchFamily="18" charset="0"/>
            </a:endParaRP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4246637" y="1261145"/>
            <a:ext cx="5275080" cy="5029200"/>
          </a:xfrm>
        </p:spPr>
        <p:txBody>
          <a:bodyPr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>
              <a:buNone/>
            </a:pPr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1. Организационни въпроси – опис на:</a:t>
            </a:r>
          </a:p>
          <a:p>
            <a:pPr lvl="0">
              <a:spcBef>
                <a:spcPts val="600"/>
              </a:spcBef>
            </a:pPr>
            <a:r>
              <a:rPr lang="bg-BG" sz="20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видовете лични данни</a:t>
            </a:r>
          </a:p>
          <a:p>
            <a:pPr lvl="0">
              <a:spcBef>
                <a:spcPts val="600"/>
              </a:spcBef>
            </a:pPr>
            <a:r>
              <a:rPr lang="bg-BG" sz="20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контекста и целите на обработването</a:t>
            </a:r>
          </a:p>
          <a:p>
            <a:pPr lvl="0">
              <a:spcBef>
                <a:spcPts val="600"/>
              </a:spcBef>
            </a:pPr>
            <a:r>
              <a:rPr lang="bg-BG" sz="20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поддържани регистри, колко време се съхраняват личните данни и за какъв срок</a:t>
            </a:r>
          </a:p>
          <a:p>
            <a:pPr lvl="0">
              <a:spcBef>
                <a:spcPts val="600"/>
              </a:spcBef>
            </a:pPr>
            <a:r>
              <a:rPr lang="bg-BG" sz="20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на кого се предоставят или разкриват лични данни извън организацията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2. Технически въпроси</a:t>
            </a:r>
          </a:p>
          <a:p>
            <a:pPr lvl="0">
              <a:spcBef>
                <a:spcPts val="600"/>
              </a:spcBef>
            </a:pPr>
            <a:r>
              <a:rPr lang="bg-BG" sz="20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информационни системи/програми</a:t>
            </a:r>
          </a:p>
          <a:p>
            <a:pPr lvl="0">
              <a:spcBef>
                <a:spcPts val="600"/>
              </a:spcBef>
            </a:pPr>
            <a:r>
              <a:rPr lang="bg-BG" sz="20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входни точки</a:t>
            </a:r>
          </a:p>
          <a:p>
            <a:pPr lvl="0">
              <a:spcBef>
                <a:spcPts val="600"/>
              </a:spcBef>
            </a:pPr>
            <a:r>
              <a:rPr lang="bg-BG" sz="20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трансфера на лични данни откъде докъде</a:t>
            </a:r>
          </a:p>
          <a:p>
            <a:pPr lvl="0">
              <a:spcBef>
                <a:spcPts val="600"/>
              </a:spcBef>
            </a:pPr>
            <a:r>
              <a:rPr lang="bg-BG" sz="20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външни носители</a:t>
            </a:r>
          </a:p>
          <a:p>
            <a:pPr lvl="0">
              <a:spcBef>
                <a:spcPts val="600"/>
              </a:spcBef>
            </a:pPr>
            <a:r>
              <a:rPr lang="bg-BG" sz="20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лични данни по компютрите на потребителите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40080" y="2840760"/>
            <a:ext cx="2842920" cy="282851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74320" y="7132320"/>
            <a:ext cx="3840479" cy="3657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bg-BG" sz="1800" b="0" i="0" u="none" strike="noStrike" kern="1200" cap="none">
                <a:ln>
                  <a:noFill/>
                </a:ln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Web site: https://nebosystems.eu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48640" y="301320"/>
            <a:ext cx="9023760" cy="79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о</a:t>
            </a:r>
            <a:r>
              <a:rPr lang="bg-BG" sz="3200" dirty="0" smtClean="0">
                <a:solidFill>
                  <a:srgbClr val="FFFFFF"/>
                </a:solidFill>
                <a:latin typeface="+mn-lt"/>
                <a:cs typeface="Times New Roman" pitchFamily="18" charset="0"/>
              </a:rPr>
              <a:t>ценка на въздействие и оценка </a:t>
            </a:r>
            <a:r>
              <a:rPr lang="bg-BG" sz="32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на риска</a:t>
            </a:r>
          </a:p>
        </p:txBody>
      </p:sp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4726079" y="2468880"/>
            <a:ext cx="4417920" cy="506628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bg-BG">
              <a:latin typeface="+mn-lt"/>
              <a:cs typeface="Times New Roman" pitchFamily="18" charset="0"/>
            </a:endParaRP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4318645" y="2053233"/>
            <a:ext cx="5275080" cy="4480560"/>
          </a:xfrm>
        </p:spPr>
        <p:txBody>
          <a:bodyPr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>
              <a:buNone/>
            </a:pPr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1. Създаване на процедура за управление на риска</a:t>
            </a:r>
          </a:p>
          <a:p>
            <a:pPr lvl="0"/>
            <a:r>
              <a:rPr lang="bg-BG" sz="18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идентифициране на рисковете; типове рискове, свързани с дейностите при които се обработват/използват лични данни; извършване на оценка на риска; третиране на риска; механизми за контрол; остатъчен риск;</a:t>
            </a:r>
          </a:p>
          <a:p>
            <a:pPr marL="108000" lvl="0" indent="0">
              <a:buNone/>
            </a:pPr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2. Рискове, свързани с дейностите при които </a:t>
            </a:r>
            <a:r>
              <a:rPr lang="bg-BG" sz="2600" dirty="0" smtClean="0">
                <a:solidFill>
                  <a:srgbClr val="FFFFFF"/>
                </a:solidFill>
                <a:latin typeface="+mn-lt"/>
                <a:cs typeface="Times New Roman" pitchFamily="18" charset="0"/>
              </a:rPr>
              <a:t>се</a:t>
            </a:r>
            <a:r>
              <a:rPr lang="en-US" sz="2600" dirty="0" smtClean="0">
                <a:solidFill>
                  <a:srgbClr val="FFFFFF"/>
                </a:solidFill>
                <a:latin typeface="+mn-lt"/>
                <a:cs typeface="Times New Roman" pitchFamily="18" charset="0"/>
              </a:rPr>
              <a:t> </a:t>
            </a:r>
            <a:r>
              <a:rPr lang="bg-BG" sz="2600" dirty="0" smtClean="0">
                <a:solidFill>
                  <a:srgbClr val="FFFFFF"/>
                </a:solidFill>
                <a:latin typeface="+mn-lt"/>
                <a:cs typeface="Times New Roman" pitchFamily="18" charset="0"/>
              </a:rPr>
              <a:t>обработват</a:t>
            </a:r>
            <a:r>
              <a:rPr lang="en-US" sz="2600" dirty="0" smtClean="0">
                <a:solidFill>
                  <a:srgbClr val="FFFFFF"/>
                </a:solidFill>
                <a:latin typeface="+mn-lt"/>
                <a:cs typeface="Times New Roman" pitchFamily="18" charset="0"/>
              </a:rPr>
              <a:t> </a:t>
            </a:r>
            <a:r>
              <a:rPr lang="bg-BG" sz="2600" dirty="0" smtClean="0">
                <a:solidFill>
                  <a:srgbClr val="FFFFFF"/>
                </a:solidFill>
                <a:latin typeface="+mn-lt"/>
                <a:cs typeface="Times New Roman" pitchFamily="18" charset="0"/>
              </a:rPr>
              <a:t>/</a:t>
            </a:r>
            <a:r>
              <a:rPr lang="en-US" sz="2600" dirty="0" smtClean="0">
                <a:solidFill>
                  <a:srgbClr val="FFFFFF"/>
                </a:solidFill>
                <a:latin typeface="+mn-lt"/>
                <a:cs typeface="Times New Roman" pitchFamily="18" charset="0"/>
              </a:rPr>
              <a:t> </a:t>
            </a:r>
            <a:r>
              <a:rPr lang="bg-BG" sz="2600" dirty="0" smtClean="0">
                <a:solidFill>
                  <a:srgbClr val="FFFFFF"/>
                </a:solidFill>
                <a:latin typeface="+mn-lt"/>
                <a:cs typeface="Times New Roman" pitchFamily="18" charset="0"/>
              </a:rPr>
              <a:t>използват </a:t>
            </a:r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лични данни</a:t>
            </a:r>
          </a:p>
          <a:p>
            <a:pPr marL="108000" lvl="0" indent="0">
              <a:buNone/>
            </a:pPr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3. Разписване на рискове по групи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57200" y="2720520"/>
            <a:ext cx="2857320" cy="28573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74320" y="7132320"/>
            <a:ext cx="3840479" cy="3657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bg-BG" sz="1800" b="0" i="0" u="none" strike="noStrike" kern="1200" cap="none">
                <a:ln>
                  <a:noFill/>
                </a:ln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Web site: https://nebosystems.eu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40080" y="301320"/>
            <a:ext cx="8932320" cy="79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>
                <a:solidFill>
                  <a:srgbClr val="FFFFFF"/>
                </a:solidFill>
                <a:latin typeface="+mn-lt"/>
                <a:cs typeface="Times New Roman" pitchFamily="18" charset="0"/>
              </a:rPr>
              <a:t>избор на мерки</a:t>
            </a:r>
          </a:p>
        </p:txBody>
      </p:sp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4726079" y="2468880"/>
            <a:ext cx="4417920" cy="506628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bg-BG">
              <a:latin typeface="+mn-lt"/>
              <a:cs typeface="Times New Roman" pitchFamily="18" charset="0"/>
            </a:endParaRP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4114799" y="1261145"/>
            <a:ext cx="6126480" cy="5029200"/>
          </a:xfrm>
        </p:spPr>
        <p:txBody>
          <a:bodyPr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>
              <a:buNone/>
            </a:pPr>
            <a:endParaRPr lang="bg-BG" sz="2600" dirty="0">
              <a:solidFill>
                <a:srgbClr val="FFFFFF"/>
              </a:solidFill>
              <a:latin typeface="+mn-lt"/>
              <a:cs typeface="Times New Roman" pitchFamily="18" charset="0"/>
            </a:endParaRP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криптиране на всички дискове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защитена транспортната среда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unified Threat Management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автоматизиране процеса за предпазване от неправомерно боравене с данни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въвеждане на централизиран мониторинг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нотификация за проблеми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др.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51640" y="3291839"/>
            <a:ext cx="3267720" cy="21945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74320" y="7132320"/>
            <a:ext cx="3840479" cy="3657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bg-BG" sz="1800" b="0" i="0" u="none" strike="noStrike" kern="1200" cap="none">
                <a:ln>
                  <a:noFill/>
                </a:ln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Web site: https://nebosystems.eu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57200" y="301320"/>
            <a:ext cx="9115200" cy="79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>
                <a:solidFill>
                  <a:srgbClr val="FFFFFF"/>
                </a:solidFill>
                <a:latin typeface="+mn-lt"/>
                <a:cs typeface="Times New Roman" pitchFamily="18" charset="0"/>
              </a:rPr>
              <a:t>документация</a:t>
            </a:r>
          </a:p>
        </p:txBody>
      </p:sp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4726079" y="2468880"/>
            <a:ext cx="4417920" cy="506628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bg-BG">
              <a:latin typeface="+mn-lt"/>
              <a:cs typeface="Times New Roman" pitchFamily="18" charset="0"/>
            </a:endParaRP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3670573" y="1621185"/>
            <a:ext cx="6126480" cy="5029200"/>
          </a:xfrm>
        </p:spPr>
        <p:txBody>
          <a:bodyPr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>
              <a:buNone/>
            </a:pPr>
            <a:endParaRPr lang="bg-BG" sz="2600" dirty="0">
              <a:solidFill>
                <a:srgbClr val="FFFFFF"/>
              </a:solidFill>
              <a:latin typeface="+mn-lt"/>
              <a:cs typeface="Times New Roman" pitchFamily="18" charset="0"/>
            </a:endParaRP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политика по Информационна Сигурност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процедури, регистри и инструкции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съгласия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анекси към договори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споразумение за нивото на обслужване (SLA)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декларации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др.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35160" y="3383280"/>
            <a:ext cx="2806920" cy="21031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74320" y="7132320"/>
            <a:ext cx="3840479" cy="3657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bg-BG" sz="1800" b="0" i="0" u="none" strike="noStrike" kern="1200" cap="none">
                <a:ln>
                  <a:noFill/>
                </a:ln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Web site: https://nebosystems.eu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57200" y="426240"/>
            <a:ext cx="9144000" cy="91188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bg-BG" sz="3200">
                <a:solidFill>
                  <a:srgbClr val="FFFFFF"/>
                </a:solidFill>
                <a:latin typeface="+mn-lt"/>
                <a:cs typeface="Times New Roman" pitchFamily="18" charset="0"/>
              </a:rPr>
              <a:t>непрекъснат мониторинг</a:t>
            </a:r>
            <a:br>
              <a:rPr lang="bg-BG" sz="3200">
                <a:solidFill>
                  <a:srgbClr val="FFFFFF"/>
                </a:solidFill>
                <a:latin typeface="+mn-lt"/>
                <a:cs typeface="Times New Roman" pitchFamily="18" charset="0"/>
              </a:rPr>
            </a:br>
            <a:r>
              <a:rPr lang="bg-BG" sz="3200">
                <a:solidFill>
                  <a:srgbClr val="FFFFFF"/>
                </a:solidFill>
                <a:latin typeface="+mn-lt"/>
                <a:cs typeface="Times New Roman" pitchFamily="18" charset="0"/>
              </a:rPr>
              <a:t>и откриване на заплахи</a:t>
            </a:r>
          </a:p>
        </p:txBody>
      </p:sp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4726079" y="2468880"/>
            <a:ext cx="4417920" cy="506628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bg-BG">
              <a:latin typeface="+mn-lt"/>
              <a:cs typeface="Times New Roman" pitchFamily="18" charset="0"/>
            </a:endParaRP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4246637" y="1477169"/>
            <a:ext cx="5577840" cy="5029200"/>
          </a:xfrm>
        </p:spPr>
        <p:txBody>
          <a:bodyPr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bg-BG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>
              <a:buNone/>
            </a:pPr>
            <a:endParaRPr lang="bg-BG" sz="2600" dirty="0">
              <a:solidFill>
                <a:srgbClr val="FFFFFF"/>
              </a:solidFill>
              <a:latin typeface="+mn-lt"/>
              <a:cs typeface="Times New Roman" pitchFamily="18" charset="0"/>
            </a:endParaRP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security information and event management (SIEM)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събиране и архивиране на логове и журнални файлове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централизиран мониторинг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контрол на приложенията и процесите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чистене на паметта</a:t>
            </a:r>
          </a:p>
          <a:p>
            <a:pPr lvl="0"/>
            <a:r>
              <a:rPr lang="bg-BG" sz="26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проследяване на измененията (одит) на записаните </a:t>
            </a:r>
            <a:r>
              <a:rPr lang="bg-BG" sz="2600" dirty="0" smtClean="0">
                <a:solidFill>
                  <a:srgbClr val="FFFFFF"/>
                </a:solidFill>
                <a:latin typeface="+mn-lt"/>
                <a:cs typeface="Times New Roman" pitchFamily="18" charset="0"/>
              </a:rPr>
              <a:t>данн</a:t>
            </a:r>
            <a:endParaRPr lang="bg-BG" sz="2600" dirty="0">
              <a:solidFill>
                <a:srgbClr val="FFFFFF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17600" y="3327839"/>
            <a:ext cx="3422879" cy="1792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74320" y="7132320"/>
            <a:ext cx="3840479" cy="3657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bg-BG" sz="1800" b="0" i="0" u="none" strike="noStrike" kern="1200" cap="none">
                <a:ln>
                  <a:noFill/>
                </a:ln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Web site: https://nebosystems.eu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457</Words>
  <Application>Microsoft Office PowerPoint</Application>
  <PresentationFormat>Custom</PresentationFormat>
  <Paragraphs>87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</vt:lpstr>
      <vt:lpstr>ОБЩ  РЕГЛАМЕНТ  ЗА ЗАЩИТА НА ЛИЧНИТЕ ДАННИ  2016/679</vt:lpstr>
      <vt:lpstr>за мен</vt:lpstr>
      <vt:lpstr>план за действие</vt:lpstr>
      <vt:lpstr>съставяне на екип</vt:lpstr>
      <vt:lpstr>анализ на текущо състояние</vt:lpstr>
      <vt:lpstr>оценка на въздействие и оценка на риска</vt:lpstr>
      <vt:lpstr>избор на мерки</vt:lpstr>
      <vt:lpstr>документация</vt:lpstr>
      <vt:lpstr>непрекъснат мониторинг и откриване на заплахи</vt:lpstr>
      <vt:lpstr>security by design</vt:lpstr>
      <vt:lpstr>партньорства</vt:lpstr>
      <vt:lpstr>контакти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  РЕГЛАМЕНТ  ЗА ЗАЩИТА НА ЛИЧНИТЕ ДАННИ  2016/679</dc:title>
  <dc:creator>test</dc:creator>
  <cp:lastModifiedBy>test</cp:lastModifiedBy>
  <cp:revision>67</cp:revision>
  <dcterms:created xsi:type="dcterms:W3CDTF">2018-02-08T21:28:05Z</dcterms:created>
  <dcterms:modified xsi:type="dcterms:W3CDTF">2018-04-16T04:40:35Z</dcterms:modified>
</cp:coreProperties>
</file>