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84" r:id="rId3"/>
    <p:sldId id="283" r:id="rId4"/>
    <p:sldId id="282" r:id="rId5"/>
    <p:sldId id="258" r:id="rId6"/>
    <p:sldId id="266" r:id="rId7"/>
    <p:sldId id="271" r:id="rId8"/>
    <p:sldId id="267" r:id="rId9"/>
    <p:sldId id="272" r:id="rId10"/>
    <p:sldId id="279" r:id="rId11"/>
    <p:sldId id="280" r:id="rId12"/>
    <p:sldId id="268" r:id="rId13"/>
    <p:sldId id="269" r:id="rId14"/>
    <p:sldId id="281" r:id="rId15"/>
    <p:sldId id="273" r:id="rId16"/>
    <p:sldId id="270" r:id="rId17"/>
    <p:sldId id="274" r:id="rId18"/>
    <p:sldId id="275" r:id="rId19"/>
    <p:sldId id="276" r:id="rId20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5" orient="horz" pos="4243" userDrawn="1">
          <p15:clr>
            <a:srgbClr val="A4A3A4"/>
          </p15:clr>
        </p15:guide>
        <p15:guide id="6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20" autoAdjust="0"/>
    <p:restoredTop sz="94652" autoAdjust="0"/>
  </p:normalViewPr>
  <p:slideViewPr>
    <p:cSldViewPr snapToGrid="0">
      <p:cViewPr varScale="1">
        <p:scale>
          <a:sx n="76" d="100"/>
          <a:sy n="76" d="100"/>
        </p:scale>
        <p:origin x="126" y="720"/>
      </p:cViewPr>
      <p:guideLst>
        <p:guide orient="horz" pos="4243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Link Detector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94404A-8B20-45E5-A5EB-3609AAB6CD81}" type="datetimeFigureOut">
              <a:rPr lang="bg-BG" smtClean="0"/>
              <a:t>21.05.2018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A60E86-427D-4209-8C5A-3EB5E61E23C3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4776228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Link Detector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E5207C-24BA-4FF0-B1F3-CD7B618953B0}" type="datetimeFigureOut">
              <a:rPr lang="bg-BG" smtClean="0"/>
              <a:t>21.05.2018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6FFDF7-91FE-48B2-80D5-33E214EC617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7637812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95056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9787778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E58C-6655-4269-BF83-B34CF42B0EF6}" type="datetime1">
              <a:rPr lang="bg-BG" smtClean="0"/>
              <a:t>21.05.2018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Link Detector</a:t>
            </a:r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AEF72-19C9-45C5-9AF3-53BB0FF368B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80976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FF971-D328-4E3A-9FB3-144CEC93A108}" type="datetime1">
              <a:rPr lang="bg-BG" smtClean="0"/>
              <a:t>21.05.2018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Link Detector</a:t>
            </a:r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AEF72-19C9-45C5-9AF3-53BB0FF368B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655632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2C8C1-A5D8-44D7-AA14-CD4849F5776C}" type="datetime1">
              <a:rPr lang="bg-BG" smtClean="0"/>
              <a:t>21.05.2018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Link Detector</a:t>
            </a:r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AEF72-19C9-45C5-9AF3-53BB0FF368B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967320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F31E7-4C1A-498D-91DC-763503483295}" type="datetime1">
              <a:rPr lang="bg-BG" smtClean="0"/>
              <a:t>21.05.2018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Link Detector</a:t>
            </a:r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AEF72-19C9-45C5-9AF3-53BB0FF368B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701391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E82F1-52C6-417A-8B69-1A221D466F4C}" type="datetime1">
              <a:rPr lang="bg-BG" smtClean="0"/>
              <a:t>21.05.2018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Link Detector</a:t>
            </a:r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AEF72-19C9-45C5-9AF3-53BB0FF368B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612484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19E48-C866-4C73-9C56-95BAA11EAE7B}" type="datetime1">
              <a:rPr lang="bg-BG" smtClean="0"/>
              <a:t>21.05.2018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Link Detector</a:t>
            </a:r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AEF72-19C9-45C5-9AF3-53BB0FF368B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59962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4BC34-9130-404F-92D6-3E2096D448F6}" type="datetime1">
              <a:rPr lang="bg-BG" smtClean="0"/>
              <a:t>21.05.2018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Link Detector</a:t>
            </a:r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AEF72-19C9-45C5-9AF3-53BB0FF368B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032635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61FB8-E52A-46C5-A4B1-97FB3EC563DC}" type="datetime1">
              <a:rPr lang="bg-BG" smtClean="0"/>
              <a:t>21.05.2018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Link Detector</a:t>
            </a:r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AEF72-19C9-45C5-9AF3-53BB0FF368B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569178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56094-38A1-471E-A003-2829DB3B1451}" type="datetime1">
              <a:rPr lang="bg-BG" smtClean="0"/>
              <a:t>21.05.2018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Link Detector</a:t>
            </a:r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AEF72-19C9-45C5-9AF3-53BB0FF368B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699497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82BED-AA92-4C69-B9FB-C9A376F68842}" type="datetime1">
              <a:rPr lang="bg-BG" smtClean="0"/>
              <a:t>21.05.2018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Link Detector</a:t>
            </a:r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AEF72-19C9-45C5-9AF3-53BB0FF368B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921413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471C5-5FA7-4310-ACA8-D1D01F1E2C77}" type="datetime1">
              <a:rPr lang="bg-BG" smtClean="0"/>
              <a:t>21.05.2018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Link Detector</a:t>
            </a:r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AEF72-19C9-45C5-9AF3-53BB0FF368B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166696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46B5A1-017D-4DD2-A25F-23AF11E65356}" type="datetime1">
              <a:rPr lang="bg-BG" smtClean="0"/>
              <a:t>21.05.2018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Link Detector</a:t>
            </a:r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BAEF72-19C9-45C5-9AF3-53BB0FF368B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782399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alc.apis.bg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eb.apis.bg/e.php?celex=32016R0679&amp;ToPar=Art30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eb.apis.bg/e.php?celex=32016R0679&amp;ToPar=Art34" TargetMode="External"/><Relationship Id="rId2" Type="http://schemas.openxmlformats.org/officeDocument/2006/relationships/hyperlink" Target="https://web.apis.bg/e.php?celex=32016R0679&amp;ToPar=Art33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calc.apis.bg/" TargetMode="External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eb.apis.bg/e.php?celex=32016R0679&amp;ToPar=Art12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alc.apis.bg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eb.apis.bg/e.php?celex=31995L0046&amp;ToPar=Art29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alc.apis.bg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alc.apis.bg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calc.apis.bg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calc.apis.bg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alc.apis.bg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alc.apis.bg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eb.apis.bg/e.php?celex=32016R0679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alc.apis.bg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calc.apis.bg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eb.apis.bg/e.php?celex=32016R0679&amp;ToPar=Art30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alc.apis.bg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49400" y="883783"/>
            <a:ext cx="9144000" cy="730704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GDPR </a:t>
            </a:r>
            <a:r>
              <a:rPr lang="bg-BG" b="1" dirty="0" smtClean="0"/>
              <a:t>Наръчник</a:t>
            </a:r>
            <a:endParaRPr lang="bg-BG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9400" y="1614487"/>
            <a:ext cx="9144001" cy="4583113"/>
          </a:xfrm>
        </p:spPr>
        <p:txBody>
          <a:bodyPr anchor="ctr">
            <a:normAutofit/>
          </a:bodyPr>
          <a:lstStyle/>
          <a:p>
            <a:r>
              <a:rPr lang="bg-BG" b="1" dirty="0" smtClean="0"/>
              <a:t>С КАКВО ВИ ПОМАГА НОВИЯ ПРОДУКТ НА АПИС?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bg-BG" b="1" dirty="0" smtClean="0"/>
              <a:t>Да бъдете винаги актуално </a:t>
            </a:r>
            <a:r>
              <a:rPr lang="bg-BG" sz="3200" b="1" dirty="0" smtClean="0"/>
              <a:t>информиран</a:t>
            </a:r>
            <a:r>
              <a:rPr lang="bg-BG" b="1" dirty="0" smtClean="0"/>
              <a:t> за </a:t>
            </a:r>
            <a:r>
              <a:rPr lang="bg-BG" sz="3200" b="1" dirty="0" smtClean="0"/>
              <a:t>нормативните</a:t>
            </a:r>
            <a:r>
              <a:rPr lang="bg-BG" b="1" dirty="0" smtClean="0"/>
              <a:t> изисквания установени от Общия регламент относно защита на данните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bg-BG" b="1" dirty="0" smtClean="0"/>
              <a:t>Да </a:t>
            </a:r>
            <a:r>
              <a:rPr lang="bg-BG" sz="3200" b="1" dirty="0" smtClean="0"/>
              <a:t>създадете</a:t>
            </a:r>
            <a:r>
              <a:rPr lang="bg-BG" b="1" dirty="0" smtClean="0"/>
              <a:t> </a:t>
            </a:r>
            <a:r>
              <a:rPr lang="bg-BG" sz="3200" b="1" dirty="0" smtClean="0"/>
              <a:t>документация</a:t>
            </a:r>
            <a:r>
              <a:rPr lang="bg-BG" b="1" dirty="0" smtClean="0"/>
              <a:t> с описание на предприетите от вашата организация мерки за съответствие с новите разпоредби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bg-BG" b="1" dirty="0" smtClean="0"/>
              <a:t>Да водите </a:t>
            </a:r>
            <a:r>
              <a:rPr lang="bg-BG" sz="3200" b="1" dirty="0" smtClean="0"/>
              <a:t>необходимите</a:t>
            </a:r>
            <a:r>
              <a:rPr lang="bg-BG" b="1" dirty="0" smtClean="0"/>
              <a:t> записи и </a:t>
            </a:r>
            <a:r>
              <a:rPr lang="bg-BG" sz="3200" b="1" dirty="0" smtClean="0"/>
              <a:t>регистри за отчетност</a:t>
            </a:r>
            <a:r>
              <a:rPr lang="en-US" sz="3200" b="1" dirty="0"/>
              <a:t>,</a:t>
            </a:r>
            <a:r>
              <a:rPr lang="bg-BG" sz="3200" b="1" dirty="0" smtClean="0"/>
              <a:t> </a:t>
            </a:r>
            <a:r>
              <a:rPr lang="bg-BG" b="1" dirty="0" smtClean="0"/>
              <a:t>изисквани от Общия регламент и </a:t>
            </a:r>
            <a:r>
              <a:rPr lang="bg-BG" b="1" dirty="0" smtClean="0"/>
              <a:t>закона</a:t>
            </a:r>
          </a:p>
          <a:p>
            <a:pPr algn="l"/>
            <a:endParaRPr lang="bg-BG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802" y="64633"/>
            <a:ext cx="1038225" cy="819150"/>
          </a:xfrm>
          <a:prstGeom prst="rect">
            <a:avLst/>
          </a:prstGeom>
        </p:spPr>
      </p:pic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9397999" y="6006193"/>
            <a:ext cx="2590801" cy="382814"/>
          </a:xfrm>
        </p:spPr>
        <p:txBody>
          <a:bodyPr/>
          <a:lstStyle/>
          <a:p>
            <a:r>
              <a:rPr lang="bg-BG" sz="2400" b="1" dirty="0" smtClean="0">
                <a:solidFill>
                  <a:srgbClr val="FFC000"/>
                </a:solidFill>
              </a:rPr>
              <a:t>GDPR </a:t>
            </a:r>
            <a:r>
              <a:rPr lang="bg-BG" sz="2400" b="1" dirty="0" smtClean="0">
                <a:solidFill>
                  <a:srgbClr val="FFC000"/>
                </a:solidFill>
              </a:rPr>
              <a:t>Наръчник</a:t>
            </a:r>
          </a:p>
        </p:txBody>
      </p:sp>
      <p:sp>
        <p:nvSpPr>
          <p:cNvPr id="8" name="Footer Placeholder 3"/>
          <p:cNvSpPr txBox="1">
            <a:spLocks/>
          </p:cNvSpPr>
          <p:nvPr/>
        </p:nvSpPr>
        <p:spPr>
          <a:xfrm>
            <a:off x="6121400" y="6389007"/>
            <a:ext cx="5930900" cy="3292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bg-BG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b="1" dirty="0" smtClean="0">
                <a:solidFill>
                  <a:schemeClr val="tx1"/>
                </a:solidFill>
              </a:rPr>
              <a:t>Поръчка </a:t>
            </a:r>
            <a:r>
              <a:rPr lang="ru-RU" sz="1400" b="1" dirty="0">
                <a:solidFill>
                  <a:schemeClr val="tx1"/>
                </a:solidFill>
              </a:rPr>
              <a:t>за закупуване можете да направите на: </a:t>
            </a:r>
            <a:r>
              <a:rPr lang="ru-RU" sz="1400" b="1" dirty="0">
                <a:solidFill>
                  <a:srgbClr val="FFC000"/>
                </a:solidFill>
                <a:hlinkClick r:id="rId4"/>
              </a:rPr>
              <a:t>https://calc.apis.bg</a:t>
            </a:r>
            <a:r>
              <a:rPr lang="ru-RU" sz="1400" b="1" dirty="0">
                <a:solidFill>
                  <a:srgbClr val="FFC000"/>
                </a:solidFill>
              </a:rPr>
              <a:t> </a:t>
            </a:r>
            <a:endParaRPr lang="bg-BG" sz="1400" b="1" dirty="0" smtClean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5101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322614" y="365125"/>
            <a:ext cx="10031186" cy="1325563"/>
          </a:xfrm>
        </p:spPr>
        <p:txBody>
          <a:bodyPr/>
          <a:lstStyle/>
          <a:p>
            <a:pPr algn="ctr"/>
            <a:r>
              <a:rPr lang="bg-BG" b="1" dirty="0" smtClean="0">
                <a:latin typeface="+mn-lt"/>
              </a:rPr>
              <a:t>Регистър на дейностите по обработване на обработващия лични данни</a:t>
            </a:r>
            <a:endParaRPr lang="bg-BG" b="1" dirty="0">
              <a:latin typeface="+mn-lt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914400" y="1825625"/>
            <a:ext cx="10439400" cy="2952437"/>
          </a:xfrm>
          <a:solidFill>
            <a:schemeClr val="bg1">
              <a:tint val="95000"/>
              <a:satMod val="170000"/>
            </a:schemeClr>
          </a:solidFill>
        </p:spPr>
        <p:txBody>
          <a:bodyPr>
            <a:normAutofit fontScale="77500" lnSpcReduction="20000"/>
          </a:bodyPr>
          <a:lstStyle/>
          <a:p>
            <a:pPr marL="998538" indent="-457200"/>
            <a:endParaRPr lang="bg-BG" b="1" dirty="0" smtClean="0"/>
          </a:p>
          <a:p>
            <a:pPr marL="998538" indent="-457200"/>
            <a:r>
              <a:rPr lang="bg-BG" b="1" dirty="0" smtClean="0"/>
              <a:t>Изискванията към регистъра са определени в </a:t>
            </a:r>
            <a:r>
              <a:rPr lang="bg-BG" b="1" dirty="0" smtClean="0">
                <a:hlinkClick r:id="rId2"/>
              </a:rPr>
              <a:t>чл. 30</a:t>
            </a:r>
            <a:r>
              <a:rPr lang="bg-BG" b="1" dirty="0" smtClean="0"/>
              <a:t>, параграф 2 от ОРЗД. </a:t>
            </a:r>
          </a:p>
          <a:p>
            <a:pPr marL="998538" indent="-457200"/>
            <a:r>
              <a:rPr lang="bg-BG" b="1" dirty="0" smtClean="0"/>
              <a:t>„Кой трябва да поддържа такъв регистър?“ е определено в </a:t>
            </a:r>
            <a:r>
              <a:rPr lang="bg-BG" b="1" dirty="0" smtClean="0">
                <a:hlinkClick r:id="rId2"/>
              </a:rPr>
              <a:t>чл. 30</a:t>
            </a:r>
            <a:r>
              <a:rPr lang="bg-BG" b="1" dirty="0" smtClean="0"/>
              <a:t>, параграф 5 от ОРЗД</a:t>
            </a:r>
          </a:p>
          <a:p>
            <a:pPr marL="998538" indent="-457200"/>
            <a:r>
              <a:rPr lang="bg-BG" b="1" dirty="0" smtClean="0"/>
              <a:t>В Регистъра са включени освен всички изисквани от Регламента „реквизити“ (данни за администратора, данни за ДЛЗД, цел на обработването, основание и т.н.), също така и полета, които ще подпомогнат отчетността на Администратора на лични данни, както и по-добрата ориентация при евентуална проверка от надзорните органи. 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9476013" y="6311900"/>
            <a:ext cx="2590801" cy="382814"/>
          </a:xfrm>
        </p:spPr>
        <p:txBody>
          <a:bodyPr/>
          <a:lstStyle/>
          <a:p>
            <a:r>
              <a:rPr lang="bg-BG" sz="2400" b="1" dirty="0" smtClean="0">
                <a:solidFill>
                  <a:srgbClr val="FFC000"/>
                </a:solidFill>
              </a:rPr>
              <a:t>GDPR Асистент</a:t>
            </a:r>
            <a:endParaRPr lang="bg-BG" sz="2400" b="1" dirty="0">
              <a:solidFill>
                <a:srgbClr val="FFC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802" y="64633"/>
            <a:ext cx="1038225" cy="819150"/>
          </a:xfrm>
          <a:prstGeom prst="rect">
            <a:avLst/>
          </a:prstGeom>
        </p:spPr>
      </p:pic>
      <p:sp>
        <p:nvSpPr>
          <p:cNvPr id="9" name="Content Placeholder 6"/>
          <p:cNvSpPr txBox="1">
            <a:spLocks/>
          </p:cNvSpPr>
          <p:nvPr/>
        </p:nvSpPr>
        <p:spPr>
          <a:xfrm>
            <a:off x="914400" y="4913000"/>
            <a:ext cx="10591800" cy="1178708"/>
          </a:xfrm>
          <a:prstGeom prst="rect">
            <a:avLst/>
          </a:prstGeom>
          <a:solidFill>
            <a:srgbClr val="FFC000"/>
          </a:solidFill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98538" indent="-457200"/>
            <a:r>
              <a:rPr lang="bg-BG" sz="2200" b="1" dirty="0"/>
              <a:t>Кой е </a:t>
            </a:r>
            <a:r>
              <a:rPr lang="bg-BG" sz="2200" b="1" dirty="0" smtClean="0"/>
              <a:t>„Обработващ</a:t>
            </a:r>
            <a:r>
              <a:rPr lang="bg-BG" sz="2200" b="1" dirty="0"/>
              <a:t>“ и кой „Администратор“? </a:t>
            </a:r>
            <a:endParaRPr lang="bg-BG" sz="2200" b="1" dirty="0" smtClean="0"/>
          </a:p>
          <a:p>
            <a:pPr marL="541338" indent="0">
              <a:buNone/>
            </a:pPr>
            <a:r>
              <a:rPr lang="bg-BG" sz="2200" b="1" dirty="0"/>
              <a:t>-</a:t>
            </a:r>
            <a:r>
              <a:rPr lang="bg-BG" sz="2200" b="1" dirty="0" smtClean="0"/>
              <a:t> </a:t>
            </a:r>
            <a:r>
              <a:rPr lang="bg-BG" sz="2200" b="1" dirty="0"/>
              <a:t>Който определя </a:t>
            </a:r>
            <a:r>
              <a:rPr lang="bg-BG" sz="2200" b="1" dirty="0" smtClean="0"/>
              <a:t>целта/</a:t>
            </a:r>
            <a:r>
              <a:rPr lang="bg-BG" sz="2200" b="1" dirty="0" err="1" smtClean="0"/>
              <a:t>ите</a:t>
            </a:r>
            <a:r>
              <a:rPr lang="bg-BG" sz="2200" b="1" dirty="0"/>
              <a:t>, за които се обработват личните данни, той е администратор. </a:t>
            </a:r>
            <a:r>
              <a:rPr lang="bg-BG" sz="2200" b="1" dirty="0" smtClean="0"/>
              <a:t> Ако </a:t>
            </a:r>
            <a:r>
              <a:rPr lang="bg-BG" sz="2200" b="1" dirty="0"/>
              <a:t>друг определя целите, а вие извършвате самото обработване, то тогава сте обработващ лични данни.</a:t>
            </a:r>
          </a:p>
        </p:txBody>
      </p:sp>
    </p:spTree>
    <p:extLst>
      <p:ext uri="{BB962C8B-B14F-4D97-AF65-F5344CB8AC3E}">
        <p14:creationId xmlns:p14="http://schemas.microsoft.com/office/powerpoint/2010/main" val="1443541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322614" y="365125"/>
            <a:ext cx="10031186" cy="1325563"/>
          </a:xfrm>
        </p:spPr>
        <p:txBody>
          <a:bodyPr>
            <a:normAutofit/>
          </a:bodyPr>
          <a:lstStyle/>
          <a:p>
            <a:pPr algn="ctr"/>
            <a:r>
              <a:rPr lang="bg-BG" b="1" dirty="0" smtClean="0">
                <a:latin typeface="+mn-lt"/>
              </a:rPr>
              <a:t>Регистър на нарушенията на сигурността на данните</a:t>
            </a:r>
            <a:endParaRPr lang="bg-BG" b="1" dirty="0">
              <a:latin typeface="+mn-lt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998538" indent="-457200"/>
            <a:r>
              <a:rPr lang="bg-BG" b="1" dirty="0" smtClean="0"/>
              <a:t>Няма изрично упоменаване на такъв регистър в Регламента, но в </a:t>
            </a:r>
            <a:r>
              <a:rPr lang="bg-BG" b="1" dirty="0" smtClean="0">
                <a:hlinkClick r:id="rId2"/>
              </a:rPr>
              <a:t>чл. 33</a:t>
            </a:r>
            <a:r>
              <a:rPr lang="bg-BG" b="1" dirty="0" smtClean="0"/>
              <a:t>, параграф 5 от ОРЗД е посочено, че действията по уведомяване на надзорният орган (за България е КЗЛД)  трябва да бъдат документирани. </a:t>
            </a:r>
          </a:p>
          <a:p>
            <a:pPr marL="998538" indent="-457200"/>
            <a:r>
              <a:rPr lang="bg-BG" b="1" dirty="0" smtClean="0"/>
              <a:t>В случай на нарушение на сигурността на личните данни администраторът, не по-късно от 72 часа след като е разбрал за него, уведомява надзорния орган. (чл. 33)</a:t>
            </a:r>
          </a:p>
          <a:p>
            <a:pPr marL="998538" indent="-457200"/>
            <a:r>
              <a:rPr lang="bg-BG" b="1" dirty="0" smtClean="0"/>
              <a:t>В Регистъра са включени освен всички изисквани от Регламента елементи на уведомлението до администратора.</a:t>
            </a:r>
          </a:p>
          <a:p>
            <a:pPr marL="998538" indent="-457200"/>
            <a:r>
              <a:rPr lang="bg-BG" b="1" dirty="0" smtClean="0"/>
              <a:t>В Регистъра са включени и реквизити във връзка със задълженията на Администратора по </a:t>
            </a:r>
            <a:r>
              <a:rPr lang="bg-BG" b="1" dirty="0" smtClean="0">
                <a:hlinkClick r:id="rId3"/>
              </a:rPr>
              <a:t>чл. 34 </a:t>
            </a:r>
            <a:r>
              <a:rPr lang="bg-BG" b="1" dirty="0" smtClean="0"/>
              <a:t>от ОРЗД, да уведоми субекта на данните, за нарушението.  </a:t>
            </a:r>
            <a:endParaRPr lang="bg-BG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5802" y="64633"/>
            <a:ext cx="1038225" cy="819150"/>
          </a:xfrm>
          <a:prstGeom prst="rect">
            <a:avLst/>
          </a:prstGeom>
        </p:spPr>
      </p:pic>
      <p:sp>
        <p:nvSpPr>
          <p:cNvPr id="8" name="Footer Placeholder 3"/>
          <p:cNvSpPr txBox="1">
            <a:spLocks/>
          </p:cNvSpPr>
          <p:nvPr/>
        </p:nvSpPr>
        <p:spPr>
          <a:xfrm>
            <a:off x="6121400" y="6389006"/>
            <a:ext cx="5930900" cy="3292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bg-BG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b="1" dirty="0" smtClean="0">
                <a:solidFill>
                  <a:schemeClr val="tx1"/>
                </a:solidFill>
              </a:rPr>
              <a:t>Поръчка </a:t>
            </a:r>
            <a:r>
              <a:rPr lang="ru-RU" sz="1400" b="1" dirty="0">
                <a:solidFill>
                  <a:schemeClr val="tx1"/>
                </a:solidFill>
              </a:rPr>
              <a:t>за закупуване можете да направите на: </a:t>
            </a:r>
            <a:r>
              <a:rPr lang="ru-RU" sz="1400" b="1" dirty="0">
                <a:solidFill>
                  <a:srgbClr val="FFC000"/>
                </a:solidFill>
                <a:hlinkClick r:id="rId5"/>
              </a:rPr>
              <a:t>https://calc.apis.bg</a:t>
            </a:r>
            <a:r>
              <a:rPr lang="ru-RU" sz="1400" b="1" dirty="0" smtClean="0">
                <a:solidFill>
                  <a:srgbClr val="FFC000"/>
                </a:solidFill>
              </a:rPr>
              <a:t> </a:t>
            </a:r>
            <a:endParaRPr lang="bg-BG" sz="1400" b="1" dirty="0" smtClean="0">
              <a:solidFill>
                <a:srgbClr val="FFC000"/>
              </a:solidFill>
            </a:endParaRP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9397999" y="6006193"/>
            <a:ext cx="2590801" cy="382814"/>
          </a:xfrm>
        </p:spPr>
        <p:txBody>
          <a:bodyPr/>
          <a:lstStyle/>
          <a:p>
            <a:r>
              <a:rPr lang="bg-BG" sz="2400" b="1" dirty="0" smtClean="0">
                <a:solidFill>
                  <a:srgbClr val="FFC000"/>
                </a:solidFill>
              </a:rPr>
              <a:t>GDPR </a:t>
            </a:r>
            <a:r>
              <a:rPr lang="bg-BG" sz="2400" b="1" dirty="0" smtClean="0">
                <a:solidFill>
                  <a:srgbClr val="FFC000"/>
                </a:solidFill>
              </a:rPr>
              <a:t>Асситент</a:t>
            </a:r>
          </a:p>
        </p:txBody>
      </p:sp>
    </p:spTree>
    <p:extLst>
      <p:ext uri="{BB962C8B-B14F-4D97-AF65-F5344CB8AC3E}">
        <p14:creationId xmlns:p14="http://schemas.microsoft.com/office/powerpoint/2010/main" val="666745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322614" y="365125"/>
            <a:ext cx="10031186" cy="1325563"/>
          </a:xfrm>
        </p:spPr>
        <p:txBody>
          <a:bodyPr/>
          <a:lstStyle/>
          <a:p>
            <a:pPr algn="ctr"/>
            <a:r>
              <a:rPr lang="bg-BG" b="1" dirty="0" smtClean="0">
                <a:latin typeface="+mn-lt"/>
              </a:rPr>
              <a:t>Дневник на исканията от субектите на данни </a:t>
            </a:r>
            <a:endParaRPr lang="bg-BG" b="1" dirty="0">
              <a:latin typeface="+mn-lt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998538" indent="-457200"/>
            <a:r>
              <a:rPr lang="bg-BG" b="1" dirty="0" smtClean="0"/>
              <a:t>Не се изисква изрично воденето на такъв „дневник“ от Регламента.</a:t>
            </a:r>
          </a:p>
          <a:p>
            <a:pPr marL="998538" indent="-457200"/>
            <a:r>
              <a:rPr lang="bg-BG" b="1" dirty="0" smtClean="0"/>
              <a:t>В Общия регламент, обаче има закрепени права на субектите на данни (физически лица), които права те упражняват чрез искания и възражения към администратора или обработващия лични данни. (</a:t>
            </a:r>
            <a:r>
              <a:rPr lang="bg-BG" b="1" dirty="0" smtClean="0">
                <a:hlinkClick r:id="rId2"/>
              </a:rPr>
              <a:t>чл. 12 </a:t>
            </a:r>
            <a:r>
              <a:rPr lang="bg-BG" b="1" dirty="0" smtClean="0"/>
              <a:t>от ОРЗД)</a:t>
            </a:r>
          </a:p>
          <a:p>
            <a:pPr marL="998538" indent="-457200"/>
            <a:r>
              <a:rPr lang="bg-BG" b="1" dirty="0" smtClean="0"/>
              <a:t>Администраторът има задължение да отговаря на тези искания в определени в регламента срокове. </a:t>
            </a:r>
          </a:p>
          <a:p>
            <a:pPr marL="998538" indent="-457200"/>
            <a:r>
              <a:rPr lang="bg-BG" b="1" dirty="0" smtClean="0"/>
              <a:t>Поради това е добре да се води отчетност на тази комуникация между субекта на лични данни и администратора или обработващия. </a:t>
            </a:r>
          </a:p>
          <a:p>
            <a:pPr marL="541338" indent="0">
              <a:buNone/>
            </a:pPr>
            <a:endParaRPr lang="bg-BG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802" y="64633"/>
            <a:ext cx="1038225" cy="819150"/>
          </a:xfrm>
          <a:prstGeom prst="rect">
            <a:avLst/>
          </a:prstGeom>
        </p:spPr>
      </p:pic>
      <p:sp>
        <p:nvSpPr>
          <p:cNvPr id="8" name="Footer Placeholder 3"/>
          <p:cNvSpPr txBox="1">
            <a:spLocks/>
          </p:cNvSpPr>
          <p:nvPr/>
        </p:nvSpPr>
        <p:spPr>
          <a:xfrm>
            <a:off x="6121400" y="6389006"/>
            <a:ext cx="5930900" cy="3292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bg-BG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b="1" dirty="0" smtClean="0">
                <a:solidFill>
                  <a:schemeClr val="tx1"/>
                </a:solidFill>
              </a:rPr>
              <a:t>Поръчка </a:t>
            </a:r>
            <a:r>
              <a:rPr lang="ru-RU" sz="1400" b="1" dirty="0">
                <a:solidFill>
                  <a:schemeClr val="tx1"/>
                </a:solidFill>
              </a:rPr>
              <a:t>за закупуване можете да направите на: </a:t>
            </a:r>
            <a:r>
              <a:rPr lang="ru-RU" sz="1400" b="1" dirty="0">
                <a:solidFill>
                  <a:srgbClr val="FFC000"/>
                </a:solidFill>
                <a:hlinkClick r:id="rId4"/>
              </a:rPr>
              <a:t>https://calc.apis.bg</a:t>
            </a:r>
            <a:r>
              <a:rPr lang="ru-RU" sz="1400" b="1" dirty="0" smtClean="0">
                <a:solidFill>
                  <a:srgbClr val="FFC000"/>
                </a:solidFill>
              </a:rPr>
              <a:t> </a:t>
            </a:r>
            <a:endParaRPr lang="bg-BG" sz="1400" b="1" dirty="0" smtClean="0">
              <a:solidFill>
                <a:srgbClr val="FFC000"/>
              </a:solidFill>
            </a:endParaRP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9397999" y="6006193"/>
            <a:ext cx="2590801" cy="382814"/>
          </a:xfrm>
        </p:spPr>
        <p:txBody>
          <a:bodyPr/>
          <a:lstStyle/>
          <a:p>
            <a:r>
              <a:rPr lang="bg-BG" sz="2400" b="1" dirty="0" smtClean="0">
                <a:solidFill>
                  <a:srgbClr val="FFC000"/>
                </a:solidFill>
              </a:rPr>
              <a:t>GDPR </a:t>
            </a:r>
            <a:r>
              <a:rPr lang="bg-BG" sz="2400" b="1" dirty="0" smtClean="0">
                <a:solidFill>
                  <a:srgbClr val="FFC000"/>
                </a:solidFill>
              </a:rPr>
              <a:t>Асситент</a:t>
            </a:r>
          </a:p>
        </p:txBody>
      </p:sp>
    </p:spTree>
    <p:extLst>
      <p:ext uri="{BB962C8B-B14F-4D97-AF65-F5344CB8AC3E}">
        <p14:creationId xmlns:p14="http://schemas.microsoft.com/office/powerpoint/2010/main" val="361401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322614" y="365125"/>
            <a:ext cx="10031186" cy="1325563"/>
          </a:xfrm>
        </p:spPr>
        <p:txBody>
          <a:bodyPr/>
          <a:lstStyle/>
          <a:p>
            <a:pPr algn="ctr"/>
            <a:r>
              <a:rPr lang="bg-BG" b="1" dirty="0" smtClean="0">
                <a:latin typeface="+mn-lt"/>
              </a:rPr>
              <a:t>Насоки за прилагане на </a:t>
            </a:r>
            <a:r>
              <a:rPr lang="en-US" b="1" dirty="0" smtClean="0">
                <a:latin typeface="+mn-lt"/>
              </a:rPr>
              <a:t>GDPR</a:t>
            </a:r>
            <a:endParaRPr lang="bg-BG" b="1" dirty="0">
              <a:latin typeface="+mn-lt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998538" indent="-457200"/>
            <a:r>
              <a:rPr lang="bg-BG" dirty="0" smtClean="0"/>
              <a:t>Десет практически стъпки за прилагане на Общия Регламент за защита на данните – това е документ на КЗЛД, който дава обща ориентация за предприемането на необходимите стъпки по изграждане на съответствие с изискванията на ОРЗД.</a:t>
            </a:r>
          </a:p>
          <a:p>
            <a:pPr marL="541338" indent="0">
              <a:buNone/>
            </a:pPr>
            <a:r>
              <a:rPr lang="bg-BG" sz="1800" b="1" i="1" dirty="0" smtClean="0"/>
              <a:t>(документът ще бъде обогатен в непосредствено бъдеще от „Апис“ с още полезна информация)</a:t>
            </a:r>
          </a:p>
          <a:p>
            <a:pPr marL="998538" indent="-457200"/>
            <a:r>
              <a:rPr lang="bg-BG" dirty="0" smtClean="0"/>
              <a:t>Въпросник за проверка на задължението да се определи Длъжностно лице по защита на данните. Въпросникът е </a:t>
            </a:r>
            <a:r>
              <a:rPr lang="bg-BG" dirty="0" err="1" smtClean="0"/>
              <a:t>тристъпков</a:t>
            </a:r>
            <a:r>
              <a:rPr lang="bg-BG" dirty="0" smtClean="0"/>
              <a:t>, с отговори „ДА“ и „НЕ“. Към всеки въпрос са прикрепени определения на термините съгласно Насоки за длъжностните лица по защита на данните на работната група по </a:t>
            </a:r>
            <a:r>
              <a:rPr lang="bg-BG" dirty="0" smtClean="0">
                <a:hlinkClick r:id="rId2"/>
              </a:rPr>
              <a:t>чл. 29 от Директива</a:t>
            </a:r>
            <a:r>
              <a:rPr lang="bg-BG" dirty="0" smtClean="0"/>
              <a:t> 95/46/ЕО.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802" y="64633"/>
            <a:ext cx="1038225" cy="819150"/>
          </a:xfrm>
          <a:prstGeom prst="rect">
            <a:avLst/>
          </a:prstGeom>
        </p:spPr>
      </p:pic>
      <p:sp>
        <p:nvSpPr>
          <p:cNvPr id="8" name="Footer Placeholder 3"/>
          <p:cNvSpPr txBox="1">
            <a:spLocks/>
          </p:cNvSpPr>
          <p:nvPr/>
        </p:nvSpPr>
        <p:spPr>
          <a:xfrm>
            <a:off x="6121400" y="6389006"/>
            <a:ext cx="5930900" cy="3292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bg-BG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b="1" dirty="0" smtClean="0">
                <a:solidFill>
                  <a:schemeClr val="tx1"/>
                </a:solidFill>
              </a:rPr>
              <a:t>Поръчка </a:t>
            </a:r>
            <a:r>
              <a:rPr lang="ru-RU" sz="1400" b="1" dirty="0">
                <a:solidFill>
                  <a:schemeClr val="tx1"/>
                </a:solidFill>
              </a:rPr>
              <a:t>за закупуване можете да направите на: </a:t>
            </a:r>
            <a:r>
              <a:rPr lang="ru-RU" sz="1400" b="1" dirty="0">
                <a:solidFill>
                  <a:srgbClr val="FFC000"/>
                </a:solidFill>
                <a:hlinkClick r:id="rId4"/>
              </a:rPr>
              <a:t>https://calc.apis.bg</a:t>
            </a:r>
            <a:r>
              <a:rPr lang="ru-RU" sz="1400" b="1" dirty="0" smtClean="0">
                <a:solidFill>
                  <a:srgbClr val="FFC000"/>
                </a:solidFill>
              </a:rPr>
              <a:t> </a:t>
            </a:r>
            <a:endParaRPr lang="bg-BG" sz="1400" b="1" dirty="0" smtClean="0">
              <a:solidFill>
                <a:srgbClr val="FFC000"/>
              </a:solidFill>
            </a:endParaRP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9397999" y="6006193"/>
            <a:ext cx="2590801" cy="382814"/>
          </a:xfrm>
        </p:spPr>
        <p:txBody>
          <a:bodyPr/>
          <a:lstStyle/>
          <a:p>
            <a:r>
              <a:rPr lang="bg-BG" sz="2400" b="1" dirty="0" smtClean="0">
                <a:solidFill>
                  <a:srgbClr val="FFC000"/>
                </a:solidFill>
              </a:rPr>
              <a:t>GDPR </a:t>
            </a:r>
            <a:r>
              <a:rPr lang="bg-BG" sz="2400" b="1" dirty="0" smtClean="0">
                <a:solidFill>
                  <a:srgbClr val="FFC000"/>
                </a:solidFill>
              </a:rPr>
              <a:t>Асситент</a:t>
            </a:r>
          </a:p>
        </p:txBody>
      </p:sp>
    </p:spTree>
    <p:extLst>
      <p:ext uri="{BB962C8B-B14F-4D97-AF65-F5344CB8AC3E}">
        <p14:creationId xmlns:p14="http://schemas.microsoft.com/office/powerpoint/2010/main" val="800646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322614" y="365125"/>
            <a:ext cx="10031186" cy="1325563"/>
          </a:xfrm>
        </p:spPr>
        <p:txBody>
          <a:bodyPr/>
          <a:lstStyle/>
          <a:p>
            <a:pPr algn="ctr"/>
            <a:r>
              <a:rPr lang="bg-BG" b="1" dirty="0" smtClean="0">
                <a:latin typeface="+mn-lt"/>
              </a:rPr>
              <a:t>Насоки за прилагане на </a:t>
            </a:r>
            <a:r>
              <a:rPr lang="en-US" b="1" dirty="0" smtClean="0">
                <a:latin typeface="+mn-lt"/>
              </a:rPr>
              <a:t>GDPR</a:t>
            </a:r>
            <a:endParaRPr lang="bg-BG" b="1" dirty="0">
              <a:latin typeface="+mn-lt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998538" indent="-457200"/>
            <a:r>
              <a:rPr lang="bg-BG" dirty="0" smtClean="0"/>
              <a:t>Въпросник за самооценка на съответствието.</a:t>
            </a:r>
          </a:p>
          <a:p>
            <a:pPr marL="998538" indent="-457200"/>
            <a:r>
              <a:rPr lang="bg-BG" dirty="0" smtClean="0"/>
              <a:t>Това са поредица от въпроси, които да напомнят в подреден и структуриран вид на потребителя, какво трябва да прегледа , за да въведе постепенно система на съответствие с изискванията на ОРЗД.</a:t>
            </a:r>
          </a:p>
          <a:p>
            <a:pPr marL="998538" indent="-457200"/>
            <a:r>
              <a:rPr lang="bg-BG" dirty="0" smtClean="0"/>
              <a:t>Срещу всеки въпрос е дадена възможност да се определи дали той е приключен от гледна точка на потребителя, дали по него още се работи или изобщо не е разгледан. Дадена е възможност и за отговор «това не е приложимо» за нашата организация.  </a:t>
            </a:r>
          </a:p>
          <a:p>
            <a:pPr marL="998538" indent="-457200"/>
            <a:r>
              <a:rPr lang="bg-BG" dirty="0" smtClean="0"/>
              <a:t>Накрая на въпросника е налице графика с процентно съотношение на извършаната работа и дадените отговори.</a:t>
            </a:r>
          </a:p>
          <a:p>
            <a:pPr marL="998538" indent="-457200"/>
            <a:r>
              <a:rPr lang="bg-BG" b="1" i="1" dirty="0" smtClean="0"/>
              <a:t>Въпросникът не замества т. нар</a:t>
            </a:r>
            <a:r>
              <a:rPr lang="bg-BG" b="1" u="sng" dirty="0" smtClean="0"/>
              <a:t>. „</a:t>
            </a:r>
            <a:r>
              <a:rPr lang="bg-BG" b="1" u="sng" dirty="0" err="1" smtClean="0"/>
              <a:t>Gap</a:t>
            </a:r>
            <a:r>
              <a:rPr lang="bg-BG" b="1" u="sng" dirty="0" smtClean="0"/>
              <a:t> анализ“ </a:t>
            </a:r>
            <a:r>
              <a:rPr lang="bg-BG" b="1" i="1" dirty="0" smtClean="0"/>
              <a:t>и няма такава цел! </a:t>
            </a:r>
          </a:p>
          <a:p>
            <a:pPr marL="998538" indent="-457200"/>
            <a:endParaRPr lang="bg-BG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802" y="64633"/>
            <a:ext cx="1038225" cy="819150"/>
          </a:xfrm>
          <a:prstGeom prst="rect">
            <a:avLst/>
          </a:prstGeom>
        </p:spPr>
      </p:pic>
      <p:sp>
        <p:nvSpPr>
          <p:cNvPr id="8" name="Footer Placeholder 3"/>
          <p:cNvSpPr txBox="1">
            <a:spLocks/>
          </p:cNvSpPr>
          <p:nvPr/>
        </p:nvSpPr>
        <p:spPr>
          <a:xfrm>
            <a:off x="6121400" y="6389006"/>
            <a:ext cx="5930900" cy="3292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bg-BG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b="1" dirty="0" smtClean="0">
                <a:solidFill>
                  <a:schemeClr val="tx1"/>
                </a:solidFill>
              </a:rPr>
              <a:t>Поръчка </a:t>
            </a:r>
            <a:r>
              <a:rPr lang="ru-RU" sz="1400" b="1" dirty="0">
                <a:solidFill>
                  <a:schemeClr val="tx1"/>
                </a:solidFill>
              </a:rPr>
              <a:t>за закупуване можете да направите на: </a:t>
            </a:r>
            <a:r>
              <a:rPr lang="ru-RU" sz="1400" b="1" dirty="0">
                <a:solidFill>
                  <a:srgbClr val="FFC000"/>
                </a:solidFill>
                <a:hlinkClick r:id="rId4"/>
              </a:rPr>
              <a:t>https://calc.apis.bg</a:t>
            </a:r>
            <a:r>
              <a:rPr lang="ru-RU" sz="1400" b="1" dirty="0" smtClean="0">
                <a:solidFill>
                  <a:srgbClr val="FFC000"/>
                </a:solidFill>
              </a:rPr>
              <a:t> </a:t>
            </a:r>
            <a:endParaRPr lang="bg-BG" sz="1400" b="1" dirty="0" smtClean="0">
              <a:solidFill>
                <a:srgbClr val="FFC000"/>
              </a:solidFill>
            </a:endParaRP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9397999" y="6006193"/>
            <a:ext cx="2590801" cy="382814"/>
          </a:xfrm>
        </p:spPr>
        <p:txBody>
          <a:bodyPr/>
          <a:lstStyle/>
          <a:p>
            <a:r>
              <a:rPr lang="bg-BG" sz="2400" b="1" dirty="0" smtClean="0">
                <a:solidFill>
                  <a:srgbClr val="FFC000"/>
                </a:solidFill>
              </a:rPr>
              <a:t>GDPR </a:t>
            </a:r>
            <a:r>
              <a:rPr lang="bg-BG" sz="2400" b="1" dirty="0" smtClean="0">
                <a:solidFill>
                  <a:srgbClr val="FFC000"/>
                </a:solidFill>
              </a:rPr>
              <a:t>Асситент</a:t>
            </a:r>
          </a:p>
        </p:txBody>
      </p:sp>
    </p:spTree>
    <p:extLst>
      <p:ext uri="{BB962C8B-B14F-4D97-AF65-F5344CB8AC3E}">
        <p14:creationId xmlns:p14="http://schemas.microsoft.com/office/powerpoint/2010/main" val="1766735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322614" y="365125"/>
            <a:ext cx="10031186" cy="1325563"/>
          </a:xfrm>
        </p:spPr>
        <p:txBody>
          <a:bodyPr/>
          <a:lstStyle/>
          <a:p>
            <a:pPr algn="ctr"/>
            <a:r>
              <a:rPr lang="bg-BG" b="1" dirty="0" smtClean="0">
                <a:latin typeface="+mn-lt"/>
              </a:rPr>
              <a:t>Въпросник за самооценка на съответствието</a:t>
            </a:r>
            <a:endParaRPr lang="bg-BG" b="1" dirty="0">
              <a:latin typeface="+mn-lt"/>
            </a:endParaRPr>
          </a:p>
        </p:txBody>
      </p:sp>
      <p:pic>
        <p:nvPicPr>
          <p:cNvPr id="2" name="Content Placeholder 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37392" y="1924520"/>
            <a:ext cx="6287656" cy="4794416"/>
          </a:xfrm>
          <a:prstGeom prst="rect">
            <a:avLst/>
          </a:prstGeom>
          <a:ln w="12700">
            <a:solidFill>
              <a:schemeClr val="accent1"/>
            </a:solidFill>
          </a:ln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9476013" y="6311900"/>
            <a:ext cx="2590801" cy="382814"/>
          </a:xfrm>
        </p:spPr>
        <p:txBody>
          <a:bodyPr/>
          <a:lstStyle/>
          <a:p>
            <a:r>
              <a:rPr lang="bg-BG" sz="2400" b="1" dirty="0" smtClean="0">
                <a:solidFill>
                  <a:srgbClr val="FFC000"/>
                </a:solidFill>
              </a:rPr>
              <a:t>GDPR Асистент</a:t>
            </a:r>
            <a:endParaRPr lang="bg-BG" sz="2400" b="1" dirty="0">
              <a:solidFill>
                <a:srgbClr val="FFC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802" y="64633"/>
            <a:ext cx="1038225" cy="8191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41057" y="1924520"/>
            <a:ext cx="4069912" cy="3252787"/>
          </a:xfrm>
          <a:prstGeom prst="rect">
            <a:avLst/>
          </a:prstGeom>
          <a:ln w="12700"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122623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322614" y="365125"/>
            <a:ext cx="10031186" cy="1325563"/>
          </a:xfrm>
        </p:spPr>
        <p:txBody>
          <a:bodyPr/>
          <a:lstStyle/>
          <a:p>
            <a:pPr algn="ctr"/>
            <a:r>
              <a:rPr lang="bg-BG" b="1" dirty="0" smtClean="0">
                <a:latin typeface="+mn-lt"/>
              </a:rPr>
              <a:t>Примерна документация</a:t>
            </a:r>
            <a:endParaRPr lang="bg-BG" b="1" dirty="0">
              <a:latin typeface="+mn-lt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998538" indent="-457200"/>
            <a:r>
              <a:rPr lang="bg-BG" b="1" dirty="0" smtClean="0"/>
              <a:t>Пакет от три вида документи:</a:t>
            </a:r>
          </a:p>
          <a:p>
            <a:pPr marL="1262063" indent="-269875">
              <a:buFontTx/>
              <a:buChar char="-"/>
            </a:pPr>
            <a:r>
              <a:rPr lang="bg-BG" b="1" dirty="0" smtClean="0"/>
              <a:t>Политики</a:t>
            </a:r>
          </a:p>
          <a:p>
            <a:pPr marL="1262063" indent="-269875">
              <a:buFontTx/>
              <a:buChar char="-"/>
            </a:pPr>
            <a:r>
              <a:rPr lang="bg-BG" b="1" dirty="0" smtClean="0"/>
              <a:t>Процедури</a:t>
            </a:r>
          </a:p>
          <a:p>
            <a:pPr marL="1262063" indent="-269875">
              <a:buFontTx/>
              <a:buChar char="-"/>
            </a:pPr>
            <a:r>
              <a:rPr lang="bg-BG" b="1" dirty="0" smtClean="0"/>
              <a:t>Образци</a:t>
            </a:r>
          </a:p>
          <a:p>
            <a:pPr marL="998538" indent="-457200"/>
            <a:r>
              <a:rPr lang="bg-BG" b="1" dirty="0" smtClean="0"/>
              <a:t>Идеята на този пакет е потребителят да го ползва за създаването на правила в своята организация, които правила да гарантират съответствието с изискванията на Общия регламент.</a:t>
            </a:r>
          </a:p>
          <a:p>
            <a:pPr marL="998538" indent="-457200"/>
            <a:r>
              <a:rPr lang="bg-BG" b="1" dirty="0" smtClean="0"/>
              <a:t>Пакетът с документи, освен, че може да се отваря в продукта, има също така възможност да бъде изтеглен (</a:t>
            </a:r>
            <a:r>
              <a:rPr lang="en-US" b="1" dirty="0" smtClean="0"/>
              <a:t>download</a:t>
            </a:r>
            <a:r>
              <a:rPr lang="bg-BG" b="1" dirty="0" smtClean="0"/>
              <a:t>) в </a:t>
            </a:r>
            <a:r>
              <a:rPr lang="en-US" b="1" dirty="0" smtClean="0"/>
              <a:t>DOCX </a:t>
            </a:r>
            <a:r>
              <a:rPr lang="bg-BG" b="1" dirty="0" smtClean="0"/>
              <a:t>формат на компютъра на потребителя и там обработван с текстов редактор. </a:t>
            </a:r>
          </a:p>
          <a:p>
            <a:pPr marL="541338" indent="0">
              <a:buNone/>
            </a:pPr>
            <a:endParaRPr lang="bg-BG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802" y="64633"/>
            <a:ext cx="1038225" cy="819150"/>
          </a:xfrm>
          <a:prstGeom prst="rect">
            <a:avLst/>
          </a:prstGeom>
        </p:spPr>
      </p:pic>
      <p:sp>
        <p:nvSpPr>
          <p:cNvPr id="8" name="Footer Placeholder 3"/>
          <p:cNvSpPr txBox="1">
            <a:spLocks/>
          </p:cNvSpPr>
          <p:nvPr/>
        </p:nvSpPr>
        <p:spPr>
          <a:xfrm>
            <a:off x="6121400" y="6389006"/>
            <a:ext cx="5930900" cy="3292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bg-BG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b="1" dirty="0" smtClean="0">
                <a:solidFill>
                  <a:schemeClr val="tx1"/>
                </a:solidFill>
              </a:rPr>
              <a:t>Поръчка </a:t>
            </a:r>
            <a:r>
              <a:rPr lang="ru-RU" sz="1400" b="1" dirty="0">
                <a:solidFill>
                  <a:schemeClr val="tx1"/>
                </a:solidFill>
              </a:rPr>
              <a:t>за закупуване можете да направите на: </a:t>
            </a:r>
            <a:r>
              <a:rPr lang="ru-RU" sz="1400" b="1" dirty="0">
                <a:solidFill>
                  <a:srgbClr val="FFC000"/>
                </a:solidFill>
                <a:hlinkClick r:id="rId3"/>
              </a:rPr>
              <a:t>https://calc.apis.bg</a:t>
            </a:r>
            <a:r>
              <a:rPr lang="ru-RU" sz="1400" b="1" dirty="0" smtClean="0">
                <a:solidFill>
                  <a:srgbClr val="FFC000"/>
                </a:solidFill>
              </a:rPr>
              <a:t> </a:t>
            </a:r>
            <a:endParaRPr lang="bg-BG" sz="1400" b="1" dirty="0" smtClean="0">
              <a:solidFill>
                <a:srgbClr val="FFC000"/>
              </a:solidFill>
            </a:endParaRP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9397999" y="6006193"/>
            <a:ext cx="2590801" cy="382814"/>
          </a:xfrm>
        </p:spPr>
        <p:txBody>
          <a:bodyPr/>
          <a:lstStyle/>
          <a:p>
            <a:r>
              <a:rPr lang="bg-BG" sz="2400" b="1" dirty="0" smtClean="0">
                <a:solidFill>
                  <a:srgbClr val="FFC000"/>
                </a:solidFill>
              </a:rPr>
              <a:t>GDPR </a:t>
            </a:r>
            <a:r>
              <a:rPr lang="bg-BG" sz="2400" b="1" dirty="0" smtClean="0">
                <a:solidFill>
                  <a:srgbClr val="FFC000"/>
                </a:solidFill>
              </a:rPr>
              <a:t>Асситент</a:t>
            </a:r>
          </a:p>
        </p:txBody>
      </p:sp>
    </p:spTree>
    <p:extLst>
      <p:ext uri="{BB962C8B-B14F-4D97-AF65-F5344CB8AC3E}">
        <p14:creationId xmlns:p14="http://schemas.microsoft.com/office/powerpoint/2010/main" val="3929270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322614" y="206063"/>
            <a:ext cx="10031186" cy="863277"/>
          </a:xfrm>
        </p:spPr>
        <p:txBody>
          <a:bodyPr>
            <a:normAutofit/>
          </a:bodyPr>
          <a:lstStyle/>
          <a:p>
            <a:pPr algn="ctr"/>
            <a:r>
              <a:rPr lang="bg-BG" sz="2800" b="1" dirty="0" smtClean="0">
                <a:latin typeface="+mn-lt"/>
              </a:rPr>
              <a:t>Примерна документация - Процедури</a:t>
            </a:r>
            <a:endParaRPr lang="bg-BG" sz="2800" b="1" dirty="0">
              <a:latin typeface="+mn-lt"/>
            </a:endParaRPr>
          </a:p>
        </p:txBody>
      </p:sp>
      <p:pic>
        <p:nvPicPr>
          <p:cNvPr id="2" name="Content Placeholder 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39174" y="1260747"/>
            <a:ext cx="7665720" cy="5242560"/>
          </a:xfrm>
          <a:prstGeom prst="rect">
            <a:avLst/>
          </a:prstGeom>
          <a:ln w="12700">
            <a:solidFill>
              <a:schemeClr val="accent1"/>
            </a:solidFill>
          </a:ln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9476013" y="6311900"/>
            <a:ext cx="2590801" cy="382814"/>
          </a:xfrm>
        </p:spPr>
        <p:txBody>
          <a:bodyPr/>
          <a:lstStyle/>
          <a:p>
            <a:r>
              <a:rPr lang="bg-BG" sz="2400" b="1" dirty="0" smtClean="0">
                <a:solidFill>
                  <a:srgbClr val="FFC000"/>
                </a:solidFill>
              </a:rPr>
              <a:t>GDPR Асистент</a:t>
            </a:r>
            <a:endParaRPr lang="bg-BG" sz="2400" b="1" dirty="0">
              <a:solidFill>
                <a:srgbClr val="FFC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802" y="64633"/>
            <a:ext cx="1038225" cy="819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486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322614" y="365125"/>
            <a:ext cx="10031186" cy="1325563"/>
          </a:xfrm>
        </p:spPr>
        <p:txBody>
          <a:bodyPr/>
          <a:lstStyle/>
          <a:p>
            <a:pPr algn="ctr"/>
            <a:r>
              <a:rPr lang="bg-BG" b="1" dirty="0" smtClean="0">
                <a:latin typeface="+mn-lt"/>
              </a:rPr>
              <a:t>Автоматично попълване на данни за администратора</a:t>
            </a:r>
            <a:endParaRPr lang="bg-BG" b="1" dirty="0">
              <a:latin typeface="+mn-lt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98538" indent="-457200"/>
            <a:r>
              <a:rPr lang="bg-BG" b="1" dirty="0" smtClean="0"/>
              <a:t>Примерната документация съдържа полета на документите, които могат да бъдат попълнени автоматично при изтегляне.</a:t>
            </a:r>
          </a:p>
          <a:p>
            <a:pPr marL="998538" indent="-457200"/>
            <a:r>
              <a:rPr lang="bg-BG" b="1" dirty="0" smtClean="0"/>
              <a:t>За целта кликнете върху потребителя в горния десен ъгъл на екрана и изберете „Настройки“</a:t>
            </a:r>
          </a:p>
          <a:p>
            <a:pPr marL="998538" indent="-457200"/>
            <a:r>
              <a:rPr lang="bg-BG" b="1" dirty="0" smtClean="0"/>
              <a:t>Изберете от „Администратори на лични данни“ администратор (ако са повече от един)</a:t>
            </a:r>
          </a:p>
          <a:p>
            <a:pPr marL="998538" indent="-457200"/>
            <a:r>
              <a:rPr lang="bg-BG" b="1" dirty="0" smtClean="0"/>
              <a:t>Попълнете данните в „Настройки на документ“</a:t>
            </a:r>
            <a:endParaRPr lang="bg-BG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802" y="64633"/>
            <a:ext cx="1038225" cy="819150"/>
          </a:xfrm>
          <a:prstGeom prst="rect">
            <a:avLst/>
          </a:prstGeom>
        </p:spPr>
      </p:pic>
      <p:sp>
        <p:nvSpPr>
          <p:cNvPr id="8" name="Footer Placeholder 3"/>
          <p:cNvSpPr txBox="1">
            <a:spLocks/>
          </p:cNvSpPr>
          <p:nvPr/>
        </p:nvSpPr>
        <p:spPr>
          <a:xfrm>
            <a:off x="6121400" y="6389006"/>
            <a:ext cx="5930900" cy="3292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bg-BG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b="1" dirty="0" smtClean="0">
                <a:solidFill>
                  <a:schemeClr val="tx1"/>
                </a:solidFill>
              </a:rPr>
              <a:t>Поръчка </a:t>
            </a:r>
            <a:r>
              <a:rPr lang="ru-RU" sz="1400" b="1" dirty="0">
                <a:solidFill>
                  <a:schemeClr val="tx1"/>
                </a:solidFill>
              </a:rPr>
              <a:t>за закупуване можете да направите на: </a:t>
            </a:r>
            <a:r>
              <a:rPr lang="ru-RU" sz="1400" b="1" dirty="0">
                <a:solidFill>
                  <a:srgbClr val="FFC000"/>
                </a:solidFill>
                <a:hlinkClick r:id="rId3"/>
              </a:rPr>
              <a:t>https://calc.apis.bg</a:t>
            </a:r>
            <a:r>
              <a:rPr lang="ru-RU" sz="1400" b="1" dirty="0" smtClean="0">
                <a:solidFill>
                  <a:srgbClr val="FFC000"/>
                </a:solidFill>
              </a:rPr>
              <a:t> </a:t>
            </a:r>
            <a:endParaRPr lang="bg-BG" sz="1400" b="1" dirty="0" smtClean="0">
              <a:solidFill>
                <a:srgbClr val="FFC000"/>
              </a:solidFill>
            </a:endParaRP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9397999" y="6006193"/>
            <a:ext cx="2590801" cy="382814"/>
          </a:xfrm>
        </p:spPr>
        <p:txBody>
          <a:bodyPr/>
          <a:lstStyle/>
          <a:p>
            <a:r>
              <a:rPr lang="bg-BG" sz="2400" b="1" dirty="0" smtClean="0">
                <a:solidFill>
                  <a:srgbClr val="FFC000"/>
                </a:solidFill>
              </a:rPr>
              <a:t>GDPR </a:t>
            </a:r>
            <a:r>
              <a:rPr lang="bg-BG" sz="2400" b="1" dirty="0" smtClean="0">
                <a:solidFill>
                  <a:srgbClr val="FFC000"/>
                </a:solidFill>
              </a:rPr>
              <a:t>Асситент</a:t>
            </a:r>
          </a:p>
        </p:txBody>
      </p:sp>
    </p:spTree>
    <p:extLst>
      <p:ext uri="{BB962C8B-B14F-4D97-AF65-F5344CB8AC3E}">
        <p14:creationId xmlns:p14="http://schemas.microsoft.com/office/powerpoint/2010/main" val="990581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322614" y="365125"/>
            <a:ext cx="10031186" cy="755337"/>
          </a:xfrm>
        </p:spPr>
        <p:txBody>
          <a:bodyPr>
            <a:normAutofit/>
          </a:bodyPr>
          <a:lstStyle/>
          <a:p>
            <a:pPr algn="ctr"/>
            <a:r>
              <a:rPr lang="bg-BG" sz="2800" b="1" dirty="0"/>
              <a:t>Автоматично попълване на данни на администратора</a:t>
            </a:r>
            <a:endParaRPr lang="bg-BG" sz="2800" b="1" dirty="0">
              <a:latin typeface="+mn-lt"/>
            </a:endParaRPr>
          </a:p>
        </p:txBody>
      </p:sp>
      <p:pic>
        <p:nvPicPr>
          <p:cNvPr id="2" name="Content Placeholder 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67479" y="1194857"/>
            <a:ext cx="3238500" cy="2000250"/>
          </a:xfrm>
          <a:prstGeom prst="rect">
            <a:avLst/>
          </a:prstGeom>
          <a:ln w="12700">
            <a:solidFill>
              <a:schemeClr val="accent1"/>
            </a:solidFill>
          </a:ln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9476013" y="6311900"/>
            <a:ext cx="2590801" cy="382814"/>
          </a:xfrm>
        </p:spPr>
        <p:txBody>
          <a:bodyPr/>
          <a:lstStyle/>
          <a:p>
            <a:r>
              <a:rPr lang="bg-BG" sz="2400" b="1" dirty="0" smtClean="0">
                <a:solidFill>
                  <a:srgbClr val="FFC000"/>
                </a:solidFill>
              </a:rPr>
              <a:t>GDPR Асистент</a:t>
            </a:r>
            <a:endParaRPr lang="bg-BG" sz="2400" b="1" dirty="0">
              <a:solidFill>
                <a:srgbClr val="FFC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802" y="64633"/>
            <a:ext cx="1038225" cy="81915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25921" y="3195107"/>
            <a:ext cx="4010025" cy="2486025"/>
          </a:xfrm>
          <a:prstGeom prst="rect">
            <a:avLst/>
          </a:prstGeom>
          <a:ln w="12700">
            <a:solidFill>
              <a:schemeClr val="accent1"/>
            </a:solidFill>
          </a:ln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05792" y="3876049"/>
            <a:ext cx="3000375" cy="2524125"/>
          </a:xfrm>
          <a:prstGeom prst="rect">
            <a:avLst/>
          </a:prstGeom>
          <a:ln w="12700"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83744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49400" y="883783"/>
            <a:ext cx="9144000" cy="730704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GDPR </a:t>
            </a:r>
            <a:r>
              <a:rPr lang="bg-BG" b="1" dirty="0" smtClean="0"/>
              <a:t>Наръчник</a:t>
            </a:r>
            <a:endParaRPr lang="bg-BG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9400" y="1751527"/>
            <a:ext cx="9144001" cy="4081627"/>
          </a:xfrm>
        </p:spPr>
        <p:txBody>
          <a:bodyPr anchor="ctr">
            <a:normAutofit lnSpcReduction="10000"/>
          </a:bodyPr>
          <a:lstStyle/>
          <a:p>
            <a:pPr algn="l"/>
            <a:endParaRPr lang="bg-BG" b="1" dirty="0" smtClean="0"/>
          </a:p>
          <a:p>
            <a:pPr algn="l"/>
            <a:r>
              <a:rPr lang="bg-BG" b="1" dirty="0" smtClean="0"/>
              <a:t>Продуктът </a:t>
            </a:r>
            <a:r>
              <a:rPr lang="bg-BG" b="1" dirty="0"/>
              <a:t>интегрира два самостоятелни софтуерни модула: </a:t>
            </a:r>
            <a:endParaRPr lang="bg-BG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bg-BG" b="1" dirty="0" smtClean="0"/>
              <a:t>Модул </a:t>
            </a:r>
            <a:r>
              <a:rPr lang="bg-BG" b="1" dirty="0"/>
              <a:t>GDPR Инфо </a:t>
            </a:r>
            <a:r>
              <a:rPr lang="bg-BG" dirty="0"/>
              <a:t>Ви предоставя</a:t>
            </a:r>
            <a:r>
              <a:rPr lang="bg-BG" b="1" dirty="0"/>
              <a:t> </a:t>
            </a:r>
            <a:r>
              <a:rPr lang="bg-BG" dirty="0"/>
              <a:t>най-пълната и актуална информация за правната рамка на защитата на личните данни. Модулът е интегриран с останалите правно-информационни продукти на АПИС, което гарантира бързото и ефективно извличане на необходимата Ви </a:t>
            </a:r>
            <a:r>
              <a:rPr lang="bg-BG" dirty="0" smtClean="0"/>
              <a:t>информация.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bg-BG" b="1" dirty="0" smtClean="0"/>
              <a:t>Модул </a:t>
            </a:r>
            <a:r>
              <a:rPr lang="bg-BG" b="1" dirty="0"/>
              <a:t>GDPR Асистент </a:t>
            </a:r>
            <a:r>
              <a:rPr lang="bg-BG" dirty="0"/>
              <a:t>(уеб базиран) </a:t>
            </a:r>
            <a:r>
              <a:rPr lang="bg-BG" dirty="0" smtClean="0"/>
              <a:t> - с него получавате електронни регистри за отчетност съгласно Общия регламент,  насоки и примерна </a:t>
            </a:r>
            <a:r>
              <a:rPr lang="bg-BG" dirty="0"/>
              <a:t>документация за въвеждане на изискванията и водене на отчетност съгласно GDPR във Вашата организация.</a:t>
            </a:r>
          </a:p>
          <a:p>
            <a:pPr algn="l"/>
            <a:endParaRPr lang="bg-BG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802" y="64633"/>
            <a:ext cx="1038225" cy="819150"/>
          </a:xfrm>
          <a:prstGeom prst="rect">
            <a:avLst/>
          </a:prstGeom>
        </p:spPr>
      </p:pic>
      <p:sp>
        <p:nvSpPr>
          <p:cNvPr id="8" name="Footer Placeholder 3"/>
          <p:cNvSpPr txBox="1">
            <a:spLocks/>
          </p:cNvSpPr>
          <p:nvPr/>
        </p:nvSpPr>
        <p:spPr>
          <a:xfrm>
            <a:off x="6121400" y="6389006"/>
            <a:ext cx="5930900" cy="3292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bg-BG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b="1" dirty="0" smtClean="0">
                <a:solidFill>
                  <a:schemeClr val="tx1"/>
                </a:solidFill>
              </a:rPr>
              <a:t>Поръчка </a:t>
            </a:r>
            <a:r>
              <a:rPr lang="ru-RU" sz="1400" b="1" dirty="0">
                <a:solidFill>
                  <a:schemeClr val="tx1"/>
                </a:solidFill>
              </a:rPr>
              <a:t>за закупуване можете да направите на: </a:t>
            </a:r>
            <a:r>
              <a:rPr lang="ru-RU" sz="1400" b="1" dirty="0">
                <a:solidFill>
                  <a:srgbClr val="FFC000"/>
                </a:solidFill>
                <a:hlinkClick r:id="rId3"/>
              </a:rPr>
              <a:t>https://calc.apis.bg</a:t>
            </a:r>
            <a:r>
              <a:rPr lang="ru-RU" sz="1400" b="1" dirty="0" smtClean="0">
                <a:solidFill>
                  <a:srgbClr val="FFC000"/>
                </a:solidFill>
              </a:rPr>
              <a:t> </a:t>
            </a:r>
            <a:endParaRPr lang="bg-BG" sz="1400" b="1" dirty="0" smtClean="0">
              <a:solidFill>
                <a:srgbClr val="FFC000"/>
              </a:solidFill>
            </a:endParaRP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9397999" y="6006193"/>
            <a:ext cx="2590801" cy="382814"/>
          </a:xfrm>
        </p:spPr>
        <p:txBody>
          <a:bodyPr/>
          <a:lstStyle/>
          <a:p>
            <a:r>
              <a:rPr lang="bg-BG" sz="2400" b="1" dirty="0" smtClean="0">
                <a:solidFill>
                  <a:srgbClr val="FFC000"/>
                </a:solidFill>
              </a:rPr>
              <a:t>GDPR </a:t>
            </a:r>
            <a:r>
              <a:rPr lang="bg-BG" sz="2400" b="1" dirty="0" smtClean="0">
                <a:solidFill>
                  <a:srgbClr val="FFC000"/>
                </a:solidFill>
              </a:rPr>
              <a:t>Наръчник</a:t>
            </a:r>
          </a:p>
        </p:txBody>
      </p:sp>
    </p:spTree>
    <p:extLst>
      <p:ext uri="{BB962C8B-B14F-4D97-AF65-F5344CB8AC3E}">
        <p14:creationId xmlns:p14="http://schemas.microsoft.com/office/powerpoint/2010/main" val="599478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49400" y="883783"/>
            <a:ext cx="9144000" cy="730704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GDPR </a:t>
            </a:r>
            <a:r>
              <a:rPr lang="bg-BG" b="1" dirty="0" smtClean="0"/>
              <a:t>Инфо</a:t>
            </a:r>
            <a:endParaRPr lang="bg-BG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9400" y="2042884"/>
            <a:ext cx="9144001" cy="3790270"/>
          </a:xfrm>
        </p:spPr>
        <p:txBody>
          <a:bodyPr anchor="ctr">
            <a:normAutofit fontScale="77500" lnSpcReduction="2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bg-BG" b="1" dirty="0"/>
              <a:t>Законодателство на </a:t>
            </a:r>
            <a:r>
              <a:rPr lang="bg-BG" b="1" dirty="0" smtClean="0"/>
              <a:t>ЕС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bg-BG" b="1" dirty="0" smtClean="0"/>
              <a:t>Българско законодателство</a:t>
            </a:r>
            <a:endParaRPr lang="bg-BG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bg-BG" b="1" dirty="0"/>
              <a:t>Практика на ЕС - </a:t>
            </a:r>
            <a:r>
              <a:rPr lang="bg-BG" dirty="0"/>
              <a:t>Решенията на Съда на </a:t>
            </a:r>
            <a:r>
              <a:rPr lang="bg-BG" dirty="0" smtClean="0"/>
              <a:t>ЕС</a:t>
            </a:r>
            <a:endParaRPr lang="bg-BG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bg-BG" b="1" dirty="0"/>
              <a:t>Практика на държави-членки на </a:t>
            </a:r>
            <a:r>
              <a:rPr lang="bg-BG" b="1" dirty="0" smtClean="0"/>
              <a:t>ЕС</a:t>
            </a:r>
            <a:endParaRPr lang="bg-BG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bg-BG" b="1" dirty="0"/>
              <a:t>Практика на </a:t>
            </a:r>
            <a:r>
              <a:rPr lang="bg-BG" dirty="0" smtClean="0"/>
              <a:t>Европейския </a:t>
            </a:r>
            <a:r>
              <a:rPr lang="bg-BG" dirty="0"/>
              <a:t>съд по правата на </a:t>
            </a:r>
            <a:r>
              <a:rPr lang="bg-BG" dirty="0" smtClean="0"/>
              <a:t>човека</a:t>
            </a:r>
            <a:endParaRPr lang="bg-BG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bg-BG" b="1" dirty="0" smtClean="0"/>
              <a:t>Практика</a:t>
            </a:r>
            <a:r>
              <a:rPr lang="bg-BG" b="1" dirty="0"/>
              <a:t>, становища и указания на </a:t>
            </a:r>
            <a:r>
              <a:rPr lang="bg-BG" dirty="0" smtClean="0"/>
              <a:t>Комисията </a:t>
            </a:r>
            <a:r>
              <a:rPr lang="bg-BG" dirty="0"/>
              <a:t>за защита на личните данни </a:t>
            </a:r>
            <a:endParaRPr lang="bg-BG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bg-BG" b="1" dirty="0" smtClean="0"/>
              <a:t>Българска </a:t>
            </a:r>
            <a:r>
              <a:rPr lang="bg-BG" b="1" dirty="0"/>
              <a:t>съдебна практика </a:t>
            </a:r>
            <a:endParaRPr lang="bg-BG" b="1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bg-BG" b="1" dirty="0" smtClean="0"/>
              <a:t>Актове </a:t>
            </a:r>
            <a:r>
              <a:rPr lang="bg-BG" b="1" dirty="0"/>
              <a:t>на Работната група по член </a:t>
            </a:r>
            <a:r>
              <a:rPr lang="bg-BG" b="1" dirty="0" smtClean="0"/>
              <a:t>29 от Директива </a:t>
            </a:r>
            <a:r>
              <a:rPr lang="bg-BG" dirty="0"/>
              <a:t>95/46/ЕО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bg-BG" b="1" dirty="0"/>
              <a:t>Експертни разработки и образци </a:t>
            </a:r>
            <a:r>
              <a:rPr lang="bg-BG" b="1" dirty="0" smtClean="0"/>
              <a:t> - п</a:t>
            </a:r>
            <a:r>
              <a:rPr lang="bg-BG" dirty="0" smtClean="0"/>
              <a:t>рактически </a:t>
            </a:r>
            <a:r>
              <a:rPr lang="bg-BG" dirty="0"/>
              <a:t>ориентирани експертни теми по прилагане на разпоредбите на Общия </a:t>
            </a:r>
            <a:r>
              <a:rPr lang="bg-BG" dirty="0" smtClean="0"/>
              <a:t>регламент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bg-BG" dirty="0" smtClean="0"/>
              <a:t>Богата </a:t>
            </a:r>
            <a:r>
              <a:rPr lang="bg-BG" dirty="0"/>
              <a:t>колекция от примерни образци на документи, които се изискват от GDP</a:t>
            </a:r>
            <a:r>
              <a:rPr lang="en-US" dirty="0"/>
              <a:t>R</a:t>
            </a:r>
            <a:r>
              <a:rPr lang="bg-BG" dirty="0"/>
              <a:t>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802" y="64633"/>
            <a:ext cx="1038225" cy="819150"/>
          </a:xfrm>
          <a:prstGeom prst="rect">
            <a:avLst/>
          </a:prstGeom>
        </p:spPr>
      </p:pic>
      <p:sp>
        <p:nvSpPr>
          <p:cNvPr id="8" name="Footer Placeholder 3"/>
          <p:cNvSpPr txBox="1">
            <a:spLocks/>
          </p:cNvSpPr>
          <p:nvPr/>
        </p:nvSpPr>
        <p:spPr>
          <a:xfrm>
            <a:off x="6121400" y="6389006"/>
            <a:ext cx="5930900" cy="3292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bg-BG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b="1" dirty="0" smtClean="0">
                <a:solidFill>
                  <a:schemeClr val="tx1"/>
                </a:solidFill>
              </a:rPr>
              <a:t>Поръчка </a:t>
            </a:r>
            <a:r>
              <a:rPr lang="ru-RU" sz="1400" b="1" dirty="0">
                <a:solidFill>
                  <a:schemeClr val="tx1"/>
                </a:solidFill>
              </a:rPr>
              <a:t>за закупуване можете да направите на: </a:t>
            </a:r>
            <a:r>
              <a:rPr lang="ru-RU" sz="1400" b="1" dirty="0">
                <a:solidFill>
                  <a:srgbClr val="FFC000"/>
                </a:solidFill>
                <a:hlinkClick r:id="rId3"/>
              </a:rPr>
              <a:t>https://calc.apis.bg</a:t>
            </a:r>
            <a:r>
              <a:rPr lang="ru-RU" sz="1400" b="1" dirty="0" smtClean="0">
                <a:solidFill>
                  <a:srgbClr val="FFC000"/>
                </a:solidFill>
              </a:rPr>
              <a:t> </a:t>
            </a:r>
            <a:endParaRPr lang="bg-BG" sz="1400" b="1" dirty="0" smtClean="0">
              <a:solidFill>
                <a:srgbClr val="FFC000"/>
              </a:solidFill>
            </a:endParaRP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9397999" y="6006193"/>
            <a:ext cx="2590801" cy="382814"/>
          </a:xfrm>
        </p:spPr>
        <p:txBody>
          <a:bodyPr/>
          <a:lstStyle/>
          <a:p>
            <a:r>
              <a:rPr lang="bg-BG" sz="2400" b="1" dirty="0" smtClean="0">
                <a:solidFill>
                  <a:srgbClr val="FFC000"/>
                </a:solidFill>
              </a:rPr>
              <a:t>GDPR </a:t>
            </a:r>
            <a:r>
              <a:rPr lang="bg-BG" sz="2400" b="1" dirty="0" smtClean="0">
                <a:solidFill>
                  <a:srgbClr val="FFC000"/>
                </a:solidFill>
              </a:rPr>
              <a:t>Инфо</a:t>
            </a:r>
            <a:endParaRPr lang="bg-BG" sz="2400" b="1" dirty="0" smtClean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0242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49400" y="883783"/>
            <a:ext cx="9144000" cy="730704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GDPR </a:t>
            </a:r>
            <a:r>
              <a:rPr lang="bg-BG" b="1" dirty="0" smtClean="0"/>
              <a:t>Асистент</a:t>
            </a:r>
            <a:endParaRPr lang="bg-BG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9400" y="2042884"/>
            <a:ext cx="9144001" cy="3790270"/>
          </a:xfrm>
        </p:spPr>
        <p:txBody>
          <a:bodyPr anchor="ctr">
            <a:normAutofit/>
          </a:bodyPr>
          <a:lstStyle/>
          <a:p>
            <a:r>
              <a:rPr lang="bg-BG" b="1" dirty="0" smtClean="0"/>
              <a:t>Продуктът е предназначен за: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bg-BG" dirty="0" smtClean="0"/>
              <a:t>водене на отчетност съгласно новите изисквания на </a:t>
            </a:r>
            <a:r>
              <a:rPr lang="bg-BG" dirty="0" smtClean="0">
                <a:hlinkClick r:id="rId2"/>
              </a:rPr>
              <a:t>Регламент (ЕС) 2016/679</a:t>
            </a:r>
            <a:r>
              <a:rPr lang="bg-BG" dirty="0" smtClean="0"/>
              <a:t> (Общ регламент относно защитата на данните (ОРЗД)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bg-BG" dirty="0" smtClean="0"/>
              <a:t>подпомагане на организациите (фирми, публични органи и т.н.) при изграждане на вътрешни системи за съответствие с изискванията на Общия регламент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bg-BG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802" y="64633"/>
            <a:ext cx="1038225" cy="819150"/>
          </a:xfrm>
          <a:prstGeom prst="rect">
            <a:avLst/>
          </a:prstGeom>
        </p:spPr>
      </p:pic>
      <p:sp>
        <p:nvSpPr>
          <p:cNvPr id="8" name="Footer Placeholder 3"/>
          <p:cNvSpPr txBox="1">
            <a:spLocks/>
          </p:cNvSpPr>
          <p:nvPr/>
        </p:nvSpPr>
        <p:spPr>
          <a:xfrm>
            <a:off x="6121400" y="6389006"/>
            <a:ext cx="5930900" cy="3292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bg-BG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b="1" dirty="0" smtClean="0">
                <a:solidFill>
                  <a:schemeClr val="tx1"/>
                </a:solidFill>
              </a:rPr>
              <a:t>Поръчка </a:t>
            </a:r>
            <a:r>
              <a:rPr lang="ru-RU" sz="1400" b="1" dirty="0">
                <a:solidFill>
                  <a:schemeClr val="tx1"/>
                </a:solidFill>
              </a:rPr>
              <a:t>за закупуване можете да направите на: </a:t>
            </a:r>
            <a:r>
              <a:rPr lang="ru-RU" sz="1400" b="1" dirty="0">
                <a:solidFill>
                  <a:srgbClr val="FFC000"/>
                </a:solidFill>
                <a:hlinkClick r:id="rId4"/>
              </a:rPr>
              <a:t>https://calc.apis.bg</a:t>
            </a:r>
            <a:r>
              <a:rPr lang="ru-RU" sz="1400" b="1" dirty="0" smtClean="0">
                <a:solidFill>
                  <a:srgbClr val="FFC000"/>
                </a:solidFill>
              </a:rPr>
              <a:t> </a:t>
            </a:r>
            <a:endParaRPr lang="bg-BG" sz="1400" b="1" dirty="0" smtClean="0">
              <a:solidFill>
                <a:srgbClr val="FFC000"/>
              </a:solidFill>
            </a:endParaRP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9397999" y="6006193"/>
            <a:ext cx="2590801" cy="382814"/>
          </a:xfrm>
        </p:spPr>
        <p:txBody>
          <a:bodyPr/>
          <a:lstStyle/>
          <a:p>
            <a:r>
              <a:rPr lang="bg-BG" sz="2400" b="1" dirty="0" smtClean="0">
                <a:solidFill>
                  <a:srgbClr val="FFC000"/>
                </a:solidFill>
              </a:rPr>
              <a:t>GDPR </a:t>
            </a:r>
            <a:r>
              <a:rPr lang="bg-BG" sz="2400" b="1" dirty="0" smtClean="0">
                <a:solidFill>
                  <a:srgbClr val="FFC000"/>
                </a:solidFill>
              </a:rPr>
              <a:t>Асистент</a:t>
            </a:r>
          </a:p>
        </p:txBody>
      </p:sp>
    </p:spTree>
    <p:extLst>
      <p:ext uri="{BB962C8B-B14F-4D97-AF65-F5344CB8AC3E}">
        <p14:creationId xmlns:p14="http://schemas.microsoft.com/office/powerpoint/2010/main" val="223060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322614" y="365125"/>
            <a:ext cx="10031186" cy="1325563"/>
          </a:xfrm>
        </p:spPr>
        <p:txBody>
          <a:bodyPr/>
          <a:lstStyle/>
          <a:p>
            <a:pPr algn="ctr"/>
            <a:r>
              <a:rPr lang="bg-BG" b="1" dirty="0" smtClean="0">
                <a:latin typeface="+mn-lt"/>
              </a:rPr>
              <a:t>Общо съдържание на продукта</a:t>
            </a:r>
            <a:endParaRPr lang="bg-BG" b="1" dirty="0">
              <a:latin typeface="+mn-lt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bg-BG" b="1" dirty="0" smtClean="0"/>
              <a:t>Раздел с Регистри, които подпомагат отчетността по ОРЗД</a:t>
            </a:r>
          </a:p>
          <a:p>
            <a:r>
              <a:rPr lang="bg-BG" b="1" dirty="0" smtClean="0"/>
              <a:t>Раздел с Насоки за прилагане, който съдържа:</a:t>
            </a:r>
          </a:p>
          <a:p>
            <a:pPr marL="998538" indent="-457200">
              <a:buFont typeface="Courier New" panose="02070309020205020404" pitchFamily="49" charset="0"/>
              <a:buChar char="o"/>
            </a:pPr>
            <a:r>
              <a:rPr lang="bg-BG" dirty="0" smtClean="0"/>
              <a:t>Примерни стъпки за прилагане на изискванията за съответствие с ОРЗД</a:t>
            </a:r>
          </a:p>
          <a:p>
            <a:pPr marL="998538" indent="-457200">
              <a:buFont typeface="Courier New" panose="02070309020205020404" pitchFamily="49" charset="0"/>
              <a:buChar char="o"/>
            </a:pPr>
            <a:r>
              <a:rPr lang="bg-BG" dirty="0" smtClean="0"/>
              <a:t>Проверка, дали сте длъжни да определите Длъжностно лице по защита на данните</a:t>
            </a:r>
          </a:p>
          <a:p>
            <a:pPr marL="998538" indent="-457200">
              <a:buFont typeface="Courier New" panose="02070309020205020404" pitchFamily="49" charset="0"/>
              <a:buChar char="o"/>
            </a:pPr>
            <a:r>
              <a:rPr lang="bg-BG" dirty="0" smtClean="0"/>
              <a:t>Въпросник за самооценка на съответствието - дава в подреден вид, под формата на поредица от въпроси възможността да проверите ситуацията във вашата организация по отношение новите изисквания.</a:t>
            </a:r>
          </a:p>
          <a:p>
            <a:pPr marL="0" indent="269875">
              <a:tabLst>
                <a:tab pos="269875" algn="l"/>
              </a:tabLst>
            </a:pPr>
            <a:r>
              <a:rPr lang="bg-BG" b="1" dirty="0"/>
              <a:t>Примерна документация – примерни правила (политики и процедури), които да спомогнат изграждането на система за съответствие с Общия регламент за защита на данните.</a:t>
            </a:r>
          </a:p>
          <a:p>
            <a:pPr marL="0" indent="180975">
              <a:tabLst>
                <a:tab pos="269875" algn="l"/>
              </a:tabLst>
            </a:pPr>
            <a:r>
              <a:rPr lang="bg-BG" b="1" dirty="0" smtClean="0"/>
              <a:t> Моята </a:t>
            </a:r>
            <a:r>
              <a:rPr lang="bg-BG" b="1" dirty="0"/>
              <a:t>документация – създадена е </a:t>
            </a:r>
            <a:r>
              <a:rPr lang="bg-BG" b="1" dirty="0" smtClean="0"/>
              <a:t>възможност за качване (</a:t>
            </a:r>
            <a:r>
              <a:rPr lang="en-US" b="1" dirty="0" smtClean="0"/>
              <a:t>upload</a:t>
            </a:r>
            <a:r>
              <a:rPr lang="bg-BG" b="1" dirty="0" smtClean="0"/>
              <a:t>)</a:t>
            </a:r>
            <a:r>
              <a:rPr lang="en-US" b="1" dirty="0" smtClean="0"/>
              <a:t> </a:t>
            </a:r>
            <a:r>
              <a:rPr lang="bg-BG" b="1" dirty="0" smtClean="0"/>
              <a:t>на документацията свързана с поддържането на система от правила за съответствие на потребителя.</a:t>
            </a:r>
            <a:endParaRPr lang="bg-BG" b="1" dirty="0"/>
          </a:p>
          <a:p>
            <a:pPr marL="541338" indent="0">
              <a:buNone/>
            </a:pPr>
            <a:endParaRPr lang="bg-BG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802" y="64633"/>
            <a:ext cx="1038225" cy="819150"/>
          </a:xfrm>
          <a:prstGeom prst="rect">
            <a:avLst/>
          </a:prstGeom>
        </p:spPr>
      </p:pic>
      <p:sp>
        <p:nvSpPr>
          <p:cNvPr id="8" name="Footer Placeholder 3"/>
          <p:cNvSpPr txBox="1">
            <a:spLocks/>
          </p:cNvSpPr>
          <p:nvPr/>
        </p:nvSpPr>
        <p:spPr>
          <a:xfrm>
            <a:off x="6121400" y="6389006"/>
            <a:ext cx="5930900" cy="3292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bg-BG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b="1" dirty="0" smtClean="0">
                <a:solidFill>
                  <a:schemeClr val="tx1"/>
                </a:solidFill>
              </a:rPr>
              <a:t>Поръчка </a:t>
            </a:r>
            <a:r>
              <a:rPr lang="ru-RU" sz="1400" b="1" dirty="0">
                <a:solidFill>
                  <a:schemeClr val="tx1"/>
                </a:solidFill>
              </a:rPr>
              <a:t>за закупуване можете да направите на: </a:t>
            </a:r>
            <a:r>
              <a:rPr lang="ru-RU" sz="1400" b="1" dirty="0">
                <a:solidFill>
                  <a:srgbClr val="FFC000"/>
                </a:solidFill>
                <a:hlinkClick r:id="rId3"/>
              </a:rPr>
              <a:t>https://calc.apis.bg</a:t>
            </a:r>
            <a:r>
              <a:rPr lang="ru-RU" sz="1400" b="1" dirty="0" smtClean="0">
                <a:solidFill>
                  <a:srgbClr val="FFC000"/>
                </a:solidFill>
              </a:rPr>
              <a:t> </a:t>
            </a:r>
            <a:endParaRPr lang="bg-BG" sz="1400" b="1" dirty="0" smtClean="0">
              <a:solidFill>
                <a:srgbClr val="FFC000"/>
              </a:solidFill>
            </a:endParaRP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9397999" y="6006193"/>
            <a:ext cx="2590801" cy="382814"/>
          </a:xfrm>
        </p:spPr>
        <p:txBody>
          <a:bodyPr/>
          <a:lstStyle/>
          <a:p>
            <a:r>
              <a:rPr lang="bg-BG" sz="2400" b="1" dirty="0" smtClean="0">
                <a:solidFill>
                  <a:srgbClr val="FFC000"/>
                </a:solidFill>
              </a:rPr>
              <a:t>GDPR </a:t>
            </a:r>
            <a:r>
              <a:rPr lang="bg-BG" sz="2400" b="1" dirty="0" smtClean="0">
                <a:solidFill>
                  <a:srgbClr val="FFC000"/>
                </a:solidFill>
              </a:rPr>
              <a:t>Асистент</a:t>
            </a:r>
          </a:p>
        </p:txBody>
      </p:sp>
    </p:spTree>
    <p:extLst>
      <p:ext uri="{BB962C8B-B14F-4D97-AF65-F5344CB8AC3E}">
        <p14:creationId xmlns:p14="http://schemas.microsoft.com/office/powerpoint/2010/main" val="440966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802" y="64633"/>
            <a:ext cx="1038225" cy="819150"/>
          </a:xfrm>
          <a:prstGeom prst="rect">
            <a:avLst/>
          </a:prstGeom>
        </p:spPr>
      </p:pic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9476013" y="6311900"/>
            <a:ext cx="2590801" cy="382814"/>
          </a:xfrm>
        </p:spPr>
        <p:txBody>
          <a:bodyPr/>
          <a:lstStyle/>
          <a:p>
            <a:r>
              <a:rPr lang="bg-BG" sz="2400" b="1" dirty="0" smtClean="0">
                <a:solidFill>
                  <a:srgbClr val="FFC000"/>
                </a:solidFill>
              </a:rPr>
              <a:t>GDPR Асистент</a:t>
            </a:r>
            <a:endParaRPr lang="bg-BG" sz="2400" b="1" dirty="0">
              <a:solidFill>
                <a:srgbClr val="FFC00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4027" y="199803"/>
            <a:ext cx="10647426" cy="6112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8382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442434" y="365125"/>
            <a:ext cx="9911366" cy="755337"/>
          </a:xfrm>
        </p:spPr>
        <p:txBody>
          <a:bodyPr>
            <a:noAutofit/>
          </a:bodyPr>
          <a:lstStyle/>
          <a:p>
            <a:pPr algn="ctr"/>
            <a:r>
              <a:rPr lang="bg-BG" sz="2800" b="1" dirty="0" smtClean="0">
                <a:latin typeface="+mn-lt"/>
              </a:rPr>
              <a:t>Изглед от описа на Регистъра на дейностите по обработване на администратора</a:t>
            </a:r>
            <a:endParaRPr lang="bg-BG" sz="2800" b="1" dirty="0">
              <a:latin typeface="+mn-lt"/>
            </a:endParaRPr>
          </a:p>
        </p:txBody>
      </p:sp>
      <p:pic>
        <p:nvPicPr>
          <p:cNvPr id="2" name="Content Placeholder 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42434" y="1268732"/>
            <a:ext cx="8546783" cy="4894898"/>
          </a:xfrm>
          <a:prstGeom prst="rect">
            <a:avLst/>
          </a:prstGeom>
          <a:ln w="12700">
            <a:solidFill>
              <a:schemeClr val="accent1"/>
            </a:solidFill>
          </a:ln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9476013" y="6311900"/>
            <a:ext cx="2590801" cy="382814"/>
          </a:xfrm>
        </p:spPr>
        <p:txBody>
          <a:bodyPr/>
          <a:lstStyle/>
          <a:p>
            <a:r>
              <a:rPr lang="bg-BG" sz="2400" b="1" dirty="0" smtClean="0">
                <a:solidFill>
                  <a:srgbClr val="FFC000"/>
                </a:solidFill>
              </a:rPr>
              <a:t>GDPR Асистент</a:t>
            </a:r>
            <a:endParaRPr lang="bg-BG" sz="2400" b="1" dirty="0">
              <a:solidFill>
                <a:srgbClr val="FFC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802" y="64633"/>
            <a:ext cx="1038225" cy="819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8667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322614" y="365125"/>
            <a:ext cx="10031186" cy="1325563"/>
          </a:xfrm>
        </p:spPr>
        <p:txBody>
          <a:bodyPr/>
          <a:lstStyle/>
          <a:p>
            <a:pPr algn="ctr"/>
            <a:r>
              <a:rPr lang="bg-BG" b="1" dirty="0" smtClean="0">
                <a:latin typeface="+mn-lt"/>
              </a:rPr>
              <a:t>Регистър на дейностите по обработване на администратора</a:t>
            </a:r>
            <a:endParaRPr lang="bg-BG" b="1" dirty="0">
              <a:latin typeface="+mn-lt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998538" indent="-457200"/>
            <a:r>
              <a:rPr lang="bg-BG" b="1" dirty="0" smtClean="0"/>
              <a:t>Изискванията към регистъра са определени в </a:t>
            </a:r>
            <a:r>
              <a:rPr lang="bg-BG" b="1" dirty="0" smtClean="0">
                <a:hlinkClick r:id="rId2"/>
              </a:rPr>
              <a:t>чл. 30, параграф 1 от ОРЗД</a:t>
            </a:r>
            <a:r>
              <a:rPr lang="bg-BG" b="1" dirty="0" smtClean="0"/>
              <a:t>. </a:t>
            </a:r>
          </a:p>
          <a:p>
            <a:pPr marL="998538" indent="-457200"/>
            <a:r>
              <a:rPr lang="bg-BG" b="1" dirty="0" smtClean="0"/>
              <a:t>„Кой трябва да поддържа такъв регистър?“ е определено в </a:t>
            </a:r>
            <a:r>
              <a:rPr lang="bg-BG" b="1" dirty="0" smtClean="0">
                <a:hlinkClick r:id="rId2"/>
              </a:rPr>
              <a:t>чл. 30, параграф 5 от ОРЗД</a:t>
            </a:r>
            <a:endParaRPr lang="bg-BG" b="1" dirty="0" smtClean="0"/>
          </a:p>
          <a:p>
            <a:pPr marL="998538" indent="-457200"/>
            <a:r>
              <a:rPr lang="bg-BG" b="1" dirty="0" smtClean="0"/>
              <a:t>В Регистъра са включени освен всички изисквани от Регламента „реквизити“ (данни за администратора, данни за ДЛЗД, цел на обработването, основание и т.н.), също така и полета, които ще подпомогнат отчетността на Администратора на лични данни, както и по-добрата ориентация при евентуална проверка от надзорните органи.  </a:t>
            </a:r>
            <a:endParaRPr lang="bg-BG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802" y="64633"/>
            <a:ext cx="1038225" cy="819150"/>
          </a:xfrm>
          <a:prstGeom prst="rect">
            <a:avLst/>
          </a:prstGeom>
        </p:spPr>
      </p:pic>
      <p:sp>
        <p:nvSpPr>
          <p:cNvPr id="8" name="Footer Placeholder 3"/>
          <p:cNvSpPr txBox="1">
            <a:spLocks/>
          </p:cNvSpPr>
          <p:nvPr/>
        </p:nvSpPr>
        <p:spPr>
          <a:xfrm>
            <a:off x="6121400" y="6389006"/>
            <a:ext cx="5930900" cy="3292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bg-BG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b="1" dirty="0" smtClean="0">
                <a:solidFill>
                  <a:schemeClr val="tx1"/>
                </a:solidFill>
              </a:rPr>
              <a:t>Поръчка </a:t>
            </a:r>
            <a:r>
              <a:rPr lang="ru-RU" sz="1400" b="1" dirty="0">
                <a:solidFill>
                  <a:schemeClr val="tx1"/>
                </a:solidFill>
              </a:rPr>
              <a:t>за закупуване можете да направите на: </a:t>
            </a:r>
            <a:r>
              <a:rPr lang="ru-RU" sz="1400" b="1" dirty="0">
                <a:solidFill>
                  <a:srgbClr val="FFC000"/>
                </a:solidFill>
                <a:hlinkClick r:id="rId4"/>
              </a:rPr>
              <a:t>https://calc.apis.bg</a:t>
            </a:r>
            <a:r>
              <a:rPr lang="ru-RU" sz="1400" b="1" dirty="0" smtClean="0">
                <a:solidFill>
                  <a:srgbClr val="FFC000"/>
                </a:solidFill>
              </a:rPr>
              <a:t> </a:t>
            </a:r>
            <a:endParaRPr lang="bg-BG" sz="1400" b="1" dirty="0" smtClean="0">
              <a:solidFill>
                <a:srgbClr val="FFC000"/>
              </a:solidFill>
            </a:endParaRP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9397999" y="6006193"/>
            <a:ext cx="2590801" cy="382814"/>
          </a:xfrm>
        </p:spPr>
        <p:txBody>
          <a:bodyPr/>
          <a:lstStyle/>
          <a:p>
            <a:r>
              <a:rPr lang="bg-BG" sz="2400" b="1" dirty="0" smtClean="0">
                <a:solidFill>
                  <a:srgbClr val="FFC000"/>
                </a:solidFill>
              </a:rPr>
              <a:t>GDPR </a:t>
            </a:r>
            <a:r>
              <a:rPr lang="bg-BG" sz="2400" b="1" dirty="0" smtClean="0">
                <a:solidFill>
                  <a:srgbClr val="FFC000"/>
                </a:solidFill>
              </a:rPr>
              <a:t>Асистент</a:t>
            </a:r>
          </a:p>
        </p:txBody>
      </p:sp>
    </p:spTree>
    <p:extLst>
      <p:ext uri="{BB962C8B-B14F-4D97-AF65-F5344CB8AC3E}">
        <p14:creationId xmlns:p14="http://schemas.microsoft.com/office/powerpoint/2010/main" val="1678907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194027" y="365126"/>
            <a:ext cx="10031186" cy="716700"/>
          </a:xfrm>
        </p:spPr>
        <p:txBody>
          <a:bodyPr>
            <a:noAutofit/>
          </a:bodyPr>
          <a:lstStyle/>
          <a:p>
            <a:pPr algn="ctr"/>
            <a:r>
              <a:rPr lang="bg-BG" sz="2800" b="1" dirty="0" smtClean="0">
                <a:latin typeface="+mn-lt"/>
              </a:rPr>
              <a:t>Конкретна дейност по обработване описана в  Регистъра със съответните реквизити</a:t>
            </a:r>
            <a:endParaRPr lang="bg-BG" sz="2800" b="1" dirty="0">
              <a:latin typeface="+mn-lt"/>
            </a:endParaRPr>
          </a:p>
        </p:txBody>
      </p:sp>
      <p:pic>
        <p:nvPicPr>
          <p:cNvPr id="2" name="Content Placeholder 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31801" y="1130830"/>
            <a:ext cx="7758017" cy="5289899"/>
          </a:xfrm>
          <a:prstGeom prst="rect">
            <a:avLst/>
          </a:prstGeom>
          <a:ln w="12700">
            <a:solidFill>
              <a:schemeClr val="accent1"/>
            </a:solidFill>
          </a:ln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9476013" y="6311900"/>
            <a:ext cx="2590801" cy="382814"/>
          </a:xfrm>
        </p:spPr>
        <p:txBody>
          <a:bodyPr/>
          <a:lstStyle/>
          <a:p>
            <a:r>
              <a:rPr lang="bg-BG" sz="2400" b="1" dirty="0" smtClean="0">
                <a:solidFill>
                  <a:srgbClr val="FFC000"/>
                </a:solidFill>
              </a:rPr>
              <a:t>GDPR Асистент</a:t>
            </a:r>
            <a:endParaRPr lang="bg-BG" sz="2400" b="1" dirty="0">
              <a:solidFill>
                <a:srgbClr val="FFC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802" y="64633"/>
            <a:ext cx="1038225" cy="819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0453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ilk Glass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800</TotalTime>
  <Words>1443</Words>
  <Application>Microsoft Office PowerPoint</Application>
  <PresentationFormat>Widescreen</PresentationFormat>
  <Paragraphs>112</Paragraphs>
  <Slides>19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Courier New</vt:lpstr>
      <vt:lpstr>Office Theme</vt:lpstr>
      <vt:lpstr>GDPR Наръчник</vt:lpstr>
      <vt:lpstr>GDPR Наръчник</vt:lpstr>
      <vt:lpstr>GDPR Инфо</vt:lpstr>
      <vt:lpstr>GDPR Асистент</vt:lpstr>
      <vt:lpstr>Общо съдържание на продукта</vt:lpstr>
      <vt:lpstr>PowerPoint Presentation</vt:lpstr>
      <vt:lpstr>Изглед от описа на Регистъра на дейностите по обработване на администратора</vt:lpstr>
      <vt:lpstr>Регистър на дейностите по обработване на администратора</vt:lpstr>
      <vt:lpstr>Конкретна дейност по обработване описана в  Регистъра със съответните реквизити</vt:lpstr>
      <vt:lpstr>Регистър на дейностите по обработване на обработващия лични данни</vt:lpstr>
      <vt:lpstr>Регистър на нарушенията на сигурността на данните</vt:lpstr>
      <vt:lpstr>Дневник на исканията от субектите на данни </vt:lpstr>
      <vt:lpstr>Насоки за прилагане на GDPR</vt:lpstr>
      <vt:lpstr>Насоки за прилагане на GDPR</vt:lpstr>
      <vt:lpstr>Въпросник за самооценка на съответствието</vt:lpstr>
      <vt:lpstr>Примерна документация</vt:lpstr>
      <vt:lpstr>Примерна документация - Процедури</vt:lpstr>
      <vt:lpstr>Автоматично попълване на данни за администратора</vt:lpstr>
      <vt:lpstr>Автоматично попълване на данни на администратора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Boicho Georgiev</dc:creator>
  <cp:lastModifiedBy>Yanka Ivanova</cp:lastModifiedBy>
  <cp:revision>62</cp:revision>
  <dcterms:created xsi:type="dcterms:W3CDTF">2017-10-02T12:19:43Z</dcterms:created>
  <dcterms:modified xsi:type="dcterms:W3CDTF">2018-05-21T11:00:51Z</dcterms:modified>
</cp:coreProperties>
</file>