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243" r:id="rId1"/>
  </p:sldMasterIdLst>
  <p:notesMasterIdLst>
    <p:notesMasterId r:id="rId23"/>
  </p:notesMasterIdLst>
  <p:sldIdLst>
    <p:sldId id="256" r:id="rId2"/>
    <p:sldId id="258" r:id="rId3"/>
    <p:sldId id="281" r:id="rId4"/>
    <p:sldId id="289" r:id="rId5"/>
    <p:sldId id="276" r:id="rId6"/>
    <p:sldId id="283" r:id="rId7"/>
    <p:sldId id="282" r:id="rId8"/>
    <p:sldId id="261" r:id="rId9"/>
    <p:sldId id="262" r:id="rId10"/>
    <p:sldId id="263" r:id="rId11"/>
    <p:sldId id="288" r:id="rId12"/>
    <p:sldId id="267" r:id="rId13"/>
    <p:sldId id="284" r:id="rId14"/>
    <p:sldId id="277" r:id="rId15"/>
    <p:sldId id="269" r:id="rId16"/>
    <p:sldId id="270" r:id="rId17"/>
    <p:sldId id="271" r:id="rId18"/>
    <p:sldId id="290" r:id="rId19"/>
    <p:sldId id="291" r:id="rId20"/>
    <p:sldId id="292" r:id="rId21"/>
    <p:sldId id="293" r:id="rId22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52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6B45AF-E4E2-46E1-9148-FFAF3A1BC4CB}" type="datetimeFigureOut">
              <a:rPr lang="en-US" smtClean="0"/>
              <a:t>6/21/2017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DB8DE-A314-4F14-8D76-08F095D3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969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4B06-62EC-42DC-9362-BA43827921A1}" type="datetime1">
              <a:rPr lang="en-GB" smtClean="0"/>
              <a:t>21/06/2017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BBE8-52B2-4159-BCCB-5DEBA7173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56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3E80C-534D-4446-949F-FE06C9434553}" type="datetime1">
              <a:rPr lang="en-GB" smtClean="0"/>
              <a:t>21/06/2017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BBE8-52B2-4159-BCCB-5DEBA7173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05557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3E80C-534D-4446-949F-FE06C9434553}" type="datetime1">
              <a:rPr lang="en-GB" smtClean="0"/>
              <a:t>21/06/2017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BBE8-52B2-4159-BCCB-5DEBA7173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56655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3E80C-534D-4446-949F-FE06C9434553}" type="datetime1">
              <a:rPr lang="en-GB" smtClean="0"/>
              <a:t>21/06/2017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BBE8-52B2-4159-BCCB-5DEBA7173DB0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011565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3E80C-534D-4446-949F-FE06C9434553}" type="datetime1">
              <a:rPr lang="en-GB" smtClean="0"/>
              <a:t>21/06/2017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BBE8-52B2-4159-BCCB-5DEBA7173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277624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3E80C-534D-4446-949F-FE06C9434553}" type="datetime1">
              <a:rPr lang="en-GB" smtClean="0"/>
              <a:t>21/06/2017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BBE8-52B2-4159-BCCB-5DEBA7173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502475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3E80C-534D-4446-949F-FE06C9434553}" type="datetime1">
              <a:rPr lang="en-GB" smtClean="0"/>
              <a:t>21/06/2017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BBE8-52B2-4159-BCCB-5DEBA7173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16712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29F1-9112-4CA9-8DEB-E3B94C017ABB}" type="datetime1">
              <a:rPr lang="en-GB" smtClean="0"/>
              <a:t>21/06/2017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BBE8-52B2-4159-BCCB-5DEBA7173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0393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318DA-8621-4660-8635-F4AA34280B06}" type="datetime1">
              <a:rPr lang="en-GB" smtClean="0"/>
              <a:t>21/06/2017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BBE8-52B2-4159-BCCB-5DEBA7173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388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05F0-11AC-4B5A-9A5B-13477C38C3A4}" type="datetime1">
              <a:rPr lang="en-GB" smtClean="0"/>
              <a:t>21/06/2017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BBE8-52B2-4159-BCCB-5DEBA7173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0845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CCDE4-6D53-4803-AC3B-51CCBB86B139}" type="datetime1">
              <a:rPr lang="en-GB" smtClean="0"/>
              <a:t>21/06/2017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BBE8-52B2-4159-BCCB-5DEBA7173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999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FA8B6-5C9C-4FC8-B6AD-9A66F675AD0D}" type="datetime1">
              <a:rPr lang="en-GB" smtClean="0"/>
              <a:t>21/06/2017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BBE8-52B2-4159-BCCB-5DEBA7173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45387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75A9-D2A7-4621-BFC6-E3BD896F70FC}" type="datetime1">
              <a:rPr lang="en-GB" smtClean="0"/>
              <a:t>21/06/2017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BBE8-52B2-4159-BCCB-5DEBA7173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282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2B25-5ED5-45BE-A951-16B7E03A917C}" type="datetime1">
              <a:rPr lang="en-GB" smtClean="0"/>
              <a:t>21/06/2017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BBE8-52B2-4159-BCCB-5DEBA7173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899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EA214-9D91-4DA6-935D-56945D46AA5B}" type="datetime1">
              <a:rPr lang="en-GB" smtClean="0"/>
              <a:t>21/06/2017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BBE8-52B2-4159-BCCB-5DEBA7173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523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36FFA-176C-457B-A8B1-C36B8E925B34}" type="datetime1">
              <a:rPr lang="en-GB" smtClean="0"/>
              <a:t>21/06/2017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BBE8-52B2-4159-BCCB-5DEBA7173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35120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4DBB-D97B-4211-BDA9-402E533D19CF}" type="datetime1">
              <a:rPr lang="en-GB" smtClean="0"/>
              <a:t>21/06/2017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BBE8-52B2-4159-BCCB-5DEBA7173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545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023E80C-534D-4446-949F-FE06C9434553}" type="datetime1">
              <a:rPr lang="en-GB" smtClean="0"/>
              <a:t>21/06/2017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E76BBE8-52B2-4159-BCCB-5DEBA7173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03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44" r:id="rId1"/>
    <p:sldLayoutId id="2147484245" r:id="rId2"/>
    <p:sldLayoutId id="2147484246" r:id="rId3"/>
    <p:sldLayoutId id="2147484247" r:id="rId4"/>
    <p:sldLayoutId id="2147484248" r:id="rId5"/>
    <p:sldLayoutId id="2147484249" r:id="rId6"/>
    <p:sldLayoutId id="2147484250" r:id="rId7"/>
    <p:sldLayoutId id="2147484251" r:id="rId8"/>
    <p:sldLayoutId id="2147484252" r:id="rId9"/>
    <p:sldLayoutId id="2147484253" r:id="rId10"/>
    <p:sldLayoutId id="2147484254" r:id="rId11"/>
    <p:sldLayoutId id="2147484255" r:id="rId12"/>
    <p:sldLayoutId id="2147484256" r:id="rId13"/>
    <p:sldLayoutId id="2147484257" r:id="rId14"/>
    <p:sldLayoutId id="2147484258" r:id="rId15"/>
    <p:sldLayoutId id="2147484259" r:id="rId16"/>
    <p:sldLayoutId id="2147484260" r:id="rId17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493963"/>
            <a:ext cx="9144000" cy="1664904"/>
          </a:xfrm>
        </p:spPr>
        <p:txBody>
          <a:bodyPr>
            <a:normAutofit/>
          </a:bodyPr>
          <a:lstStyle/>
          <a:p>
            <a:r>
              <a:rPr lang="bg-BG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 ПРОБЛЕМИ ПРИ ВЪЗЛАГАНЕТО НА ОБЩЕСТВЕНИТЕ ПОРЪЧКИ</a:t>
            </a:r>
            <a:endParaRPr lang="en-GB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14337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ОЦЕНЯВАНЕ НА ОФЕРТИТЕ</a:t>
            </a:r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38200" y="1487278"/>
            <a:ext cx="10515600" cy="5089792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endParaRPr lang="bg-BG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endParaRPr lang="bg-BG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endParaRPr lang="bg-BG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за възлагане на поръчките – чл. 70 от ЗОП – икономически най-изгодна оферта: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най-ниска цена;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ниво на разходите;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оптимално съотношение качество/цена.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bg-BG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Показатели за оценка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bg-BG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Методика за оценка на офертите </a:t>
            </a:r>
            <a:r>
              <a:rPr lang="bg-BG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чл. 253 ЗОП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bg-BG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BBE8-52B2-4159-BCCB-5DEBA7173DB0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231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010991"/>
          </a:xfrm>
        </p:spPr>
        <p:txBody>
          <a:bodyPr/>
          <a:lstStyle/>
          <a:p>
            <a:r>
              <a:rPr lang="bg-BG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ОЦЕНЯВАНЕ НА ОФЕРТИТЕ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629508"/>
            <a:ext cx="10363826" cy="4161691"/>
          </a:xfrm>
        </p:spPr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None/>
            </a:pPr>
            <a:endParaRPr lang="bg-BG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None/>
            </a:pPr>
            <a:endParaRPr lang="bg-BG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None/>
            </a:pPr>
            <a:r>
              <a:rPr lang="bg-BG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Оценка на разходите за целия жизнен цикъл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None/>
            </a:pPr>
            <a:endParaRPr lang="bg-BG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None/>
            </a:pPr>
            <a:r>
              <a:rPr lang="bg-BG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Забрана за включване на критерии за подбор като показатели за оценка – чл. 70, ал. 12 от ЗОП; </a:t>
            </a:r>
            <a:r>
              <a:rPr lang="bg-BG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ЧЛ. 253, АЛ.2 ЗОП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None/>
            </a:pPr>
            <a:endParaRPr lang="bg-BG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None/>
            </a:pPr>
            <a:r>
              <a:rPr lang="bg-BG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Забрана за оценяване на планове, графици и други документи, в които е представена организацията на работа – чл. 33, ал. 1 ППЗОП;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None/>
            </a:pPr>
            <a:endParaRPr lang="bg-BG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None/>
            </a:pPr>
            <a:r>
              <a:rPr lang="bg-BG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Необичайно благоприятни оферти – чл. 72 от ЗОП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BBE8-52B2-4159-BCCB-5DEBA7173DB0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493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61281"/>
          </a:xfrm>
        </p:spPr>
        <p:txBody>
          <a:bodyPr>
            <a:normAutofit/>
          </a:bodyPr>
          <a:lstStyle/>
          <a:p>
            <a:r>
              <a:rPr lang="bg-BG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ЗАЯВЯВАНЕ НА УЧАСТИЕ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807104"/>
            <a:ext cx="9144000" cy="4187296"/>
          </a:xfrm>
        </p:spPr>
        <p:txBody>
          <a:bodyPr>
            <a:normAutofit/>
          </a:bodyPr>
          <a:lstStyle/>
          <a:p>
            <a:pPr marL="457200" indent="-457200" algn="just">
              <a:buAutoNum type="arabicPeriod"/>
            </a:pP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r>
              <a:rPr lang="bg-B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Заявления за участие и оферти – чл. 101 ЗОП</a:t>
            </a:r>
          </a:p>
          <a:p>
            <a:pPr marL="342900" indent="-342900" algn="just">
              <a:buFontTx/>
              <a:buChar char="-"/>
            </a:pPr>
            <a:r>
              <a:rPr lang="bg-B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Съдържание – чл. 39 – 46 ППЗОП</a:t>
            </a:r>
          </a:p>
          <a:p>
            <a:pPr marL="342900" indent="-342900" algn="just">
              <a:buFontTx/>
              <a:buChar char="-"/>
            </a:pPr>
            <a:r>
              <a:rPr lang="bg-B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Подаване на заявление за участие и оферта на хартиен носител – чл. 47-48 ППЗОП</a:t>
            </a:r>
          </a:p>
          <a:p>
            <a:pPr marL="342900" indent="-342900" algn="just">
              <a:buFontTx/>
              <a:buChar char="-"/>
            </a:pPr>
            <a:r>
              <a:rPr lang="bg-B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Представяне на заявления за участие, оферти и проекти по електронен път – чл. 49-50 ППЗОП</a:t>
            </a:r>
          </a:p>
          <a:p>
            <a:pPr marL="342900" indent="-342900" algn="just">
              <a:buFontTx/>
              <a:buChar char="-"/>
            </a:pPr>
            <a:r>
              <a:rPr lang="bg-B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Представяне на мостри – чл. 39, ал. 5 ППЗОП</a:t>
            </a:r>
          </a:p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677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69606"/>
          </a:xfrm>
        </p:spPr>
        <p:txBody>
          <a:bodyPr/>
          <a:lstStyle/>
          <a:p>
            <a:r>
              <a:rPr lang="bg-BG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ЗАЯВЯВАНЕ НА УЧАСТИЕ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1688125"/>
            <a:ext cx="10363826" cy="3938952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Конфиденциалност – чл. 102 ЗОП</a:t>
            </a:r>
          </a:p>
          <a:p>
            <a:pPr algn="just">
              <a:buFontTx/>
              <a:buChar char="-"/>
            </a:pP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Търговска тайна;</a:t>
            </a:r>
          </a:p>
          <a:p>
            <a:pPr algn="just">
              <a:buFontTx/>
              <a:buChar char="-"/>
            </a:pP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Защитена информация на възложителя;</a:t>
            </a:r>
          </a:p>
          <a:p>
            <a:pPr algn="just">
              <a:buFontTx/>
              <a:buChar char="-"/>
            </a:pP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Ограничаване на възможността за позоваване на конфиденциалност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Деклариране на лично състояние и съответствие с критериите за подбор – ЕЕДОП – чл. 67 ЗОП</a:t>
            </a:r>
          </a:p>
          <a:p>
            <a:pPr marL="0" indent="0" algn="just">
              <a:buNone/>
            </a:pP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Подписване на ЕЕДОП – чл. 40 ППЗОП</a:t>
            </a:r>
          </a:p>
          <a:p>
            <a:pPr marL="0" indent="0"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BBE8-52B2-4159-BCCB-5DEBA7173DB0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4690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ТРЕТИ ЛИЦА И ПОДИЗПЪЛНИТЕЛИ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AutoNum type="arabicPeriod"/>
            </a:pPr>
            <a:endParaRPr lang="bg-BG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bg-BG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Използване на капацитета на трети лица – чл. 65 ЗОП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Изисквания към третите лица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относно критериите, свързани с професионалната компетентност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Възможност за изискване на солидарна отговорност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Замяна на трето лице</a:t>
            </a:r>
          </a:p>
          <a:p>
            <a:pPr>
              <a:buFontTx/>
              <a:buChar char="-"/>
            </a:pPr>
            <a:endParaRPr lang="bg-BG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Подизпълнители – чл. 66 ЗОП; </a:t>
            </a:r>
            <a:r>
              <a:rPr lang="bg-B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чл. 252 ЗОП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Изисквания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Замяна на подизпълнител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разплащания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BBE8-52B2-4159-BCCB-5DEBA7173DB0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53953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36979"/>
            <a:ext cx="9144000" cy="869244"/>
          </a:xfrm>
        </p:spPr>
        <p:txBody>
          <a:bodyPr>
            <a:noAutofit/>
          </a:bodyPr>
          <a:lstStyle/>
          <a:p>
            <a:r>
              <a:rPr lang="bg-BG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КОМИСИЯ ЗА ПРОВЕЖДАНЕ НА ПРОЦЕДУРАТА</a:t>
            </a:r>
            <a:br>
              <a:rPr lang="bg-BG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ЗА РАБОТА НА КОМИСИЯТА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122310"/>
            <a:ext cx="9144000" cy="3623733"/>
          </a:xfrm>
        </p:spPr>
        <p:txBody>
          <a:bodyPr>
            <a:normAutofit fontScale="85000" lnSpcReduction="10000"/>
          </a:bodyPr>
          <a:lstStyle/>
          <a:p>
            <a:pPr marL="457200" indent="-457200" algn="just">
              <a:buAutoNum type="arabicPeriod"/>
            </a:pPr>
            <a:r>
              <a:rPr lang="bg-B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Назначаване, състав и решения на комисията за провеждане на процедурата – чл. 103 ЗОП, чл. 51 и 52 ППЗОП</a:t>
            </a:r>
          </a:p>
          <a:p>
            <a:pPr marL="457200" indent="-457200" algn="just">
              <a:buAutoNum type="arabicPeriod"/>
            </a:pPr>
            <a:r>
              <a:rPr lang="bg-B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Разглеждане на заявления за участие и оферти – чл. 104 ЗОП</a:t>
            </a:r>
          </a:p>
          <a:p>
            <a:pPr algn="just">
              <a:buFontTx/>
              <a:buChar char="-"/>
            </a:pPr>
            <a:r>
              <a:rPr lang="bg-B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на комисията при разглеждане на оферти и заявления за участие, подадени на хартиен носител с предшестващ подбор – чл. 53-60 ППЗОП;</a:t>
            </a:r>
          </a:p>
          <a:p>
            <a:pPr algn="just">
              <a:buFontTx/>
              <a:buChar char="-"/>
            </a:pPr>
            <a:r>
              <a:rPr lang="bg-B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на комисията при разглеждане на оферти, подадени на хартиен носител с последващ подбор – чл. 61 ППЗОП;</a:t>
            </a:r>
          </a:p>
          <a:p>
            <a:pPr algn="just"/>
            <a:r>
              <a:rPr lang="bg-B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Приемане на работата на комисията – чл. 106 ЗОП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3629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29015"/>
          </a:xfrm>
        </p:spPr>
        <p:txBody>
          <a:bodyPr>
            <a:normAutofit/>
          </a:bodyPr>
          <a:lstStyle/>
          <a:p>
            <a:r>
              <a:rPr lang="bg-BG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ПРИКЛЮЧВАНЕ НА ПРОЦЕДУРАТА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851377"/>
            <a:ext cx="9144000" cy="3646311"/>
          </a:xfrm>
        </p:spPr>
        <p:txBody>
          <a:bodyPr/>
          <a:lstStyle/>
          <a:p>
            <a:pPr marL="457200" indent="-457200" algn="just">
              <a:buAutoNum type="arabicPeriod"/>
            </a:pP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r>
              <a:rPr lang="bg-B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Решения, с които завършват процедурите – чл. 108 ЗОП;</a:t>
            </a:r>
          </a:p>
          <a:p>
            <a:pPr marL="457200" indent="-457200" algn="just">
              <a:buAutoNum type="arabicPeriod"/>
            </a:pPr>
            <a:r>
              <a:rPr lang="bg-B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Определяне на изпълнител – чл. 109 ЗОП;</a:t>
            </a:r>
          </a:p>
          <a:p>
            <a:pPr marL="457200" indent="-457200" algn="just">
              <a:buAutoNum type="arabicPeriod"/>
            </a:pPr>
            <a:r>
              <a:rPr lang="bg-B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 за прекратяване на процедурата – чл. 110 ЗОП:</a:t>
            </a:r>
          </a:p>
          <a:p>
            <a:pPr marL="342900" indent="-342900" algn="just">
              <a:buFontTx/>
              <a:buChar char="-"/>
            </a:pPr>
            <a:r>
              <a:rPr lang="bg-B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задължителни;</a:t>
            </a:r>
          </a:p>
          <a:p>
            <a:pPr marL="342900" indent="-342900" algn="just">
              <a:buFontTx/>
              <a:buChar char="-"/>
            </a:pPr>
            <a:r>
              <a:rPr lang="bg-B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преценка на възложителя;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4068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95111"/>
            <a:ext cx="9144000" cy="824089"/>
          </a:xfrm>
        </p:spPr>
        <p:txBody>
          <a:bodyPr>
            <a:normAutofit/>
          </a:bodyPr>
          <a:lstStyle/>
          <a:p>
            <a:r>
              <a:rPr lang="bg-BG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 ЗА ОБЩЕСТВЕНА ПОРЪЧКА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896532"/>
            <a:ext cx="9144000" cy="4707467"/>
          </a:xfrm>
        </p:spPr>
        <p:txBody>
          <a:bodyPr>
            <a:normAutofit fontScale="77500" lnSpcReduction="20000"/>
          </a:bodyPr>
          <a:lstStyle/>
          <a:p>
            <a:pPr marL="457200" indent="-457200" algn="just">
              <a:buAutoNum type="arabicPeriod"/>
            </a:pPr>
            <a:r>
              <a:rPr lang="bg-B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за сключване на договор за обществена поръчка – чл. 112, чл. 194, ал. 1 и 2 ЗОП; чл. 68-70 ППЗОП; </a:t>
            </a:r>
            <a:r>
              <a:rPr lang="bg-BG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чл. 254 ЗОП</a:t>
            </a:r>
          </a:p>
          <a:p>
            <a:pPr marL="457200" indent="-457200" algn="just">
              <a:buAutoNum type="arabicPeriod"/>
            </a:pPr>
            <a:r>
              <a:rPr lang="bg-B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 за подизпълнение – чл. 75 ППЗОП</a:t>
            </a:r>
          </a:p>
          <a:p>
            <a:pPr marL="457200" indent="-457200" algn="just">
              <a:buAutoNum type="arabicPeriod"/>
            </a:pPr>
            <a:r>
              <a:rPr lang="bg-B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на договора, изисквания при изпълнение на договорите – чл. 113 ЗОП; </a:t>
            </a:r>
            <a:r>
              <a:rPr lang="bg-BG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чл. 255, ал. 2 ЗОП</a:t>
            </a:r>
          </a:p>
          <a:p>
            <a:pPr marL="457200" indent="-457200" algn="just">
              <a:buAutoNum type="arabicPeriod"/>
            </a:pPr>
            <a:r>
              <a:rPr lang="bg-B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на договор и рамково споразумение – чл. 116, чл. 194, ал. 3 ЗОП; </a:t>
            </a:r>
            <a:r>
              <a:rPr lang="bg-BG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чл. 255, ал. 3 ЗОП</a:t>
            </a:r>
          </a:p>
          <a:p>
            <a:pPr marL="457200" indent="-457200" algn="just">
              <a:buAutoNum type="arabicPeriod"/>
            </a:pPr>
            <a:r>
              <a:rPr lang="bg-B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Изпълнение на договора – чл. 115 ЗОП; чл. 71-72 ППЗОП</a:t>
            </a:r>
          </a:p>
          <a:p>
            <a:pPr marL="457200" indent="-457200" algn="just">
              <a:buAutoNum type="arabicPeriod"/>
            </a:pPr>
            <a:r>
              <a:rPr lang="bg-B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Прекратяване на договор или рамково споразумение – чл. 118 ЗОП; чл. 73 ППЗОП</a:t>
            </a:r>
          </a:p>
          <a:p>
            <a:pPr marL="457200" indent="-457200" algn="just">
              <a:buAutoNum type="arabicPeriod"/>
            </a:pPr>
            <a:r>
              <a:rPr lang="bg-B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Унищожаеми договори и рамкови споразумения – чл. 119 ЗОП; чл. 74 ППЗОП</a:t>
            </a:r>
          </a:p>
          <a:p>
            <a:pPr marL="457200" indent="-457200" algn="just">
              <a:buAutoNum type="arabicPeriod"/>
            </a:pPr>
            <a:r>
              <a:rPr lang="bg-B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Гаранции за изпълнение – чл. 111 ЗОП</a:t>
            </a:r>
          </a:p>
          <a:p>
            <a:pPr marL="457200" indent="-457200" algn="just">
              <a:buAutoNum type="arabicPeriod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0130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ОБЖАЛВАНЕ НА АКТОВЕТЕ НА ВЪЗЛОЖИТЕЛИТЕ</a:t>
            </a:r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62500" lnSpcReduction="20000"/>
          </a:bodyPr>
          <a:lstStyle/>
          <a:p>
            <a:pPr marL="457200" indent="-457200">
              <a:buAutoNum type="arabicPeriod"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Обжалване на решенията, действията и бездействията – чл. 196 ЗОП;</a:t>
            </a:r>
          </a:p>
          <a:p>
            <a:pPr marL="457200" indent="-457200">
              <a:buAutoNum type="arabicPeriod"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Кои актове не подлежат на обжалване – чл. 196, ал. 2 ЗОП;</a:t>
            </a:r>
          </a:p>
          <a:p>
            <a:pPr marL="457200" indent="-457200">
              <a:buAutoNum type="arabicPeriod"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Срокове за обжаване – чл. 197 ЗОП;</a:t>
            </a:r>
          </a:p>
          <a:p>
            <a:pPr marL="457200" indent="-457200">
              <a:buAutoNum type="arabicPeriod"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Кои лица имат право да обжалват – чл. 198 ЗОП;</a:t>
            </a:r>
          </a:p>
          <a:p>
            <a:pPr marL="457200" indent="-457200">
              <a:buAutoNum type="arabicPeriod"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Реквизити на жалбата – чл. 199 ЗОП;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протича производството пред КЗК – чл. 200, 201, 206, 207-209, 212 ЗОП;</a:t>
            </a:r>
          </a:p>
          <a:p>
            <a:pPr marL="457200" indent="-457200">
              <a:buAutoNum type="arabicPeriod"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Временни мерки – чл. 203 – 204 ЗОП;</a:t>
            </a:r>
          </a:p>
          <a:p>
            <a:pPr marL="457200" indent="-457200">
              <a:buAutoNum type="arabicPeriod"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Предварително изпълнение – чл. 205 ЗОП;</a:t>
            </a:r>
          </a:p>
          <a:p>
            <a:pPr marL="457200" indent="-457200">
              <a:buAutoNum type="arabicPeriod"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Уведомяване на страните от КЗК и заседание – чл. 210 – 211 ЗОП;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BBE8-52B2-4159-BCCB-5DEBA7173DB0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5299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ОБЖАЛВАНЕ НА АКТОВЕТЕ НА ВЪЗЛОЖИТЕЛИТЕ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Права и задължения на страните в производството по обжалване</a:t>
            </a:r>
          </a:p>
          <a:p>
            <a:pPr marL="0" indent="0">
              <a:buNone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Правомощия на КЗК – чл. 213, 215, 217 ЗОП</a:t>
            </a:r>
          </a:p>
          <a:p>
            <a:pPr marL="0" indent="0">
              <a:buNone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Обжалване на актовете на КЗК пред ВАС, правомощия на ВАС – чл. 216 ЗОП; АПК</a:t>
            </a:r>
          </a:p>
          <a:p>
            <a:pPr marL="0" indent="0">
              <a:buNone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Действия, които следва да бъдат предприети след отмяна на решение на възложителя</a:t>
            </a:r>
          </a:p>
          <a:p>
            <a:pPr marL="0" indent="0">
              <a:buNone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 Възможностите на възложителя да отстрани сам допуснато нарушение – чл. 202, чл. 22, ал. 8 ЗОП.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BBE8-52B2-4159-BCCB-5DEBA7173DB0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286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g-BG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ИЗБОР НА ВИДА НА ПРОЦЕДУРАТА</a:t>
            </a:r>
            <a:br>
              <a:rPr lang="bg-BG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СТОЙНОСТНИ ПРАГОВЕ</a:t>
            </a:r>
            <a:br>
              <a:rPr lang="bg-BG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ЗА ИЗЧИСЛЯВАНЕ НА ПРОГНОЗНАТА СТОЙНОСТ</a:t>
            </a:r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bg-BG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Обект и предмет на обществената поръчка – чл. 3, чл. 11 ЗОП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Стойностни прагове – чл. 20 ЗОП</a:t>
            </a:r>
          </a:p>
          <a:p>
            <a:pPr>
              <a:buFontTx/>
              <a:buChar char="-"/>
            </a:pPr>
            <a:r>
              <a:rPr 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Процедури по чл. 18, ал. 1, т. 1-11 ЗОП – прагове в чл. 20, ал. 1 ЗОП;</a:t>
            </a:r>
          </a:p>
          <a:p>
            <a:pPr>
              <a:buFontTx/>
              <a:buChar char="-"/>
            </a:pPr>
            <a:r>
              <a:rPr 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Процедури по чл. 18, ал. 1, т. 12 и 13 – прагове в чл. 20, ал. 2 ЗОП;</a:t>
            </a:r>
          </a:p>
          <a:p>
            <a:pPr>
              <a:buFontTx/>
              <a:buChar char="-"/>
            </a:pPr>
            <a:r>
              <a:rPr 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Възлагане на ОП чрез събиране на оферти с обява или покана до определени лица – чл. 20, ал. 3, чл. 20, ал. 7 ЗОП</a:t>
            </a:r>
          </a:p>
          <a:p>
            <a:pPr>
              <a:buFontTx/>
              <a:buChar char="-"/>
            </a:pPr>
            <a:r>
              <a:rPr 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Директно възлагане – чл. 20, ал. 4 от ЗОП</a:t>
            </a:r>
          </a:p>
          <a:p>
            <a:pPr marL="0" indent="0">
              <a:buNone/>
            </a:pP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BBE8-52B2-4159-BCCB-5DEBA7173DB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055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729637"/>
          </a:xfrm>
        </p:spPr>
        <p:txBody>
          <a:bodyPr>
            <a:normAutofit fontScale="90000"/>
          </a:bodyPr>
          <a:lstStyle/>
          <a:p>
            <a:r>
              <a:rPr lang="bg-BG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на обществените поръчки при публичните възложители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477108"/>
            <a:ext cx="10363826" cy="4314091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Вътрешни правила – чл. 244 ЗОП, чл. 140 ППЗОП</a:t>
            </a:r>
          </a:p>
          <a:p>
            <a:pPr marL="457200" indent="-457200">
              <a:buAutoNum type="arabicPeriod"/>
            </a:pP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Административно осигуряване – чл. 245 ЗОП</a:t>
            </a:r>
          </a:p>
          <a:p>
            <a:pPr marL="457200" indent="-457200">
              <a:buAutoNum type="arabicPeriod"/>
            </a:pP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Досие на обществената поръчка – чл. 121 и 122 ЗОП; чл. 98 ППЗОП</a:t>
            </a:r>
          </a:p>
          <a:p>
            <a:pPr>
              <a:buFontTx/>
              <a:buChar char="-"/>
            </a:pP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Съдържание на досието на обществената поръчка;</a:t>
            </a:r>
          </a:p>
          <a:p>
            <a:pPr>
              <a:buFontTx/>
              <a:buChar char="-"/>
            </a:pP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за съхранение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BBE8-52B2-4159-BCCB-5DEBA7173DB0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0772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И КОНТРОЛ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AutoNum type="arabicPeriod"/>
            </a:pPr>
            <a:endParaRPr lang="bg-BG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АОП</a:t>
            </a:r>
          </a:p>
          <a:p>
            <a:pPr marL="514350" indent="-514350">
              <a:buAutoNum type="arabicPeriod"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Външен контрол осъществяван от АОП</a:t>
            </a:r>
          </a:p>
          <a:p>
            <a:pPr>
              <a:buFontTx/>
              <a:buChar char="-"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 чрез случаен избор – чл. 232 ЗОП, чл. 121-130 ППЗОП;</a:t>
            </a:r>
          </a:p>
          <a:p>
            <a:pPr>
              <a:buFontTx/>
              <a:buChar char="-"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 върху процедури на договаряне – чл. 233 ЗОП, чл. 131-135 ППЗОП;</a:t>
            </a:r>
          </a:p>
          <a:p>
            <a:pPr>
              <a:buFontTx/>
              <a:buChar char="-"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 върху някои изключения от приложното поле на закона – чл. 234 ЗОП, чл. 136-137 ППЗОП;</a:t>
            </a:r>
          </a:p>
          <a:p>
            <a:pPr>
              <a:buFontTx/>
              <a:buChar char="-"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 при изменение на договор – чл. 235 ЗОП, чл. 138-139 ППЗОП;</a:t>
            </a:r>
          </a:p>
          <a:p>
            <a:pPr marL="0" indent="0">
              <a:buNone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Вътрешен контрол – чл. 140 ППЗОП</a:t>
            </a:r>
          </a:p>
          <a:p>
            <a:pPr marL="0" indent="0">
              <a:buNone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Последващ контрол – Сметна палата, АДФИ – чл. 238 – 241 ЗОП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BBE8-52B2-4159-BCCB-5DEBA7173DB0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070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СТОЙНОСТНИ ПРАГОВЕ</a:t>
            </a:r>
            <a:br>
              <a:rPr lang="bg-BG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ЗА ИЗЧИСЛЯВАНЕ НА ПРОГНОЗНАТА СТОЙНОСТ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lvl="0" indent="0">
              <a:buClr>
                <a:prstClr val="black"/>
              </a:buClr>
              <a:buNone/>
            </a:pPr>
            <a:endParaRPr lang="bg-B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Clr>
                <a:prstClr val="black"/>
              </a:buClr>
              <a:buNone/>
            </a:pPr>
            <a:endParaRPr lang="bg-B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Clr>
                <a:prstClr val="black"/>
              </a:buClr>
              <a:buNone/>
            </a:pPr>
            <a:r>
              <a:rPr lang="bg-B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за изчисляване на прогнозната стойност </a:t>
            </a:r>
            <a:r>
              <a:rPr lang="bg-B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чл. 21 от ЗОП; </a:t>
            </a:r>
            <a:r>
              <a:rPr lang="bg-BG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чл. 247, ал. 1 ЗОП</a:t>
            </a:r>
          </a:p>
          <a:p>
            <a:pPr marL="0" lvl="0" indent="0">
              <a:buClr>
                <a:prstClr val="black"/>
              </a:buClr>
              <a:buNone/>
            </a:pPr>
            <a:r>
              <a:rPr lang="bg-B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Възлагане на обособени позиции – чл. 21, ал. 6 ЗОП, чл. 7 ППЗОП</a:t>
            </a:r>
          </a:p>
          <a:p>
            <a:pPr marL="0" lvl="0" indent="0">
              <a:buClr>
                <a:prstClr val="black"/>
              </a:buClr>
              <a:buNone/>
            </a:pPr>
            <a:r>
              <a:rPr lang="bg-B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Разделяне на обществената поръчка</a:t>
            </a:r>
          </a:p>
          <a:p>
            <a:pPr marL="0" lvl="0" indent="0">
              <a:buClr>
                <a:prstClr val="black"/>
              </a:buClr>
              <a:buNone/>
            </a:pPr>
            <a:r>
              <a:rPr lang="bg-B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bg-BG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чл. 256, ал. 1 ЗОП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BBE8-52B2-4159-BCCB-5DEBA7173DB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9905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 за възлагане на обществени поръчки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lvl="0" indent="-342900" algn="just">
              <a:lnSpc>
                <a:spcPct val="107000"/>
              </a:lnSpc>
              <a:spcBef>
                <a:spcPts val="0"/>
              </a:spcBef>
              <a:buClr>
                <a:prstClr val="black"/>
              </a:buClr>
              <a:buFont typeface="Symbol" panose="05050102010706020507" pitchFamily="18" charset="2"/>
              <a:buChar char=""/>
            </a:pPr>
            <a:r>
              <a:rPr lang="bg-BG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Събиране на оферти с обява – чл. 186-190, чл. 192-195 ЗОП, чл. 96-97 ППЗОП</a:t>
            </a:r>
          </a:p>
          <a:p>
            <a:pPr marL="0" lvl="0" indent="0" algn="just">
              <a:lnSpc>
                <a:spcPct val="107000"/>
              </a:lnSpc>
              <a:spcBef>
                <a:spcPts val="0"/>
              </a:spcBef>
              <a:buClr>
                <a:prstClr val="black"/>
              </a:buClr>
              <a:buNone/>
            </a:pPr>
            <a:endParaRPr lang="bg-BG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0"/>
              </a:spcBef>
              <a:buClr>
                <a:prstClr val="black"/>
              </a:buClr>
              <a:buFont typeface="Symbol" panose="05050102010706020507" pitchFamily="18" charset="2"/>
              <a:buChar char=""/>
            </a:pPr>
            <a:r>
              <a:rPr lang="bg-BG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покана до определени лица – чл. 191, чл. 192-195 ЗОП, чл. 97 ППЗОП;</a:t>
            </a:r>
            <a:endParaRPr lang="en-US" sz="170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0"/>
              </a:spcBef>
              <a:buClr>
                <a:prstClr val="black"/>
              </a:buClr>
              <a:buFont typeface="Symbol" panose="05050102010706020507" pitchFamily="18" charset="2"/>
              <a:buChar char=""/>
            </a:pPr>
            <a:endParaRPr lang="bg-BG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0"/>
              </a:spcBef>
              <a:buClr>
                <a:prstClr val="black"/>
              </a:buClr>
              <a:buFont typeface="Symbol" panose="05050102010706020507" pitchFamily="18" charset="2"/>
              <a:buChar char=""/>
            </a:pPr>
            <a:r>
              <a:rPr lang="bg-BG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Директно възлагане – чл. 20, ал. 4 ЗОП</a:t>
            </a:r>
            <a:endParaRPr lang="en-US" sz="170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BBE8-52B2-4159-BCCB-5DEBA7173DB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381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Правила относно решенията – чл. 22, ал. 2-9 ЗОП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Индивидуални административни актове;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Съдържание на решенията;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Забрана за допускане на предварително изпълнение от възложителите;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Възможност за изменение и отмяна от възложителя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BBE8-52B2-4159-BCCB-5DEBA7173DB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924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 за обществената поръчка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lvl="0" indent="-457200">
              <a:buClr>
                <a:prstClr val="black"/>
              </a:buClr>
              <a:buFont typeface="Arial" panose="020B0604020202020204" pitchFamily="34" charset="0"/>
              <a:buAutoNum type="arabicPeriod"/>
            </a:pPr>
            <a:r>
              <a:rPr lang="bg-BG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 и достъп до нея – чл. 31 и 32 ЗОП;</a:t>
            </a:r>
          </a:p>
          <a:p>
            <a:pPr marL="457200" lvl="0" indent="-457200">
              <a:buClr>
                <a:prstClr val="black"/>
              </a:buClr>
              <a:buFont typeface="Arial" panose="020B0604020202020204" pitchFamily="34" charset="0"/>
              <a:buAutoNum type="arabicPeriod"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Технически спецификации</a:t>
            </a:r>
            <a:r>
              <a:rPr lang="bg-BG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маркировки, протоколи от изпитване, сертифициране и други доказателства – чл. 48-52 ЗОП; </a:t>
            </a:r>
            <a:r>
              <a:rPr lang="bg-B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чл. 251 ЗОП</a:t>
            </a:r>
          </a:p>
          <a:p>
            <a:pPr marL="457200" lvl="0" indent="-457200">
              <a:buClr>
                <a:prstClr val="black"/>
              </a:buClr>
              <a:buFont typeface="Arial" panose="020B0604020202020204" pitchFamily="34" charset="0"/>
              <a:buAutoNum type="arabicPeriod"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Мостри – чл. 52, ал. 5 ЗОП, чл. 32 и чл. 76 ППЗОП</a:t>
            </a:r>
          </a:p>
          <a:p>
            <a:pPr marL="457200" lvl="0" indent="-457200">
              <a:buClr>
                <a:prstClr val="black"/>
              </a:buClr>
              <a:buFont typeface="Arial" panose="020B0604020202020204" pitchFamily="34" charset="0"/>
              <a:buAutoNum type="arabicPeriod"/>
            </a:pPr>
            <a:r>
              <a:rPr lang="bg-BG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относно обособените позиции – чл. 46 ЗОП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BBE8-52B2-4159-BCCB-5DEBA7173DB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7973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46868"/>
          </a:xfrm>
        </p:spPr>
        <p:txBody>
          <a:bodyPr/>
          <a:lstStyle/>
          <a:p>
            <a:r>
              <a:rPr lang="bg-BG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обявяване НА ПРОЦЕДУРИТЕ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465386"/>
            <a:ext cx="10363826" cy="4325813"/>
          </a:xfrm>
        </p:spPr>
        <p:txBody>
          <a:bodyPr>
            <a:normAutofit lnSpcReduction="10000"/>
          </a:bodyPr>
          <a:lstStyle/>
          <a:p>
            <a:pPr marL="457200" lvl="0" indent="-457200">
              <a:buClr>
                <a:prstClr val="black"/>
              </a:buClr>
              <a:buFont typeface="Arial" panose="020B0604020202020204" pitchFamily="34" charset="0"/>
              <a:buAutoNum type="arabicPeriod"/>
            </a:pPr>
            <a:endParaRPr lang="bg-BG" sz="15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Clr>
                <a:prstClr val="black"/>
              </a:buClr>
              <a:buFont typeface="Arial" panose="020B0604020202020204" pitchFamily="34" charset="0"/>
              <a:buAutoNum type="arabicPeriod"/>
            </a:pPr>
            <a:endParaRPr lang="bg-BG" sz="15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Clr>
                <a:prstClr val="black"/>
              </a:buClr>
              <a:buFont typeface="Arial" panose="020B0604020202020204" pitchFamily="34" charset="0"/>
              <a:buAutoNum type="arabicPeriod"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Оповестяване откриването на процедурата – чл. 99 ЗОП </a:t>
            </a:r>
            <a:r>
              <a:rPr lang="bg-B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чл. 256, ал. 2 ЗОП</a:t>
            </a:r>
          </a:p>
          <a:p>
            <a:pPr marL="457200" lvl="0" indent="-457200">
              <a:buClr>
                <a:prstClr val="black"/>
              </a:buClr>
              <a:buFont typeface="Arial" panose="020B0604020202020204" pitchFamily="34" charset="0"/>
              <a:buAutoNum type="arabicPeriod"/>
            </a:pPr>
            <a:r>
              <a:rPr lang="bg-BG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на условията на процедурата – чл. 100 ЗОП:</a:t>
            </a:r>
          </a:p>
          <a:p>
            <a:pPr lvl="0">
              <a:buClr>
                <a:prstClr val="black"/>
              </a:buClr>
              <a:buFontTx/>
              <a:buChar char="-"/>
            </a:pPr>
            <a:r>
              <a:rPr lang="bg-BG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срокове;</a:t>
            </a:r>
          </a:p>
          <a:p>
            <a:pPr lvl="0">
              <a:buClr>
                <a:prstClr val="black"/>
              </a:buClr>
              <a:buFontTx/>
              <a:buChar char="-"/>
            </a:pPr>
            <a:r>
              <a:rPr lang="bg-BG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Възможности за възложителя;</a:t>
            </a:r>
          </a:p>
          <a:p>
            <a:pPr lvl="0">
              <a:buClr>
                <a:prstClr val="black"/>
              </a:buClr>
              <a:buFontTx/>
              <a:buChar char="-"/>
            </a:pPr>
            <a:r>
              <a:rPr lang="bg-BG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Удължаване на срокове в процедурата</a:t>
            </a:r>
          </a:p>
          <a:p>
            <a:pPr marL="0" lvl="0" indent="0">
              <a:buClr>
                <a:prstClr val="black"/>
              </a:buClr>
              <a:buNone/>
            </a:pPr>
            <a:r>
              <a:rPr lang="bg-BG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Разяснения по условията на процедурата – чл. 33 ЗОП</a:t>
            </a:r>
            <a:endParaRPr lang="en-GB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BBE8-52B2-4159-BCCB-5DEBA7173DB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175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 СЪСТОЯНИЕ НА КАНДИДАТИТЕ И УЧАСТНИЦИТЕ</a:t>
            </a:r>
            <a:br>
              <a:rPr lang="bg-BG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ПРЕЧКИ ЗА УЧАСТИЕ</a:t>
            </a:r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AutoNum type="arabicPeriod"/>
            </a:pPr>
            <a:endParaRPr lang="bg-BG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bg-BG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 за задължително отстраняване на кандидатите и участниците – чл. 54 ЗОП</a:t>
            </a:r>
          </a:p>
          <a:p>
            <a:pPr marL="457200" indent="-457200">
              <a:buAutoNum type="arabicPeriod"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 за незадължително отстраняване – чл. 55 ЗОП</a:t>
            </a:r>
          </a:p>
          <a:p>
            <a:pPr marL="457200" indent="-457200">
              <a:buAutoNum type="arabicPeriod"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Мерки за доказване на надеждност – чл. 56 ЗОП, чл. 45, ал. 2 ППЗОП</a:t>
            </a:r>
          </a:p>
          <a:p>
            <a:pPr marL="457200" indent="-457200">
              <a:buAutoNum type="arabicPeriod"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Прилагане на основанията за отстраняване – чл. 57 ЗОП</a:t>
            </a:r>
          </a:p>
          <a:p>
            <a:pPr marL="457200" indent="-457200">
              <a:buAutoNum type="arabicPeriod"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Доказване липсата на основания за отстраняване – чл. 58 ЗОП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BBE8-52B2-4159-BCCB-5DEBA7173DB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335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ЗА ПОДБОР</a:t>
            </a:r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>
              <a:buAutoNum type="arabicPeriod"/>
            </a:pPr>
            <a:endParaRPr lang="bg-BG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bg-BG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 изисквания – чл. 59 ЗОП;</a:t>
            </a:r>
          </a:p>
          <a:p>
            <a:pPr marL="457200" indent="-457200" algn="just">
              <a:buAutoNum type="arabicPeriod"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Годност (правоспособност) за упражняване на професионална дейност – чл. 60 ЗОП</a:t>
            </a:r>
          </a:p>
          <a:p>
            <a:pPr marL="457200" indent="-457200" algn="just">
              <a:buAutoNum type="arabicPeriod"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Икономическо и финансово състояние и документи за доказване – чл. 61 и 62 ЗОП; чл. 31 ППЗОП</a:t>
            </a:r>
          </a:p>
          <a:p>
            <a:pPr marL="457200" indent="-457200">
              <a:buAutoNum type="arabicPeriod"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Технически и професионални способности и доказване – чл. 63 и 64 ЗОП</a:t>
            </a:r>
          </a:p>
          <a:p>
            <a:pPr marL="457200" indent="-457200" algn="just">
              <a:buAutoNum type="arabicPeriod"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при участие на обединения – чл. 59, ал. 6 и 7 от ЗОП; чл. </a:t>
            </a:r>
            <a:r>
              <a:rPr lang="bg-BG" sz="2400">
                <a:latin typeface="Times New Roman" panose="02020603050405020304" pitchFamily="18" charset="0"/>
                <a:cs typeface="Times New Roman" panose="02020603050405020304" pitchFamily="18" charset="0"/>
              </a:rPr>
              <a:t>37 ППЗОП</a:t>
            </a:r>
            <a:endParaRPr lang="bg-BG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BBE8-52B2-4159-BCCB-5DEBA7173DB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624961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1248</TotalTime>
  <Words>1527</Words>
  <Application>Microsoft Office PowerPoint</Application>
  <PresentationFormat>Widescreen</PresentationFormat>
  <Paragraphs>180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Symbol</vt:lpstr>
      <vt:lpstr>Times New Roman</vt:lpstr>
      <vt:lpstr>Tw Cen MT</vt:lpstr>
      <vt:lpstr>Droplet</vt:lpstr>
      <vt:lpstr>ПРАКТИЧЕСКИ ПРОБЛЕМИ ПРИ ВЪЗЛАГАНЕТО НА ОБЩЕСТВЕНИТЕ ПОРЪЧКИ</vt:lpstr>
      <vt:lpstr>ИЗБОР НА ВИДА НА ПРОЦЕДУРАТА СТОЙНОСТНИ ПРАГОВЕ МЕТОДИ ЗА ИЗЧИСЛЯВАНЕ НА ПРОГНОЗНАТА СТОЙНОСТ</vt:lpstr>
      <vt:lpstr>СТОЙНОСТНИ ПРАГОВЕ МЕТОДИ ЗА ИЗЧИСЛЯВАНЕ НА ПРОГНОЗНАТА СТОЙНОСТ</vt:lpstr>
      <vt:lpstr>Способи за възлагане на обществени поръчки</vt:lpstr>
      <vt:lpstr>РЕШЕНИЯ</vt:lpstr>
      <vt:lpstr>Документация за обществената поръчка</vt:lpstr>
      <vt:lpstr>обявяване НА ПРОЦЕДУРИТЕ</vt:lpstr>
      <vt:lpstr>ЛИЧНО СЪСТОЯНИЕ НА КАНДИДАТИТЕ И УЧАСТНИЦИТЕ ПРЕЧКИ ЗА УЧАСТИЕ</vt:lpstr>
      <vt:lpstr>КРИТЕРИИ ЗА ПОДБОР</vt:lpstr>
      <vt:lpstr>ОЦЕНЯВАНЕ НА ОФЕРТИТЕ</vt:lpstr>
      <vt:lpstr>ОЦЕНЯВАНЕ НА ОФЕРТИТЕ</vt:lpstr>
      <vt:lpstr>ЗАЯВЯВАНЕ НА УЧАСТИЕ</vt:lpstr>
      <vt:lpstr>ЗАЯВЯВАНЕ НА УЧАСТИЕ</vt:lpstr>
      <vt:lpstr>ТРЕТИ ЛИЦА И ПОДИЗПЪЛНИТЕЛИ</vt:lpstr>
      <vt:lpstr>КОМИСИЯ ЗА ПРОВЕЖДАНЕ НА ПРОЦЕДУРАТА ПРАВИЛА ЗА РАБОТА НА КОМИСИЯТА</vt:lpstr>
      <vt:lpstr>ПРИКЛЮЧВАНЕ НА ПРОЦЕДУРАТА</vt:lpstr>
      <vt:lpstr>ДОГОВОР ЗА ОБЩЕСТВЕНА ПОРЪЧКА</vt:lpstr>
      <vt:lpstr>ОБЖАЛВАНЕ НА АКТОВЕТЕ НА ВЪЗЛОЖИТЕЛИТЕ</vt:lpstr>
      <vt:lpstr>ОБЖАЛВАНЕ НА АКТОВЕТЕ НА ВЪЗЛОЖИТЕЛИТЕ</vt:lpstr>
      <vt:lpstr>Управление на обществените поръчки при публичните възложители</vt:lpstr>
      <vt:lpstr>УПРАВЛЕНИЕ И КОНТРОЛ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НОВАТА ПРАВНА УРЕДБА НА ОБЩЕСТВЕНИТЕ ПОРЪЧКИ</dc:title>
  <dc:creator>user</dc:creator>
  <cp:lastModifiedBy>User</cp:lastModifiedBy>
  <cp:revision>152</cp:revision>
  <cp:lastPrinted>2017-04-26T11:19:54Z</cp:lastPrinted>
  <dcterms:created xsi:type="dcterms:W3CDTF">2016-03-03T17:16:06Z</dcterms:created>
  <dcterms:modified xsi:type="dcterms:W3CDTF">2017-06-21T09:17:57Z</dcterms:modified>
</cp:coreProperties>
</file>